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62" r:id="rId5"/>
    <p:sldId id="264" r:id="rId6"/>
    <p:sldId id="267" r:id="rId7"/>
    <p:sldId id="268" r:id="rId8"/>
    <p:sldId id="269" r:id="rId9"/>
    <p:sldId id="270" r:id="rId10"/>
    <p:sldId id="271" r:id="rId11"/>
    <p:sldId id="272" r:id="rId12"/>
    <p:sldId id="273" r:id="rId13"/>
    <p:sldId id="274" r:id="rId14"/>
    <p:sldId id="275" r:id="rId15"/>
    <p:sldId id="276" r:id="rId16"/>
    <p:sldId id="278" r:id="rId17"/>
    <p:sldId id="295" r:id="rId18"/>
    <p:sldId id="279" r:id="rId19"/>
    <p:sldId id="296" r:id="rId20"/>
    <p:sldId id="280" r:id="rId21"/>
    <p:sldId id="297" r:id="rId22"/>
    <p:sldId id="281" r:id="rId23"/>
    <p:sldId id="298" r:id="rId24"/>
    <p:sldId id="282" r:id="rId25"/>
    <p:sldId id="299" r:id="rId26"/>
    <p:sldId id="283" r:id="rId27"/>
    <p:sldId id="284" r:id="rId28"/>
    <p:sldId id="285" r:id="rId29"/>
    <p:sldId id="286" r:id="rId30"/>
    <p:sldId id="287" r:id="rId31"/>
    <p:sldId id="288" r:id="rId32"/>
    <p:sldId id="289" r:id="rId33"/>
    <p:sldId id="290" r:id="rId34"/>
    <p:sldId id="291" r:id="rId35"/>
    <p:sldId id="292" r:id="rId36"/>
    <p:sldId id="293" r:id="rId37"/>
    <p:sldId id="300" r:id="rId38"/>
    <p:sldId id="302" r:id="rId39"/>
    <p:sldId id="303" r:id="rId40"/>
    <p:sldId id="304" r:id="rId41"/>
    <p:sldId id="305" r:id="rId42"/>
    <p:sldId id="306"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p:scale>
          <a:sx n="140" d="100"/>
          <a:sy n="140" d="100"/>
        </p:scale>
        <p:origin x="776" y="20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4/13/2023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hyperlink" Target="SA%20Meeting%20Runs/6_increase%20CV%20Lmin/plots/_SS_output_LenComp.html" TargetMode="External"/><Relationship Id="rId2" Type="http://schemas.openxmlformats.org/officeDocument/2006/relationships/hyperlink" Target="SA%20Meeting%20Runs/4_change%20Lmin/plots/_SS_output_LenComp.html" TargetMode="External"/><Relationship Id="rId1" Type="http://schemas.openxmlformats.org/officeDocument/2006/relationships/slideLayout" Target="../slideLayouts/slideLayout2.xml"/><Relationship Id="rId6" Type="http://schemas.openxmlformats.org/officeDocument/2006/relationships/hyperlink" Target="SA%20Meeting%20Runs/9_3%20and%207/plots/_SS_output_LenComp.html" TargetMode="External"/><Relationship Id="rId5" Type="http://schemas.openxmlformats.org/officeDocument/2006/relationships/hyperlink" Target="SA%20Meeting%20Runs/8_2%204%20and%207/plots/_SS_output_LenComp.html" TargetMode="External"/><Relationship Id="rId4" Type="http://schemas.openxmlformats.org/officeDocument/2006/relationships/hyperlink" Target="SA%20Meeting%20Runs/7_lognormal%20selec/plots/_SS_output_LenComp.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fontScale="90000"/>
          </a:bodyPr>
          <a:lstStyle/>
          <a:p>
            <a:pPr marL="0" lvl="0" indent="0">
              <a:buNone/>
            </a:pPr>
            <a:r>
              <a:rPr/>
              <a:t>A Preliminary Base-case model in SS3.30 for the 2023 North Pacific Swordfish Assessment</a:t>
            </a:r>
          </a:p>
        </p:txBody>
      </p:sp>
      <p:sp>
        <p:nvSpPr>
          <p:cNvPr id="3" name="Subtitle 2"/>
          <p:cNvSpPr>
            <a:spLocks noGrp="1"/>
          </p:cNvSpPr>
          <p:nvPr>
            <p:ph type="subTitle" idx="1"/>
          </p:nvPr>
        </p:nvSpPr>
        <p:spPr>
          <a:xfrm>
            <a:off x="1371600" y="2914650"/>
            <a:ext cx="6400800" cy="1314450"/>
          </a:xfrm>
        </p:spPr>
        <p:txBody>
          <a:bodyPr/>
          <a:lstStyle/>
          <a:p>
            <a:r>
              <a:rPr dirty="0"/>
              <a:t/>
            </a:r>
            <a:br>
              <a:rPr dirty="0"/>
            </a:br>
            <a:r>
              <a:rPr dirty="0"/>
              <a:t/>
            </a:r>
            <a:br>
              <a:rPr dirty="0"/>
            </a:br>
            <a:r>
              <a:rPr dirty="0"/>
              <a:t>Michelle L </a:t>
            </a:r>
            <a:r>
              <a:rPr dirty="0" smtClean="0"/>
              <a:t>Sculley</a:t>
            </a:r>
            <a:r>
              <a:rPr lang="en-US" dirty="0"/>
              <a:t>, Yi-Jay Chang</a:t>
            </a:r>
            <a:r>
              <a:rPr lang="en-US" dirty="0" smtClean="0"/>
              <a:t>, </a:t>
            </a:r>
            <a:r>
              <a:rPr lang="en-US" dirty="0" err="1"/>
              <a:t>Hirotaka</a:t>
            </a:r>
            <a:r>
              <a:rPr lang="en-US" dirty="0"/>
              <a:t> </a:t>
            </a:r>
            <a:r>
              <a:rPr lang="en-US" dirty="0" err="1" smtClean="0"/>
              <a:t>Ijima</a:t>
            </a:r>
            <a:endParaRPr lang="en-US" baseline="30000" dirty="0"/>
          </a:p>
          <a:p>
            <a:pPr marL="0" lvl="0" indent="0">
              <a:buNone/>
            </a:pPr>
            <a:endParaRPr dirty="0"/>
          </a:p>
        </p:txBody>
      </p:sp>
      <p:sp>
        <p:nvSpPr>
          <p:cNvPr id="4" name="Date Placeholder 3"/>
          <p:cNvSpPr>
            <a:spLocks noGrp="1"/>
          </p:cNvSpPr>
          <p:nvPr>
            <p:ph type="dt" sz="half" idx="10"/>
          </p:nvPr>
        </p:nvSpPr>
        <p:spPr/>
        <p:txBody>
          <a:bodyPr/>
          <a:lstStyle/>
          <a:p>
            <a:pPr marL="0" lvl="0" indent="0">
              <a:buNone/>
            </a:pPr>
            <a:r>
              <a:rPr/>
              <a:t>4/1/23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5_TWN_WCNPO_DWLL_late.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5_TWN_WCNPO_DWLL_late.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S05_TWN_WCNPO_DWLL</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6_US_WCNPO_LL_deep.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6_US_WCNPO_LL_deep.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S06_US_WCNPO_LL_deep</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7_US_WCNPO_LL_shallow_early.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7_US_WCNPO_LL_shallow_early.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S07_US_WCNPO_LL_shallow_early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8_US_WCNPO_LL_shallow_late.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8_US_WCNPO_LL_shallow_late.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S08_US_WCNPO_LL_shallow_late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13-1.png"/>
          <p:cNvPicPr>
            <a:picLocks noGrp="1" noChangeAspect="1"/>
          </p:cNvPicPr>
          <p:nvPr/>
        </p:nvPicPr>
        <p:blipFill>
          <a:blip r:embed="rId2"/>
          <a:stretch>
            <a:fillRect/>
          </a:stretch>
        </p:blipFill>
        <p:spPr bwMode="auto">
          <a:xfrm>
            <a:off x="1978152" y="47752"/>
            <a:ext cx="4028948" cy="4028948"/>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13: Results from a runs test for each CPUE index. Red indicates the index failed the test (residuals are not random), green indicates the index passed the test.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sel03_len_timevary_surf_flt1sex1.png"/>
          <p:cNvPicPr>
            <a:picLocks noGrp="1" noChangeAspect="1"/>
          </p:cNvPicPr>
          <p:nvPr/>
        </p:nvPicPr>
        <p:blipFill>
          <a:blip r:embed="rId2"/>
          <a:stretch>
            <a:fillRect/>
          </a:stretch>
        </p:blipFill>
        <p:spPr bwMode="auto">
          <a:xfrm>
            <a:off x="264668" y="333756"/>
            <a:ext cx="5105400" cy="3136900"/>
          </a:xfrm>
          <a:prstGeom prst="rect">
            <a:avLst/>
          </a:prstGeom>
          <a:noFill/>
          <a:ln w="9525">
            <a:noFill/>
            <a:headEnd/>
            <a:tailEnd/>
          </a:ln>
        </p:spPr>
      </p:pic>
      <p:sp>
        <p:nvSpPr>
          <p:cNvPr id="3" name="TextBox 3"/>
          <p:cNvSpPr txBox="1"/>
          <p:nvPr/>
        </p:nvSpPr>
        <p:spPr>
          <a:xfrm>
            <a:off x="956647" y="3491374"/>
            <a:ext cx="3507232" cy="508000"/>
          </a:xfrm>
          <a:prstGeom prst="rect">
            <a:avLst/>
          </a:prstGeom>
          <a:noFill/>
        </p:spPr>
        <p:txBody>
          <a:bodyPr/>
          <a:lstStyle/>
          <a:p>
            <a:pPr marL="0" lvl="0" indent="0" algn="ctr">
              <a:buNone/>
            </a:pPr>
            <a:r>
              <a:rPr sz="1400" dirty="0"/>
              <a:t>Figure 14: Time-varying selectivity estimated for F01 Japan LL area 1 late.</a:t>
            </a:r>
          </a:p>
        </p:txBody>
      </p:sp>
      <p:pic>
        <p:nvPicPr>
          <p:cNvPr id="6" name="Picture 5" descr="fig:  ModelDev/Current%20Best/plots/sel03_len_timevary_surf_flt2sex1.png"/>
          <p:cNvPicPr>
            <a:picLocks noGrp="1" noChangeAspect="1"/>
          </p:cNvPicPr>
          <p:nvPr/>
        </p:nvPicPr>
        <p:blipFill>
          <a:blip r:embed="rId3"/>
          <a:stretch>
            <a:fillRect/>
          </a:stretch>
        </p:blipFill>
        <p:spPr bwMode="auto">
          <a:xfrm>
            <a:off x="4426300" y="587756"/>
            <a:ext cx="4686300" cy="2882900"/>
          </a:xfrm>
          <a:prstGeom prst="rect">
            <a:avLst/>
          </a:prstGeom>
          <a:noFill/>
          <a:ln w="9525">
            <a:noFill/>
            <a:headEnd/>
            <a:tailEnd/>
          </a:ln>
        </p:spPr>
      </p:pic>
      <p:sp>
        <p:nvSpPr>
          <p:cNvPr id="7" name="TextBox 3"/>
          <p:cNvSpPr txBox="1"/>
          <p:nvPr/>
        </p:nvSpPr>
        <p:spPr>
          <a:xfrm>
            <a:off x="4809868" y="3368548"/>
            <a:ext cx="3774989" cy="508000"/>
          </a:xfrm>
          <a:prstGeom prst="rect">
            <a:avLst/>
          </a:prstGeom>
          <a:noFill/>
        </p:spPr>
        <p:txBody>
          <a:bodyPr/>
          <a:lstStyle/>
          <a:p>
            <a:pPr marL="0" lvl="0" indent="0" algn="ctr">
              <a:buNone/>
            </a:pPr>
            <a:r>
              <a:rPr sz="1400" dirty="0"/>
              <a:t>Figure 15: Time-varying selectivity estimated for F02 Chinese Taipei LL late.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sel09_len_flt3sex1.png"/>
          <p:cNvPicPr>
            <a:picLocks noGrp="1" noChangeAspect="1"/>
          </p:cNvPicPr>
          <p:nvPr/>
        </p:nvPicPr>
        <p:blipFill>
          <a:blip r:embed="rId2"/>
          <a:stretch>
            <a:fillRect/>
          </a:stretch>
        </p:blipFill>
        <p:spPr bwMode="auto">
          <a:xfrm>
            <a:off x="481644" y="2572602"/>
            <a:ext cx="3706978" cy="2284804"/>
          </a:xfrm>
          <a:prstGeom prst="rect">
            <a:avLst/>
          </a:prstGeom>
          <a:noFill/>
          <a:ln w="9525">
            <a:noFill/>
            <a:headEnd/>
            <a:tailEnd/>
          </a:ln>
        </p:spPr>
      </p:pic>
      <p:sp>
        <p:nvSpPr>
          <p:cNvPr id="3" name="TextBox 3"/>
          <p:cNvSpPr txBox="1"/>
          <p:nvPr/>
        </p:nvSpPr>
        <p:spPr>
          <a:xfrm>
            <a:off x="961768" y="4745504"/>
            <a:ext cx="2687541" cy="256795"/>
          </a:xfrm>
          <a:prstGeom prst="rect">
            <a:avLst/>
          </a:prstGeom>
          <a:noFill/>
        </p:spPr>
        <p:txBody>
          <a:bodyPr/>
          <a:lstStyle/>
          <a:p>
            <a:pPr marL="0" lvl="0" indent="0" algn="ctr">
              <a:buNone/>
            </a:pPr>
            <a:r>
              <a:rPr sz="1200" dirty="0"/>
              <a:t>F03_US_WCNPO_LL_shallow_late</a:t>
            </a:r>
          </a:p>
        </p:txBody>
      </p:sp>
      <p:pic>
        <p:nvPicPr>
          <p:cNvPr id="4" name="Picture 1" descr="fig:  ModelDev/Current%20Best/plots/sel09_len_flt4sex1.png"/>
          <p:cNvPicPr>
            <a:picLocks noGrp="1" noChangeAspect="1"/>
          </p:cNvPicPr>
          <p:nvPr/>
        </p:nvPicPr>
        <p:blipFill>
          <a:blip r:embed="rId3"/>
          <a:stretch>
            <a:fillRect/>
          </a:stretch>
        </p:blipFill>
        <p:spPr bwMode="auto">
          <a:xfrm>
            <a:off x="5120402" y="2535853"/>
            <a:ext cx="3690562" cy="2274686"/>
          </a:xfrm>
          <a:prstGeom prst="rect">
            <a:avLst/>
          </a:prstGeom>
          <a:noFill/>
          <a:ln w="9525">
            <a:noFill/>
            <a:headEnd/>
            <a:tailEnd/>
          </a:ln>
        </p:spPr>
      </p:pic>
      <p:sp>
        <p:nvSpPr>
          <p:cNvPr id="5" name="TextBox 3"/>
          <p:cNvSpPr txBox="1"/>
          <p:nvPr/>
        </p:nvSpPr>
        <p:spPr>
          <a:xfrm>
            <a:off x="5621912" y="4682141"/>
            <a:ext cx="2687541" cy="256795"/>
          </a:xfrm>
          <a:prstGeom prst="rect">
            <a:avLst/>
          </a:prstGeom>
          <a:noFill/>
        </p:spPr>
        <p:txBody>
          <a:bodyPr/>
          <a:lstStyle/>
          <a:p>
            <a:pPr marL="0" lvl="0" indent="0" algn="ctr">
              <a:buNone/>
            </a:pPr>
            <a:r>
              <a:rPr dirty="0"/>
              <a:t>F04_IATTC</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989" y="0"/>
            <a:ext cx="3856978" cy="23735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6156" y="-1"/>
            <a:ext cx="3856978" cy="2373525"/>
          </a:xfrm>
          <a:prstGeom prst="rect">
            <a:avLst/>
          </a:prstGeom>
        </p:spPr>
      </p:pic>
      <p:sp>
        <p:nvSpPr>
          <p:cNvPr id="12" name="TextBox 3"/>
          <p:cNvSpPr txBox="1"/>
          <p:nvPr/>
        </p:nvSpPr>
        <p:spPr>
          <a:xfrm>
            <a:off x="5510874" y="2259307"/>
            <a:ext cx="2687541" cy="256795"/>
          </a:xfrm>
          <a:prstGeom prst="rect">
            <a:avLst/>
          </a:prstGeom>
          <a:noFill/>
        </p:spPr>
        <p:txBody>
          <a:bodyPr/>
          <a:lstStyle/>
          <a:p>
            <a:pPr marL="0" lvl="0" indent="0" algn="ctr">
              <a:buNone/>
            </a:pPr>
            <a:r>
              <a:rPr sz="1200" dirty="0" smtClean="0"/>
              <a:t>F0</a:t>
            </a:r>
            <a:r>
              <a:rPr lang="en-US" sz="1200" dirty="0" smtClean="0"/>
              <a:t>2</a:t>
            </a:r>
            <a:r>
              <a:rPr sz="1200" dirty="0" smtClean="0"/>
              <a:t>_</a:t>
            </a:r>
            <a:r>
              <a:rPr lang="en-US" sz="1200" dirty="0" smtClean="0"/>
              <a:t>TWN</a:t>
            </a:r>
            <a:r>
              <a:rPr sz="1200" dirty="0" smtClean="0"/>
              <a:t>_WCNPO_</a:t>
            </a:r>
            <a:r>
              <a:rPr lang="en-US" sz="1200" dirty="0" smtClean="0"/>
              <a:t>DW</a:t>
            </a:r>
            <a:r>
              <a:rPr sz="1200" dirty="0" smtClean="0"/>
              <a:t>LL</a:t>
            </a:r>
            <a:endParaRPr sz="1200" dirty="0"/>
          </a:p>
        </p:txBody>
      </p:sp>
      <p:sp>
        <p:nvSpPr>
          <p:cNvPr id="13" name="TextBox 3"/>
          <p:cNvSpPr txBox="1"/>
          <p:nvPr/>
        </p:nvSpPr>
        <p:spPr>
          <a:xfrm>
            <a:off x="1071761" y="2245126"/>
            <a:ext cx="2687541" cy="256795"/>
          </a:xfrm>
          <a:prstGeom prst="rect">
            <a:avLst/>
          </a:prstGeom>
          <a:noFill/>
        </p:spPr>
        <p:txBody>
          <a:bodyPr/>
          <a:lstStyle/>
          <a:p>
            <a:pPr marL="0" lvl="0" indent="0" algn="ctr">
              <a:buNone/>
            </a:pPr>
            <a:r>
              <a:rPr sz="1200" dirty="0" smtClean="0"/>
              <a:t>F0</a:t>
            </a:r>
            <a:r>
              <a:rPr lang="en-US" sz="1200" dirty="0" smtClean="0"/>
              <a:t>1</a:t>
            </a:r>
            <a:r>
              <a:rPr sz="1200" dirty="0" smtClean="0"/>
              <a:t>_</a:t>
            </a:r>
            <a:r>
              <a:rPr lang="en-US" sz="1200" dirty="0" smtClean="0"/>
              <a:t>JPN</a:t>
            </a:r>
            <a:r>
              <a:rPr sz="1200" dirty="0" smtClean="0"/>
              <a:t>_WCNPO_</a:t>
            </a:r>
            <a:r>
              <a:rPr lang="en-US" sz="1200" dirty="0" smtClean="0"/>
              <a:t>OSDW</a:t>
            </a:r>
            <a:r>
              <a:rPr sz="1200" dirty="0" smtClean="0"/>
              <a:t>LL_late</a:t>
            </a:r>
            <a:r>
              <a:rPr lang="en-US" sz="1200" dirty="0" smtClean="0"/>
              <a:t>_area1</a:t>
            </a:r>
            <a:endParaRPr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41" y="103502"/>
            <a:ext cx="3856978" cy="23735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4960" y="103503"/>
            <a:ext cx="3856978" cy="23735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705" y="2577781"/>
            <a:ext cx="3856978" cy="237352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4960" y="2477028"/>
            <a:ext cx="3856978" cy="2373525"/>
          </a:xfrm>
          <a:prstGeom prst="rect">
            <a:avLst/>
          </a:prstGeom>
        </p:spPr>
      </p:pic>
      <p:sp>
        <p:nvSpPr>
          <p:cNvPr id="9" name="TextBox 3"/>
          <p:cNvSpPr txBox="1"/>
          <p:nvPr/>
        </p:nvSpPr>
        <p:spPr>
          <a:xfrm>
            <a:off x="961768" y="4745504"/>
            <a:ext cx="2687541" cy="256795"/>
          </a:xfrm>
          <a:prstGeom prst="rect">
            <a:avLst/>
          </a:prstGeom>
          <a:noFill/>
        </p:spPr>
        <p:txBody>
          <a:bodyPr/>
          <a:lstStyle/>
          <a:p>
            <a:pPr marL="0" lvl="0" indent="0" algn="ctr">
              <a:buNone/>
            </a:pPr>
            <a:r>
              <a:rPr sz="1200" dirty="0" smtClean="0"/>
              <a:t>F0</a:t>
            </a:r>
            <a:r>
              <a:rPr lang="en-US" sz="1200" dirty="0" smtClean="0"/>
              <a:t>8</a:t>
            </a:r>
            <a:r>
              <a:rPr sz="1200" dirty="0" smtClean="0"/>
              <a:t>_US_WCNPO_LL_shallow_</a:t>
            </a:r>
            <a:r>
              <a:rPr lang="en-US" sz="1200" dirty="0" smtClean="0"/>
              <a:t>early</a:t>
            </a:r>
            <a:endParaRPr sz="1200" dirty="0"/>
          </a:p>
        </p:txBody>
      </p:sp>
      <p:sp>
        <p:nvSpPr>
          <p:cNvPr id="10" name="TextBox 3"/>
          <p:cNvSpPr txBox="1"/>
          <p:nvPr/>
        </p:nvSpPr>
        <p:spPr>
          <a:xfrm>
            <a:off x="919361" y="2383005"/>
            <a:ext cx="2881362" cy="256795"/>
          </a:xfrm>
          <a:prstGeom prst="rect">
            <a:avLst/>
          </a:prstGeom>
          <a:noFill/>
        </p:spPr>
        <p:txBody>
          <a:bodyPr/>
          <a:lstStyle/>
          <a:p>
            <a:pPr marL="0" lvl="0" indent="0" algn="ctr">
              <a:buNone/>
            </a:pPr>
            <a:r>
              <a:rPr sz="1200" dirty="0" smtClean="0"/>
              <a:t>F0</a:t>
            </a:r>
            <a:r>
              <a:rPr lang="en-US" sz="1200" dirty="0" smtClean="0"/>
              <a:t>6</a:t>
            </a:r>
            <a:r>
              <a:rPr sz="1200" dirty="0" smtClean="0"/>
              <a:t>_</a:t>
            </a:r>
            <a:r>
              <a:rPr lang="en-US" sz="1200" dirty="0" smtClean="0"/>
              <a:t>JPN</a:t>
            </a:r>
            <a:r>
              <a:rPr sz="1200" dirty="0" smtClean="0"/>
              <a:t>_WCNPO_</a:t>
            </a:r>
            <a:r>
              <a:rPr lang="en-US" sz="1200" dirty="0" smtClean="0"/>
              <a:t>OSDW</a:t>
            </a:r>
            <a:r>
              <a:rPr sz="1200" dirty="0" smtClean="0"/>
              <a:t>LL_</a:t>
            </a:r>
            <a:r>
              <a:rPr lang="en-US" sz="1200" dirty="0" smtClean="0"/>
              <a:t>early_area2</a:t>
            </a:r>
            <a:endParaRPr sz="1200" dirty="0"/>
          </a:p>
        </p:txBody>
      </p:sp>
      <p:sp>
        <p:nvSpPr>
          <p:cNvPr id="11" name="TextBox 3"/>
          <p:cNvSpPr txBox="1"/>
          <p:nvPr/>
        </p:nvSpPr>
        <p:spPr>
          <a:xfrm>
            <a:off x="5814714" y="2320986"/>
            <a:ext cx="2687541" cy="256795"/>
          </a:xfrm>
          <a:prstGeom prst="rect">
            <a:avLst/>
          </a:prstGeom>
          <a:noFill/>
        </p:spPr>
        <p:txBody>
          <a:bodyPr/>
          <a:lstStyle/>
          <a:p>
            <a:pPr marL="0" lvl="0" indent="0" algn="ctr">
              <a:buNone/>
            </a:pPr>
            <a:r>
              <a:rPr sz="1200" dirty="0" smtClean="0"/>
              <a:t>F0</a:t>
            </a:r>
            <a:r>
              <a:rPr lang="en-US" sz="1200" dirty="0" smtClean="0"/>
              <a:t>7</a:t>
            </a:r>
            <a:r>
              <a:rPr sz="1200" dirty="0" smtClean="0"/>
              <a:t>_</a:t>
            </a:r>
            <a:r>
              <a:rPr lang="en-US" sz="1200" dirty="0" smtClean="0"/>
              <a:t>JPN</a:t>
            </a:r>
            <a:r>
              <a:rPr sz="1200" dirty="0" smtClean="0"/>
              <a:t>_WCNPO_</a:t>
            </a:r>
            <a:r>
              <a:rPr lang="en-US" sz="1200" dirty="0" smtClean="0"/>
              <a:t>CODF</a:t>
            </a:r>
            <a:endParaRPr sz="1200" dirty="0"/>
          </a:p>
        </p:txBody>
      </p:sp>
      <p:sp>
        <p:nvSpPr>
          <p:cNvPr id="12" name="TextBox 3"/>
          <p:cNvSpPr txBox="1"/>
          <p:nvPr/>
        </p:nvSpPr>
        <p:spPr>
          <a:xfrm>
            <a:off x="5637135" y="4758508"/>
            <a:ext cx="2687541" cy="256795"/>
          </a:xfrm>
          <a:prstGeom prst="rect">
            <a:avLst/>
          </a:prstGeom>
          <a:noFill/>
        </p:spPr>
        <p:txBody>
          <a:bodyPr/>
          <a:lstStyle/>
          <a:p>
            <a:pPr marL="0" lvl="0" indent="0" algn="ctr">
              <a:buNone/>
            </a:pPr>
            <a:r>
              <a:rPr sz="1200" dirty="0" smtClean="0"/>
              <a:t>F0</a:t>
            </a:r>
            <a:r>
              <a:rPr lang="en-US" sz="1200" dirty="0"/>
              <a:t>9</a:t>
            </a:r>
            <a:r>
              <a:rPr sz="1200" dirty="0" smtClean="0"/>
              <a:t>_US_WCNPO_LL_</a:t>
            </a:r>
            <a:r>
              <a:rPr lang="en-US" sz="1200" dirty="0" smtClean="0"/>
              <a:t>deep</a:t>
            </a:r>
            <a:endParaRPr sz="1200" dirty="0"/>
          </a:p>
        </p:txBody>
      </p:sp>
    </p:spTree>
    <p:extLst>
      <p:ext uri="{BB962C8B-B14F-4D97-AF65-F5344CB8AC3E}">
        <p14:creationId xmlns:p14="http://schemas.microsoft.com/office/powerpoint/2010/main" val="3892169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1_JPN_WCNPO_OSDWCOLL_late_Area1.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1mkt0_page5.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
        <p:nvSpPr>
          <p:cNvPr id="4" name="Rectangle 3"/>
          <p:cNvSpPr/>
          <p:nvPr/>
        </p:nvSpPr>
        <p:spPr>
          <a:xfrm>
            <a:off x="1061499" y="1284136"/>
            <a:ext cx="520811" cy="3013544"/>
          </a:xfrm>
          <a:prstGeom prst="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826" y="812106"/>
            <a:ext cx="3365309" cy="336530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2231" y="812106"/>
            <a:ext cx="3365309" cy="3365309"/>
          </a:xfrm>
          <a:prstGeom prst="rect">
            <a:avLst/>
          </a:prstGeom>
        </p:spPr>
      </p:pic>
      <p:sp>
        <p:nvSpPr>
          <p:cNvPr id="7" name="Rectangle 6"/>
          <p:cNvSpPr/>
          <p:nvPr/>
        </p:nvSpPr>
        <p:spPr>
          <a:xfrm>
            <a:off x="1387502" y="890547"/>
            <a:ext cx="1017768" cy="3013544"/>
          </a:xfrm>
          <a:prstGeom prst="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343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fig:  2023_SWO_stock_boundary.png"/>
          <p:cNvPicPr>
            <a:picLocks noGrp="1" noChangeAspect="1"/>
          </p:cNvPicPr>
          <p:nvPr/>
        </p:nvPicPr>
        <p:blipFill>
          <a:blip r:embed="rId2"/>
          <a:stretch>
            <a:fillRect/>
          </a:stretch>
        </p:blipFill>
        <p:spPr bwMode="auto">
          <a:xfrm>
            <a:off x="1699006" y="201676"/>
            <a:ext cx="5105400" cy="2870200"/>
          </a:xfrm>
          <a:prstGeom prst="rect">
            <a:avLst/>
          </a:prstGeom>
          <a:noFill/>
          <a:ln w="9525">
            <a:noFill/>
            <a:headEnd/>
            <a:tailEnd/>
          </a:ln>
        </p:spPr>
      </p:pic>
      <p:sp>
        <p:nvSpPr>
          <p:cNvPr id="5" name="TextBox 3"/>
          <p:cNvSpPr txBox="1"/>
          <p:nvPr/>
        </p:nvSpPr>
        <p:spPr>
          <a:xfrm>
            <a:off x="779780" y="3364484"/>
            <a:ext cx="6943852" cy="508000"/>
          </a:xfrm>
          <a:prstGeom prst="rect">
            <a:avLst/>
          </a:prstGeom>
          <a:noFill/>
        </p:spPr>
        <p:txBody>
          <a:bodyPr/>
          <a:lstStyle/>
          <a:p>
            <a:pPr marL="0" lvl="0" indent="0" algn="ctr">
              <a:buNone/>
            </a:pPr>
            <a:r>
              <a:rPr dirty="0"/>
              <a:t>Figure 1: Western and Central North Pacific Ocean and North Eastern Pacific Ocean swordfish stock boundaries for the 2023 North Pacific swordfish assessment. Spatial structure is treated implicitly using fleets as areas.</a:t>
            </a:r>
          </a:p>
        </p:txBody>
      </p:sp>
      <p:cxnSp>
        <p:nvCxnSpPr>
          <p:cNvPr id="9" name="Straight Connector 8"/>
          <p:cNvCxnSpPr/>
          <p:nvPr/>
        </p:nvCxnSpPr>
        <p:spPr>
          <a:xfrm flipV="1">
            <a:off x="3363402" y="830911"/>
            <a:ext cx="1204622" cy="763326"/>
          </a:xfrm>
          <a:prstGeom prst="line">
            <a:avLst/>
          </a:prstGeom>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067092" y="922351"/>
            <a:ext cx="771277" cy="2663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3_US_WCNPO_LL_shallow_late.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3mkt0_page3.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98" y="508883"/>
            <a:ext cx="3667458" cy="366745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889" y="580445"/>
            <a:ext cx="3667458" cy="3667458"/>
          </a:xfrm>
          <a:prstGeom prst="rect">
            <a:avLst/>
          </a:prstGeom>
        </p:spPr>
      </p:pic>
    </p:spTree>
    <p:extLst>
      <p:ext uri="{BB962C8B-B14F-4D97-AF65-F5344CB8AC3E}">
        <p14:creationId xmlns:p14="http://schemas.microsoft.com/office/powerpoint/2010/main" val="3679193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6_JPN_WCNPO_OSDWLL_early_Area1.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6mkt0.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02" y="795708"/>
            <a:ext cx="3679882" cy="367988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513" y="719096"/>
            <a:ext cx="3679882" cy="3679882"/>
          </a:xfrm>
          <a:prstGeom prst="rect">
            <a:avLst/>
          </a:prstGeom>
        </p:spPr>
      </p:pic>
    </p:spTree>
    <p:extLst>
      <p:ext uri="{BB962C8B-B14F-4D97-AF65-F5344CB8AC3E}">
        <p14:creationId xmlns:p14="http://schemas.microsoft.com/office/powerpoint/2010/main" val="34414820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8_US_WCNPO_LL_shallow_early.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8mkt0.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62951" y="460678"/>
            <a:ext cx="3394075" cy="339407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47217" y="460679"/>
            <a:ext cx="3394075" cy="3394075"/>
          </a:xfrm>
        </p:spPr>
      </p:pic>
      <p:sp>
        <p:nvSpPr>
          <p:cNvPr id="7" name="TextBox 6"/>
          <p:cNvSpPr txBox="1"/>
          <p:nvPr/>
        </p:nvSpPr>
        <p:spPr>
          <a:xfrm>
            <a:off x="1256306" y="4043238"/>
            <a:ext cx="6726804" cy="923330"/>
          </a:xfrm>
          <a:prstGeom prst="rect">
            <a:avLst/>
          </a:prstGeom>
          <a:noFill/>
        </p:spPr>
        <p:txBody>
          <a:bodyPr wrap="square" rtlCol="0">
            <a:spAutoFit/>
          </a:bodyPr>
          <a:lstStyle/>
          <a:p>
            <a:r>
              <a:rPr lang="en-US" dirty="0" smtClean="0"/>
              <a:t>@ the last Modeling Team meeting, we decided to focus on improving the fit to this fleet. A model dividing this fleet into 4 is in progress, but while fits to the data improve, the model does not converge.</a:t>
            </a:r>
            <a:endParaRPr lang="en-US" dirty="0"/>
          </a:p>
        </p:txBody>
      </p:sp>
    </p:spTree>
    <p:extLst>
      <p:ext uri="{BB962C8B-B14F-4D97-AF65-F5344CB8AC3E}">
        <p14:creationId xmlns:p14="http://schemas.microsoft.com/office/powerpoint/2010/main" val="5582432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1-1.png"/>
          <p:cNvPicPr>
            <a:picLocks noGrp="1" noChangeAspect="1"/>
          </p:cNvPicPr>
          <p:nvPr/>
        </p:nvPicPr>
        <p:blipFill>
          <a:blip r:embed="rId2"/>
          <a:stretch>
            <a:fillRect/>
          </a:stretch>
        </p:blipFill>
        <p:spPr bwMode="auto">
          <a:xfrm>
            <a:off x="1972585" y="95856"/>
            <a:ext cx="4921196" cy="4921196"/>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2-1.png"/>
          <p:cNvPicPr>
            <a:picLocks noGrp="1" noChangeAspect="1"/>
          </p:cNvPicPr>
          <p:nvPr/>
        </p:nvPicPr>
        <p:blipFill>
          <a:blip r:embed="rId2"/>
          <a:stretch>
            <a:fillRect/>
          </a:stretch>
        </p:blipFill>
        <p:spPr bwMode="auto">
          <a:xfrm>
            <a:off x="1254870" y="398448"/>
            <a:ext cx="6327472" cy="3163736"/>
          </a:xfrm>
          <a:prstGeom prst="rect">
            <a:avLst/>
          </a:prstGeom>
          <a:noFill/>
          <a:ln w="9525">
            <a:noFill/>
            <a:headEnd/>
            <a:tailEnd/>
          </a:ln>
        </p:spPr>
      </p:pic>
      <p:sp>
        <p:nvSpPr>
          <p:cNvPr id="3" name="TextBox 3"/>
          <p:cNvSpPr txBox="1"/>
          <p:nvPr/>
        </p:nvSpPr>
        <p:spPr>
          <a:xfrm>
            <a:off x="1958561" y="3897796"/>
            <a:ext cx="5105400" cy="508000"/>
          </a:xfrm>
          <a:prstGeom prst="rect">
            <a:avLst/>
          </a:prstGeom>
          <a:noFill/>
        </p:spPr>
        <p:txBody>
          <a:bodyPr/>
          <a:lstStyle/>
          <a:p>
            <a:pPr marL="0" lvl="0" indent="0" algn="ctr">
              <a:buNone/>
            </a:pPr>
            <a:r>
              <a:rPr dirty="0"/>
              <a:t>Figure 22: Estimated biomass (</a:t>
            </a:r>
            <a:r>
              <a:rPr dirty="0" err="1"/>
              <a:t>mt</a:t>
            </a:r>
            <a:r>
              <a:rPr dirty="0"/>
              <a:t>) of NP swordfish 1+ from the base-case model.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3-1.png"/>
          <p:cNvPicPr>
            <a:picLocks noGrp="1" noChangeAspect="1"/>
          </p:cNvPicPr>
          <p:nvPr/>
        </p:nvPicPr>
        <p:blipFill>
          <a:blip r:embed="rId2"/>
          <a:stretch>
            <a:fillRect/>
          </a:stretch>
        </p:blipFill>
        <p:spPr bwMode="auto">
          <a:xfrm>
            <a:off x="1689100" y="866692"/>
            <a:ext cx="6420016" cy="3210008"/>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23: Estimated NP swordfish Spawning Stock Biomass (SSB) from the with 95% confidence intervals. SSB</a:t>
            </a:r>
            <a:r>
              <a:rPr baseline="-25000"/>
              <a:t>MSY</a:t>
            </a:r>
            <a:r>
              <a:rPr/>
              <a:t> is indicated by the dashed green line.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4-1.png"/>
          <p:cNvPicPr>
            <a:picLocks noGrp="1" noChangeAspect="1"/>
          </p:cNvPicPr>
          <p:nvPr/>
        </p:nvPicPr>
        <p:blipFill>
          <a:blip r:embed="rId2"/>
          <a:stretch>
            <a:fillRect/>
          </a:stretch>
        </p:blipFill>
        <p:spPr bwMode="auto">
          <a:xfrm>
            <a:off x="1689099" y="1086733"/>
            <a:ext cx="5979933" cy="2989967"/>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24: Estimated annual fishing mortality (average ages 1-10) the with 95% confidence intervals. F</a:t>
            </a:r>
            <a:r>
              <a:rPr baseline="-25000"/>
              <a:t>MSY</a:t>
            </a:r>
            <a:r>
              <a:rPr/>
              <a:t> is indicated by the dashed green line.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1.png"/>
          <p:cNvPicPr>
            <a:picLocks noGrp="1" noChangeAspect="1"/>
          </p:cNvPicPr>
          <p:nvPr/>
        </p:nvPicPr>
        <p:blipFill>
          <a:blip r:embed="rId2"/>
          <a:stretch>
            <a:fillRect/>
          </a:stretch>
        </p:blipFill>
        <p:spPr bwMode="auto">
          <a:xfrm>
            <a:off x="1785620" y="101092"/>
            <a:ext cx="5105400" cy="3187700"/>
          </a:xfrm>
          <a:prstGeom prst="rect">
            <a:avLst/>
          </a:prstGeom>
          <a:noFill/>
          <a:ln w="9525">
            <a:noFill/>
            <a:headEnd/>
            <a:tailEnd/>
          </a:ln>
        </p:spPr>
      </p:pic>
      <p:sp>
        <p:nvSpPr>
          <p:cNvPr id="3" name="TextBox 3"/>
          <p:cNvSpPr txBox="1"/>
          <p:nvPr/>
        </p:nvSpPr>
        <p:spPr>
          <a:xfrm>
            <a:off x="1593596" y="3525012"/>
            <a:ext cx="5105400" cy="508000"/>
          </a:xfrm>
          <a:prstGeom prst="rect">
            <a:avLst/>
          </a:prstGeom>
          <a:noFill/>
        </p:spPr>
        <p:txBody>
          <a:bodyPr/>
          <a:lstStyle/>
          <a:p>
            <a:pPr marL="0" lvl="0" indent="0" algn="ctr">
              <a:buNone/>
            </a:pPr>
            <a:r>
              <a:rPr dirty="0"/>
              <a:t>Figure 2: Catch, CPUE index, and size composition data included in the 2023 NP swordfish stock assessment. The size of the bubble indicates the relative number of observations available.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5-1.png"/>
          <p:cNvPicPr>
            <a:picLocks noGrp="1" noChangeAspect="1"/>
          </p:cNvPicPr>
          <p:nvPr/>
        </p:nvPicPr>
        <p:blipFill>
          <a:blip r:embed="rId2"/>
          <a:stretch>
            <a:fillRect/>
          </a:stretch>
        </p:blipFill>
        <p:spPr bwMode="auto">
          <a:xfrm>
            <a:off x="1689100" y="1193800"/>
            <a:ext cx="5765800" cy="2882900"/>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25: Estimated annual recruitment (thouseands of age-0 fish) with 95% confidence intervals.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Overall_Likelihood.png"/>
          <p:cNvPicPr>
            <a:picLocks noGrp="1" noChangeAspect="1"/>
          </p:cNvPicPr>
          <p:nvPr/>
        </p:nvPicPr>
        <p:blipFill>
          <a:blip r:embed="rId2"/>
          <a:stretch>
            <a:fillRect/>
          </a:stretch>
        </p:blipFill>
        <p:spPr bwMode="auto">
          <a:xfrm>
            <a:off x="2350272" y="203199"/>
            <a:ext cx="4626997" cy="4626997"/>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CPUE_Likelihood.png"/>
          <p:cNvPicPr>
            <a:picLocks noGrp="1" noChangeAspect="1"/>
          </p:cNvPicPr>
          <p:nvPr/>
        </p:nvPicPr>
        <p:blipFill>
          <a:blip r:embed="rId2"/>
          <a:stretch>
            <a:fillRect/>
          </a:stretch>
        </p:blipFill>
        <p:spPr bwMode="auto">
          <a:xfrm>
            <a:off x="2356899" y="223630"/>
            <a:ext cx="4012096" cy="4012096"/>
          </a:xfrm>
          <a:prstGeom prst="rect">
            <a:avLst/>
          </a:prstGeom>
          <a:noFill/>
          <a:ln w="9525">
            <a:noFill/>
            <a:headEnd/>
            <a:tailEnd/>
          </a:ln>
        </p:spPr>
      </p:pic>
      <p:sp>
        <p:nvSpPr>
          <p:cNvPr id="3" name="TextBox 3"/>
          <p:cNvSpPr txBox="1"/>
          <p:nvPr/>
        </p:nvSpPr>
        <p:spPr>
          <a:xfrm>
            <a:off x="492981" y="4330700"/>
            <a:ext cx="8229600" cy="508000"/>
          </a:xfrm>
          <a:prstGeom prst="rect">
            <a:avLst/>
          </a:prstGeom>
          <a:noFill/>
        </p:spPr>
        <p:txBody>
          <a:bodyPr/>
          <a:lstStyle/>
          <a:p>
            <a:pPr marL="0" lvl="0" indent="0" algn="ctr">
              <a:buNone/>
            </a:pPr>
            <a:r>
              <a:rPr dirty="0"/>
              <a:t>Figure 27: Likelihood profile over R0 by CPUE index for the base-case model.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Size_Likelihood.png"/>
          <p:cNvPicPr>
            <a:picLocks noGrp="1" noChangeAspect="1"/>
          </p:cNvPicPr>
          <p:nvPr/>
        </p:nvPicPr>
        <p:blipFill>
          <a:blip r:embed="rId2"/>
          <a:stretch>
            <a:fillRect/>
          </a:stretch>
        </p:blipFill>
        <p:spPr bwMode="auto">
          <a:xfrm>
            <a:off x="2587487" y="319046"/>
            <a:ext cx="3757654" cy="3757654"/>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28: Likelihood profile over R0 for each length composition time series for the base-case model.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9-1.png"/>
          <p:cNvPicPr>
            <a:picLocks noGrp="1" noChangeAspect="1"/>
          </p:cNvPicPr>
          <p:nvPr/>
        </p:nvPicPr>
        <p:blipFill>
          <a:blip r:embed="rId2"/>
          <a:stretch>
            <a:fillRect/>
          </a:stretch>
        </p:blipFill>
        <p:spPr bwMode="auto">
          <a:xfrm>
            <a:off x="1374139" y="541572"/>
            <a:ext cx="5770107" cy="2885054"/>
          </a:xfrm>
          <a:prstGeom prst="rect">
            <a:avLst/>
          </a:prstGeom>
          <a:noFill/>
          <a:ln w="9525">
            <a:noFill/>
            <a:headEnd/>
            <a:tailEnd/>
          </a:ln>
        </p:spPr>
      </p:pic>
      <p:sp>
        <p:nvSpPr>
          <p:cNvPr id="3" name="TextBox 3"/>
          <p:cNvSpPr txBox="1"/>
          <p:nvPr/>
        </p:nvSpPr>
        <p:spPr>
          <a:xfrm>
            <a:off x="1855194" y="3516133"/>
            <a:ext cx="5105400" cy="508000"/>
          </a:xfrm>
          <a:prstGeom prst="rect">
            <a:avLst/>
          </a:prstGeom>
          <a:noFill/>
        </p:spPr>
        <p:txBody>
          <a:bodyPr/>
          <a:lstStyle/>
          <a:p>
            <a:pPr marL="0" lvl="0" indent="0" algn="ctr">
              <a:buNone/>
            </a:pPr>
            <a:r>
              <a:rPr dirty="0"/>
              <a:t>Figure 29: Spawning stock biomass trend for the ASPM model run (dashed line, triangles) and the base-case model (solid line, circles). Grey shading indicates 95% confidence intervals for each model.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31-1.png"/>
          <p:cNvPicPr>
            <a:picLocks noGrp="1" noChangeAspect="1"/>
          </p:cNvPicPr>
          <p:nvPr/>
        </p:nvPicPr>
        <p:blipFill>
          <a:blip r:embed="rId2"/>
          <a:stretch>
            <a:fillRect/>
          </a:stretch>
        </p:blipFill>
        <p:spPr bwMode="auto">
          <a:xfrm>
            <a:off x="1302579" y="497839"/>
            <a:ext cx="6728238" cy="3364119"/>
          </a:xfrm>
          <a:prstGeom prst="rect">
            <a:avLst/>
          </a:prstGeom>
          <a:noFill/>
          <a:ln w="9525">
            <a:noFill/>
            <a:headEnd/>
            <a:tailEnd/>
          </a:ln>
        </p:spPr>
      </p:pic>
      <p:sp>
        <p:nvSpPr>
          <p:cNvPr id="3" name="TextBox 3"/>
          <p:cNvSpPr txBox="1"/>
          <p:nvPr/>
        </p:nvSpPr>
        <p:spPr>
          <a:xfrm>
            <a:off x="2288540" y="3929601"/>
            <a:ext cx="5105400" cy="508000"/>
          </a:xfrm>
          <a:prstGeom prst="rect">
            <a:avLst/>
          </a:prstGeom>
          <a:noFill/>
        </p:spPr>
        <p:txBody>
          <a:bodyPr/>
          <a:lstStyle/>
          <a:p>
            <a:pPr marL="0" lvl="0" indent="0" algn="ctr">
              <a:buNone/>
            </a:pPr>
            <a:r>
              <a:rPr dirty="0"/>
              <a:t>Figure 30: Hind casting cross-validation (</a:t>
            </a:r>
            <a:r>
              <a:rPr dirty="0" err="1"/>
              <a:t>HCxval</a:t>
            </a:r>
            <a:r>
              <a:rPr dirty="0"/>
              <a:t>) results </a:t>
            </a:r>
            <a:r>
              <a:rPr dirty="0" smtClean="0"/>
              <a:t>showing </a:t>
            </a:r>
            <a:r>
              <a:rPr dirty="0"/>
              <a:t>observed (large points with dashed line), fitted (solid lines), and one-year-ahead forecast values (small terminal points</a:t>
            </a:r>
            <a:r>
              <a:rPr dirty="0" smtClean="0"/>
              <a:t>)</a:t>
            </a:r>
            <a:endParaRP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32-1.png"/>
          <p:cNvPicPr>
            <a:picLocks noGrp="1" noChangeAspect="1"/>
          </p:cNvPicPr>
          <p:nvPr/>
        </p:nvPicPr>
        <p:blipFill>
          <a:blip r:embed="rId2"/>
          <a:stretch>
            <a:fillRect/>
          </a:stretch>
        </p:blipFill>
        <p:spPr bwMode="auto">
          <a:xfrm>
            <a:off x="1298602" y="136055"/>
            <a:ext cx="6812502" cy="3406251"/>
          </a:xfrm>
          <a:prstGeom prst="rect">
            <a:avLst/>
          </a:prstGeom>
          <a:noFill/>
          <a:ln w="9525">
            <a:noFill/>
            <a:headEnd/>
            <a:tailEnd/>
          </a:ln>
        </p:spPr>
      </p:pic>
      <p:sp>
        <p:nvSpPr>
          <p:cNvPr id="3" name="TextBox 3"/>
          <p:cNvSpPr txBox="1"/>
          <p:nvPr/>
        </p:nvSpPr>
        <p:spPr>
          <a:xfrm>
            <a:off x="2252759" y="3476377"/>
            <a:ext cx="5105400" cy="508000"/>
          </a:xfrm>
          <a:prstGeom prst="rect">
            <a:avLst/>
          </a:prstGeom>
          <a:noFill/>
        </p:spPr>
        <p:txBody>
          <a:bodyPr/>
          <a:lstStyle/>
          <a:p>
            <a:pPr marL="0" lvl="0" indent="0" algn="ctr">
              <a:buNone/>
            </a:pPr>
            <a:r>
              <a:rPr dirty="0"/>
              <a:t>Figure 31: Hind casting cross-validation (</a:t>
            </a:r>
            <a:r>
              <a:rPr dirty="0" err="1"/>
              <a:t>HCxval</a:t>
            </a:r>
            <a:r>
              <a:rPr dirty="0"/>
              <a:t>) results for size composition mean lengths, showing observed (large points with dashed line), fitted (solid lines), and one-year-ahead forecast values (small terminal </a:t>
            </a:r>
            <a:r>
              <a:rPr dirty="0" smtClean="0"/>
              <a:t>points</a:t>
            </a:r>
            <a:r>
              <a:rPr lang="en-US" dirty="0" smtClean="0"/>
              <a:t>.</a:t>
            </a:r>
            <a:endParaRP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April 13, 2023 </a:t>
            </a:r>
            <a:br>
              <a:rPr lang="en-US" dirty="0" smtClean="0"/>
            </a:br>
            <a:r>
              <a:rPr lang="en-US" dirty="0" smtClean="0"/>
              <a:t>Model 3_combine 1 and 2</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Dropped S4 and S8 (lambda = 0)</a:t>
            </a:r>
          </a:p>
          <a:p>
            <a:r>
              <a:rPr lang="en-US" dirty="0" smtClean="0"/>
              <a:t>Included corresponding time block to TWN CPUE as used in TWN size comp</a:t>
            </a:r>
          </a:p>
          <a:p>
            <a:r>
              <a:rPr lang="en-US" dirty="0" smtClean="0"/>
              <a:t>Separated US deep size data into 2 fleets:</a:t>
            </a:r>
          </a:p>
          <a:p>
            <a:pPr lvl="1"/>
            <a:r>
              <a:rPr lang="en-US" dirty="0" smtClean="0"/>
              <a:t>Fleet 9 is only quarters 1 and 2</a:t>
            </a:r>
          </a:p>
          <a:p>
            <a:pPr lvl="1"/>
            <a:r>
              <a:rPr lang="en-US" dirty="0" smtClean="0"/>
              <a:t>Fleet 20 is only quarters 3 and 4</a:t>
            </a:r>
          </a:p>
          <a:p>
            <a:pPr lvl="2"/>
            <a:r>
              <a:rPr lang="en-US" dirty="0" smtClean="0"/>
              <a:t>All fish 85 cm and larger are in quarter 4</a:t>
            </a:r>
          </a:p>
          <a:p>
            <a:pPr lvl="2"/>
            <a:r>
              <a:rPr lang="en-US" dirty="0" smtClean="0"/>
              <a:t>All fish 80 cm and smaller are in quarter 3</a:t>
            </a:r>
          </a:p>
          <a:p>
            <a:pPr lvl="2"/>
            <a:r>
              <a:rPr lang="en-US" dirty="0" smtClean="0"/>
              <a:t>All quarter 4 inputs are given negative years – the model won’t include their fits in the likelihood but will still fit the data</a:t>
            </a:r>
          </a:p>
          <a:p>
            <a:r>
              <a:rPr lang="en-US" dirty="0" smtClean="0"/>
              <a:t>Normal Prior on R0 – mean of 7, standard deviation of 0.2</a:t>
            </a:r>
            <a:endParaRPr lang="en-US" dirty="0"/>
          </a:p>
        </p:txBody>
      </p:sp>
    </p:spTree>
    <p:extLst>
      <p:ext uri="{BB962C8B-B14F-4D97-AF65-F5344CB8AC3E}">
        <p14:creationId xmlns:p14="http://schemas.microsoft.com/office/powerpoint/2010/main" val="548676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happening</a:t>
            </a:r>
            <a:endParaRPr lang="en-US" dirty="0"/>
          </a:p>
        </p:txBody>
      </p:sp>
      <p:sp>
        <p:nvSpPr>
          <p:cNvPr id="3" name="Content Placeholder 2"/>
          <p:cNvSpPr>
            <a:spLocks noGrp="1"/>
          </p:cNvSpPr>
          <p:nvPr>
            <p:ph type="body" idx="1"/>
          </p:nvPr>
        </p:nvSpPr>
        <p:spPr/>
        <p:txBody>
          <a:bodyPr>
            <a:normAutofit fontScale="62500" lnSpcReduction="20000"/>
          </a:bodyPr>
          <a:lstStyle/>
          <a:p>
            <a:r>
              <a:rPr lang="en-US" dirty="0" smtClean="0"/>
              <a:t>The likelihood profile for the model with a single US deep size comp fleet has a very flat likelihood above the MLE estimate of R0</a:t>
            </a:r>
            <a:endParaRPr lang="en-US" dirty="0"/>
          </a:p>
        </p:txBody>
      </p:sp>
      <p:sp>
        <p:nvSpPr>
          <p:cNvPr id="6" name="Text Placeholder 5"/>
          <p:cNvSpPr>
            <a:spLocks noGrp="1"/>
          </p:cNvSpPr>
          <p:nvPr>
            <p:ph type="body" sz="quarter" idx="3"/>
          </p:nvPr>
        </p:nvSpPr>
        <p:spPr/>
        <p:txBody>
          <a:bodyPr>
            <a:normAutofit fontScale="55000" lnSpcReduction="20000"/>
          </a:bodyPr>
          <a:lstStyle/>
          <a:p>
            <a:r>
              <a:rPr lang="en-US" dirty="0" smtClean="0"/>
              <a:t>Of the information available to inform the upper bound of R0 – most of it comes from the US deep size data, it is the largest contributor to the likelihood.</a:t>
            </a:r>
            <a:endParaRPr lang="en-US" dirty="0"/>
          </a:p>
        </p:txBody>
      </p:sp>
      <p:pic>
        <p:nvPicPr>
          <p:cNvPr id="8" name="Content Placeholder 7" descr="fig:  ModelDev/Current%20Best/plots/Overall_Likelihood.png"/>
          <p:cNvPicPr>
            <a:picLocks noGrp="1" noChangeAspect="1"/>
          </p:cNvPicPr>
          <p:nvPr>
            <p:ph sz="half" idx="2"/>
          </p:nvPr>
        </p:nvPicPr>
        <p:blipFill>
          <a:blip r:embed="rId2"/>
          <a:stretch>
            <a:fillRect/>
          </a:stretch>
        </p:blipFill>
        <p:spPr bwMode="auto">
          <a:xfrm>
            <a:off x="861251" y="1600391"/>
            <a:ext cx="2963862" cy="2963862"/>
          </a:xfrm>
          <a:prstGeom prst="rect">
            <a:avLst/>
          </a:prstGeom>
          <a:noFill/>
          <a:ln w="9525">
            <a:noFill/>
            <a:headEnd/>
            <a:tailEnd/>
          </a:ln>
        </p:spPr>
      </p:pic>
      <p:pic>
        <p:nvPicPr>
          <p:cNvPr id="9" name="Content Placeholder 8" descr="fig:  ModelDev/Current%20Best/plots/Size_Likelihood.png"/>
          <p:cNvPicPr>
            <a:picLocks noGrp="1" noChangeAspect="1"/>
          </p:cNvPicPr>
          <p:nvPr>
            <p:ph sz="quarter" idx="4"/>
          </p:nvPr>
        </p:nvPicPr>
        <p:blipFill>
          <a:blip r:embed="rId3"/>
          <a:stretch>
            <a:fillRect/>
          </a:stretch>
        </p:blipFill>
        <p:spPr bwMode="auto">
          <a:xfrm>
            <a:off x="4497388" y="1643349"/>
            <a:ext cx="2963862" cy="2963862"/>
          </a:xfrm>
          <a:prstGeom prst="rect">
            <a:avLst/>
          </a:prstGeom>
          <a:noFill/>
          <a:ln w="9525">
            <a:noFill/>
            <a:headEnd/>
            <a:tailEnd/>
          </a:ln>
        </p:spPr>
      </p:pic>
      <p:sp>
        <p:nvSpPr>
          <p:cNvPr id="10" name="Rectangle 9"/>
          <p:cNvSpPr/>
          <p:nvPr/>
        </p:nvSpPr>
        <p:spPr>
          <a:xfrm>
            <a:off x="5992199" y="3797808"/>
            <a:ext cx="1243584" cy="326136"/>
          </a:xfrm>
          <a:prstGeom prst="rect">
            <a:avLst/>
          </a:prstGeom>
          <a:noFill/>
          <a:ln w="190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7306614" y="2507087"/>
            <a:ext cx="1751528" cy="830997"/>
          </a:xfrm>
          <a:prstGeom prst="rect">
            <a:avLst/>
          </a:prstGeom>
          <a:noFill/>
        </p:spPr>
        <p:txBody>
          <a:bodyPr wrap="square" rtlCol="0">
            <a:spAutoFit/>
          </a:bodyPr>
          <a:lstStyle/>
          <a:p>
            <a:r>
              <a:rPr lang="en-US" sz="1200" dirty="0" smtClean="0"/>
              <a:t>The change in likelihood overall is 2.87, of this 2.39 is from the F9 size data</a:t>
            </a:r>
            <a:endParaRPr lang="en-US" sz="1200" dirty="0"/>
          </a:p>
        </p:txBody>
      </p:sp>
    </p:spTree>
    <p:extLst>
      <p:ext uri="{BB962C8B-B14F-4D97-AF65-F5344CB8AC3E}">
        <p14:creationId xmlns:p14="http://schemas.microsoft.com/office/powerpoint/2010/main" val="1663573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a:t>
            </a:r>
            <a:endParaRPr lang="en-US" dirty="0"/>
          </a:p>
        </p:txBody>
      </p:sp>
      <p:sp>
        <p:nvSpPr>
          <p:cNvPr id="4" name="Content Placeholder 3"/>
          <p:cNvSpPr>
            <a:spLocks noGrp="1"/>
          </p:cNvSpPr>
          <p:nvPr>
            <p:ph sz="half" idx="2"/>
          </p:nvPr>
        </p:nvSpPr>
        <p:spPr/>
        <p:txBody>
          <a:bodyPr/>
          <a:lstStyle/>
          <a:p>
            <a:r>
              <a:rPr lang="en-US" dirty="0"/>
              <a:t>In attempting to improve the fit to this size comp because the strong seasonality in selectivity produces very large residuals, we are </a:t>
            </a:r>
            <a:r>
              <a:rPr lang="en-US" dirty="0" smtClean="0"/>
              <a:t>reducing the contribution of this fleet to the likelihood, therefore removing the information informing the upper bound of R0</a:t>
            </a:r>
            <a:endParaRPr lang="en-US" dirty="0"/>
          </a:p>
          <a:p>
            <a:endParaRPr lang="en-US" dirty="0"/>
          </a:p>
        </p:txBody>
      </p:sp>
      <p:sp>
        <p:nvSpPr>
          <p:cNvPr id="6" name="Content Placeholder 5"/>
          <p:cNvSpPr>
            <a:spLocks noGrp="1"/>
          </p:cNvSpPr>
          <p:nvPr>
            <p:ph sz="quarter" idx="4"/>
          </p:nvPr>
        </p:nvSpPr>
        <p:spPr/>
        <p:txBody>
          <a:bodyPr/>
          <a:lstStyle/>
          <a:p>
            <a:r>
              <a:rPr lang="en-US" dirty="0" smtClean="0"/>
              <a:t>Because of this, and because the stock is in good condition, catch is declines, CPUE is increasing (mostly), the model is able to fit the input data well at almost any value above the minimum (~7.2), and therefore unless constrained, will always hit the upper bound</a:t>
            </a:r>
            <a:endParaRPr lang="en-US" dirty="0"/>
          </a:p>
        </p:txBody>
      </p:sp>
      <p:sp>
        <p:nvSpPr>
          <p:cNvPr id="7" name="Text Placeholder 2"/>
          <p:cNvSpPr>
            <a:spLocks noGrp="1"/>
          </p:cNvSpPr>
          <p:nvPr>
            <p:ph type="body" idx="1"/>
          </p:nvPr>
        </p:nvSpPr>
        <p:spPr>
          <a:xfrm>
            <a:off x="1621536" y="4312111"/>
            <a:ext cx="6187440" cy="479822"/>
          </a:xfrm>
        </p:spPr>
        <p:txBody>
          <a:bodyPr>
            <a:noAutofit/>
          </a:bodyPr>
          <a:lstStyle/>
          <a:p>
            <a:r>
              <a:rPr lang="en-US" sz="2000" dirty="0" smtClean="0"/>
              <a:t>We have two (three?) basic choices to address this issue</a:t>
            </a:r>
            <a:endParaRPr lang="en-US" sz="2000" dirty="0"/>
          </a:p>
        </p:txBody>
      </p:sp>
    </p:spTree>
    <p:extLst>
      <p:ext uri="{BB962C8B-B14F-4D97-AF65-F5344CB8AC3E}">
        <p14:creationId xmlns:p14="http://schemas.microsoft.com/office/powerpoint/2010/main" val="85617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3-1.png"/>
          <p:cNvPicPr>
            <a:picLocks noGrp="1" noChangeAspect="1"/>
          </p:cNvPicPr>
          <p:nvPr/>
        </p:nvPicPr>
        <p:blipFill>
          <a:blip r:embed="rId2"/>
          <a:stretch>
            <a:fillRect/>
          </a:stretch>
        </p:blipFill>
        <p:spPr bwMode="auto">
          <a:xfrm>
            <a:off x="1965452" y="200152"/>
            <a:ext cx="5105400" cy="3403600"/>
          </a:xfrm>
          <a:prstGeom prst="rect">
            <a:avLst/>
          </a:prstGeom>
          <a:noFill/>
          <a:ln w="9525">
            <a:noFill/>
            <a:headEnd/>
            <a:tailEnd/>
          </a:ln>
        </p:spPr>
      </p:pic>
      <p:sp>
        <p:nvSpPr>
          <p:cNvPr id="3" name="TextBox 3"/>
          <p:cNvSpPr txBox="1"/>
          <p:nvPr/>
        </p:nvSpPr>
        <p:spPr>
          <a:xfrm>
            <a:off x="1825244" y="3973068"/>
            <a:ext cx="5105400" cy="508000"/>
          </a:xfrm>
          <a:prstGeom prst="rect">
            <a:avLst/>
          </a:prstGeom>
          <a:noFill/>
        </p:spPr>
        <p:txBody>
          <a:bodyPr/>
          <a:lstStyle/>
          <a:p>
            <a:pPr marL="0" lvl="0" indent="0" algn="ctr">
              <a:buNone/>
            </a:pPr>
            <a:r>
              <a:rPr dirty="0"/>
              <a:t>Figure 3: Annual catch of NP swordfish by country or commission and area.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fix this?</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Accept the poor fit to the US deep size data in the original model with the combined fleet</a:t>
            </a:r>
          </a:p>
          <a:p>
            <a:r>
              <a:rPr lang="en-US" dirty="0" smtClean="0"/>
              <a:t>We can explain why this poor fit exists</a:t>
            </a:r>
          </a:p>
          <a:p>
            <a:r>
              <a:rPr lang="en-US" dirty="0" smtClean="0"/>
              <a:t>We can attempt to </a:t>
            </a:r>
            <a:r>
              <a:rPr lang="en-US" dirty="0" err="1" smtClean="0"/>
              <a:t>downweight</a:t>
            </a:r>
            <a:r>
              <a:rPr lang="en-US" dirty="0" smtClean="0"/>
              <a:t> this fleet slightly, but acknowledge that it is a bycatch fleet and contributes a small amount of catch and it contains important information on recruitment </a:t>
            </a:r>
            <a:endParaRPr lang="en-US" dirty="0"/>
          </a:p>
        </p:txBody>
      </p:sp>
      <p:sp>
        <p:nvSpPr>
          <p:cNvPr id="6" name="Content Placeholder 5"/>
          <p:cNvSpPr>
            <a:spLocks noGrp="1"/>
          </p:cNvSpPr>
          <p:nvPr>
            <p:ph sz="quarter" idx="4"/>
          </p:nvPr>
        </p:nvSpPr>
        <p:spPr/>
        <p:txBody>
          <a:bodyPr>
            <a:normAutofit fontScale="92500" lnSpcReduction="20000"/>
          </a:bodyPr>
          <a:lstStyle/>
          <a:p>
            <a:r>
              <a:rPr lang="en-US" dirty="0" smtClean="0"/>
              <a:t>OR we could move forward with the split US deep size comps, and put a reasonably strong prior on R0</a:t>
            </a:r>
          </a:p>
          <a:p>
            <a:pPr lvl="1"/>
            <a:r>
              <a:rPr lang="en-US" dirty="0" smtClean="0"/>
              <a:t>One option is to use the R0 from the combined size data model</a:t>
            </a:r>
          </a:p>
          <a:p>
            <a:pPr lvl="1"/>
            <a:r>
              <a:rPr lang="en-US" dirty="0" smtClean="0"/>
              <a:t>But this makes a very strong assumption about R0 and should not be undertaken lightly.</a:t>
            </a:r>
          </a:p>
          <a:p>
            <a:r>
              <a:rPr lang="en-US" dirty="0" smtClean="0"/>
              <a:t>The current model has a prior on R0, but still has very high result – decreasing the CV to 0.01 gives results fairly consistent with the combined model, but is a very strong prior</a:t>
            </a:r>
            <a:endParaRPr lang="en-US" dirty="0"/>
          </a:p>
        </p:txBody>
      </p:sp>
      <p:sp>
        <p:nvSpPr>
          <p:cNvPr id="7" name="Text Placeholder 6"/>
          <p:cNvSpPr>
            <a:spLocks noGrp="1"/>
          </p:cNvSpPr>
          <p:nvPr>
            <p:ph type="body" idx="1"/>
          </p:nvPr>
        </p:nvSpPr>
        <p:spPr>
          <a:xfrm>
            <a:off x="1450848" y="4455367"/>
            <a:ext cx="6751320" cy="479822"/>
          </a:xfrm>
        </p:spPr>
        <p:txBody>
          <a:bodyPr>
            <a:noAutofit/>
          </a:bodyPr>
          <a:lstStyle/>
          <a:p>
            <a:r>
              <a:rPr lang="en-US" sz="1200" dirty="0" smtClean="0"/>
              <a:t>Or we could drop this size data all together and see what happens (we did this in the 2018 assessment).</a:t>
            </a:r>
            <a:endParaRPr lang="en-US" sz="1200" dirty="0"/>
          </a:p>
        </p:txBody>
      </p:sp>
    </p:spTree>
    <p:extLst>
      <p:ext uri="{BB962C8B-B14F-4D97-AF65-F5344CB8AC3E}">
        <p14:creationId xmlns:p14="http://schemas.microsoft.com/office/powerpoint/2010/main" val="11093387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05979"/>
            <a:ext cx="8229600" cy="446551"/>
          </a:xfrm>
        </p:spPr>
        <p:txBody>
          <a:bodyPr>
            <a:normAutofit fontScale="90000"/>
          </a:bodyPr>
          <a:lstStyle/>
          <a:p>
            <a:r>
              <a:rPr lang="en-US" dirty="0" smtClean="0"/>
              <a:t>April 13 - afternoon</a:t>
            </a:r>
            <a:endParaRPr lang="en-US" dirty="0"/>
          </a:p>
        </p:txBody>
      </p:sp>
      <p:sp>
        <p:nvSpPr>
          <p:cNvPr id="8" name="Content Placeholder 7"/>
          <p:cNvSpPr>
            <a:spLocks noGrp="1"/>
          </p:cNvSpPr>
          <p:nvPr>
            <p:ph idx="1"/>
          </p:nvPr>
        </p:nvSpPr>
        <p:spPr>
          <a:xfrm>
            <a:off x="457200" y="837127"/>
            <a:ext cx="8229600" cy="4099774"/>
          </a:xfrm>
        </p:spPr>
        <p:txBody>
          <a:bodyPr>
            <a:normAutofit fontScale="62500" lnSpcReduction="20000"/>
          </a:bodyPr>
          <a:lstStyle/>
          <a:p>
            <a:r>
              <a:rPr lang="en-US" dirty="0" smtClean="0"/>
              <a:t>3_both </a:t>
            </a:r>
            <a:r>
              <a:rPr lang="en-US" dirty="0"/>
              <a:t>1 and </a:t>
            </a:r>
            <a:r>
              <a:rPr lang="en-US" dirty="0" smtClean="0"/>
              <a:t>2</a:t>
            </a:r>
            <a:r>
              <a:rPr lang="en-US" dirty="0"/>
              <a:t> </a:t>
            </a:r>
            <a:r>
              <a:rPr lang="en-US" dirty="0" smtClean="0"/>
              <a:t>– starting point</a:t>
            </a:r>
          </a:p>
          <a:p>
            <a:pPr marL="0" indent="0">
              <a:buNone/>
            </a:pPr>
            <a:r>
              <a:rPr lang="en-US" dirty="0" smtClean="0"/>
              <a:t>Note that for all the following models, the index for US </a:t>
            </a:r>
            <a:r>
              <a:rPr lang="en-US" dirty="0" err="1" smtClean="0"/>
              <a:t>deepset</a:t>
            </a:r>
            <a:r>
              <a:rPr lang="en-US" dirty="0" smtClean="0"/>
              <a:t> LL S6 is changed from 31 (recruitment </a:t>
            </a:r>
            <a:r>
              <a:rPr lang="en-US" dirty="0" err="1" smtClean="0"/>
              <a:t>devs</a:t>
            </a:r>
            <a:r>
              <a:rPr lang="en-US" dirty="0" smtClean="0"/>
              <a:t>) to 33 (age-0 fish).</a:t>
            </a:r>
            <a:endParaRPr lang="en-US" dirty="0"/>
          </a:p>
          <a:p>
            <a:r>
              <a:rPr lang="en-US" dirty="0" smtClean="0">
                <a:hlinkClick r:id="rId2" action="ppaction://hlinkfile"/>
              </a:rPr>
              <a:t>4_drop S4 and S8, split F9, change Amin to 0.5 (80cm)</a:t>
            </a:r>
            <a:r>
              <a:rPr lang="en-US" dirty="0" smtClean="0"/>
              <a:t> and lognormal selectivity on TWN and IATTC</a:t>
            </a:r>
          </a:p>
          <a:p>
            <a:pPr lvl="1"/>
            <a:r>
              <a:rPr lang="en-US" dirty="0" smtClean="0"/>
              <a:t>Size comp fit improve, converges, very large R0</a:t>
            </a:r>
            <a:endParaRPr lang="en-US" dirty="0"/>
          </a:p>
          <a:p>
            <a:r>
              <a:rPr lang="en-US" dirty="0" smtClean="0">
                <a:hlinkClick r:id="rId2" action="ppaction://hlinkfile"/>
              </a:rPr>
              <a:t>5_change </a:t>
            </a:r>
            <a:r>
              <a:rPr lang="en-US" dirty="0">
                <a:hlinkClick r:id="rId2" action="ppaction://hlinkfile"/>
              </a:rPr>
              <a:t>settlement </a:t>
            </a:r>
            <a:r>
              <a:rPr lang="en-US" dirty="0" smtClean="0">
                <a:hlinkClick r:id="rId2" action="ppaction://hlinkfile"/>
              </a:rPr>
              <a:t>month</a:t>
            </a:r>
            <a:endParaRPr lang="en-US" dirty="0" smtClean="0"/>
          </a:p>
          <a:p>
            <a:pPr lvl="1"/>
            <a:r>
              <a:rPr lang="en-US" dirty="0" smtClean="0"/>
              <a:t>Doesn’t converge (no hessian) R0 very large, improves fit to quarter 3 F9 data, not q1-2 F9 data</a:t>
            </a:r>
            <a:endParaRPr lang="en-US" dirty="0"/>
          </a:p>
          <a:p>
            <a:r>
              <a:rPr lang="en-US" dirty="0" smtClean="0">
                <a:hlinkClick r:id="rId3" action="ppaction://hlinkfile"/>
              </a:rPr>
              <a:t>6_increase </a:t>
            </a:r>
            <a:r>
              <a:rPr lang="en-US" dirty="0">
                <a:hlinkClick r:id="rId3" action="ppaction://hlinkfile"/>
              </a:rPr>
              <a:t>CV </a:t>
            </a:r>
            <a:r>
              <a:rPr lang="en-US" dirty="0" err="1" smtClean="0">
                <a:hlinkClick r:id="rId3" action="ppaction://hlinkfile"/>
              </a:rPr>
              <a:t>Lmin</a:t>
            </a:r>
            <a:endParaRPr lang="en-US" dirty="0" smtClean="0"/>
          </a:p>
          <a:p>
            <a:pPr lvl="1"/>
            <a:r>
              <a:rPr lang="en-US" dirty="0" smtClean="0"/>
              <a:t>R0 very large, improves size comp fit</a:t>
            </a:r>
            <a:endParaRPr lang="en-US" dirty="0"/>
          </a:p>
          <a:p>
            <a:r>
              <a:rPr lang="en-US" dirty="0" smtClean="0">
                <a:hlinkClick r:id="rId4" action="ppaction://hlinkfile"/>
              </a:rPr>
              <a:t>7_lognormal selectivity, F9 one fleet, drop S4 and S8 – like model 2</a:t>
            </a:r>
          </a:p>
          <a:p>
            <a:pPr lvl="1"/>
            <a:r>
              <a:rPr lang="en-US" dirty="0" smtClean="0">
                <a:hlinkClick r:id="rId4" action="ppaction://hlinkfile"/>
              </a:rPr>
              <a:t>poor F9 fit </a:t>
            </a:r>
            <a:endParaRPr lang="en-US" dirty="0"/>
          </a:p>
          <a:p>
            <a:r>
              <a:rPr lang="en-US" dirty="0" smtClean="0">
                <a:hlinkClick r:id="rId5" action="ppaction://hlinkfile"/>
              </a:rPr>
              <a:t>8_lognormal selectivity, F9 one fleet, change </a:t>
            </a:r>
            <a:r>
              <a:rPr lang="en-US" dirty="0" smtClean="0"/>
              <a:t>Amin to 0.5</a:t>
            </a:r>
          </a:p>
          <a:p>
            <a:pPr lvl="1"/>
            <a:r>
              <a:rPr lang="en-US" dirty="0" smtClean="0"/>
              <a:t>R0 rather large, some </a:t>
            </a:r>
            <a:r>
              <a:rPr lang="en-US" dirty="0" err="1" smtClean="0"/>
              <a:t>mis</a:t>
            </a:r>
            <a:r>
              <a:rPr lang="en-US" dirty="0" smtClean="0"/>
              <a:t>-fit in F9 but not bad</a:t>
            </a:r>
            <a:endParaRPr lang="en-US" dirty="0"/>
          </a:p>
          <a:p>
            <a:r>
              <a:rPr lang="en-US" dirty="0" smtClean="0">
                <a:hlinkClick r:id="rId6" action="ppaction://hlinkfile"/>
              </a:rPr>
              <a:t>9_drop S4 and S8, split F9, lognormal selectivity</a:t>
            </a:r>
            <a:endParaRPr lang="en-US" dirty="0" smtClean="0"/>
          </a:p>
          <a:p>
            <a:pPr lvl="1"/>
            <a:r>
              <a:rPr lang="en-US" dirty="0" smtClean="0"/>
              <a:t>Improves fit to size comp data, very large R0</a:t>
            </a:r>
            <a:endParaRPr lang="en-US" dirty="0"/>
          </a:p>
          <a:p>
            <a:r>
              <a:rPr lang="en-US" dirty="0" smtClean="0"/>
              <a:t>10_Split F9, Drop S4 and S8, change Amin to 0.5, increase </a:t>
            </a:r>
            <a:r>
              <a:rPr lang="en-US" dirty="0" err="1" smtClean="0"/>
              <a:t>Lmin</a:t>
            </a:r>
            <a:r>
              <a:rPr lang="en-US" dirty="0" smtClean="0"/>
              <a:t> CV, lognormal selectivity</a:t>
            </a:r>
          </a:p>
          <a:p>
            <a:pPr lvl="1"/>
            <a:r>
              <a:rPr lang="en-US" dirty="0" smtClean="0"/>
              <a:t>In progress</a:t>
            </a:r>
          </a:p>
          <a:p>
            <a:r>
              <a:rPr lang="en-US" dirty="0" smtClean="0"/>
              <a:t>11_split F9, drop Q3/4 size, change Amin to 0.5, drop S4 and S8, lognormal selectivity</a:t>
            </a:r>
          </a:p>
          <a:p>
            <a:pPr lvl="1"/>
            <a:r>
              <a:rPr lang="en-US" dirty="0" smtClean="0"/>
              <a:t>In progress</a:t>
            </a:r>
            <a:endParaRPr lang="en-US" dirty="0"/>
          </a:p>
        </p:txBody>
      </p:sp>
    </p:spTree>
    <p:extLst>
      <p:ext uri="{BB962C8B-B14F-4D97-AF65-F5344CB8AC3E}">
        <p14:creationId xmlns:p14="http://schemas.microsoft.com/office/powerpoint/2010/main" val="25639924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runs</a:t>
            </a:r>
            <a:endParaRPr lang="en-US" dirty="0"/>
          </a:p>
        </p:txBody>
      </p:sp>
      <p:sp>
        <p:nvSpPr>
          <p:cNvPr id="5" name="Content Placeholder 4"/>
          <p:cNvSpPr>
            <a:spLocks noGrp="1"/>
          </p:cNvSpPr>
          <p:nvPr>
            <p:ph sz="half" idx="1"/>
          </p:nvPr>
        </p:nvSpPr>
        <p:spPr>
          <a:xfrm>
            <a:off x="457200" y="1200151"/>
            <a:ext cx="2603500" cy="3394472"/>
          </a:xfrm>
        </p:spPr>
        <p:txBody>
          <a:bodyPr>
            <a:normAutofit/>
          </a:bodyPr>
          <a:lstStyle/>
          <a:p>
            <a:pPr marL="0" indent="0">
              <a:buNone/>
            </a:pPr>
            <a:r>
              <a:rPr lang="en-US" dirty="0" smtClean="0"/>
              <a:t>Model 12</a:t>
            </a:r>
          </a:p>
          <a:p>
            <a:r>
              <a:rPr lang="en-US" dirty="0" smtClean="0"/>
              <a:t>Mirror F9 catch to US shallow early</a:t>
            </a:r>
          </a:p>
          <a:p>
            <a:r>
              <a:rPr lang="en-US" dirty="0" smtClean="0"/>
              <a:t>Decrease Amin to 0.5</a:t>
            </a:r>
          </a:p>
          <a:p>
            <a:r>
              <a:rPr lang="en-US" dirty="0" smtClean="0"/>
              <a:t>Change IATTC selectivity</a:t>
            </a:r>
          </a:p>
          <a:p>
            <a:r>
              <a:rPr lang="en-US" dirty="0" smtClean="0"/>
              <a:t>Drop S4 and S8</a:t>
            </a:r>
            <a:endParaRPr lang="en-US" dirty="0"/>
          </a:p>
        </p:txBody>
      </p:sp>
      <p:sp>
        <p:nvSpPr>
          <p:cNvPr id="6" name="Content Placeholder 5"/>
          <p:cNvSpPr>
            <a:spLocks noGrp="1"/>
          </p:cNvSpPr>
          <p:nvPr>
            <p:ph sz="half" idx="2"/>
          </p:nvPr>
        </p:nvSpPr>
        <p:spPr>
          <a:xfrm>
            <a:off x="6354231" y="1063229"/>
            <a:ext cx="2628901" cy="3394472"/>
          </a:xfrm>
        </p:spPr>
        <p:txBody>
          <a:bodyPr>
            <a:normAutofit/>
          </a:bodyPr>
          <a:lstStyle/>
          <a:p>
            <a:pPr marL="0" indent="0">
              <a:buNone/>
            </a:pPr>
            <a:r>
              <a:rPr lang="en-US" dirty="0" smtClean="0"/>
              <a:t>Model 14</a:t>
            </a:r>
          </a:p>
          <a:p>
            <a:r>
              <a:rPr lang="en-US" dirty="0" smtClean="0"/>
              <a:t>Mirror </a:t>
            </a:r>
            <a:r>
              <a:rPr lang="en-US" dirty="0"/>
              <a:t>F9 catch to US shallow early</a:t>
            </a:r>
          </a:p>
          <a:p>
            <a:r>
              <a:rPr lang="en-US" dirty="0" smtClean="0"/>
              <a:t>Keep Amin @1yr</a:t>
            </a:r>
          </a:p>
          <a:p>
            <a:r>
              <a:rPr lang="en-US" dirty="0" smtClean="0"/>
              <a:t>Change IATTC and TWN selectivity </a:t>
            </a:r>
          </a:p>
          <a:p>
            <a:r>
              <a:rPr lang="en-US" dirty="0" smtClean="0"/>
              <a:t>Drop S4 and S8</a:t>
            </a:r>
            <a:endParaRPr lang="en-US" dirty="0"/>
          </a:p>
          <a:p>
            <a:r>
              <a:rPr lang="en-US" dirty="0" smtClean="0"/>
              <a:t>(Increase weight of CPUE indices)</a:t>
            </a:r>
          </a:p>
          <a:p>
            <a:pPr marL="0" indent="0">
              <a:buNone/>
            </a:pPr>
            <a:endParaRPr lang="en-US" dirty="0"/>
          </a:p>
        </p:txBody>
      </p:sp>
      <p:sp>
        <p:nvSpPr>
          <p:cNvPr id="7" name="Content Placeholder 5"/>
          <p:cNvSpPr txBox="1">
            <a:spLocks/>
          </p:cNvSpPr>
          <p:nvPr/>
        </p:nvSpPr>
        <p:spPr>
          <a:xfrm>
            <a:off x="3119967" y="1063229"/>
            <a:ext cx="3124200" cy="3394472"/>
          </a:xfrm>
          <a:prstGeom prst="rect">
            <a:avLst/>
          </a:prstGeom>
        </p:spPr>
        <p:txBody>
          <a:bodyPr vert="horz" lIns="91440" tIns="45720" rIns="91440" bIns="45720" rtlCol="0">
            <a:normAutofit/>
          </a:bodyPr>
          <a:lstStyle>
            <a:lvl1pPr marL="342900" indent="-342900" algn="l" defTabSz="342900" rtl="0" eaLnBrk="1" latinLnBrk="0" hangingPunct="1">
              <a:spcBef>
                <a:spcPct val="20000"/>
              </a:spcBef>
              <a:buFont typeface="Arial"/>
              <a:buChar char="•"/>
              <a:defRPr sz="21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18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5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35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35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35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35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35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350" kern="1200">
                <a:solidFill>
                  <a:schemeClr val="tx1"/>
                </a:solidFill>
                <a:latin typeface="+mn-lt"/>
                <a:ea typeface="+mn-ea"/>
                <a:cs typeface="+mn-cs"/>
              </a:defRPr>
            </a:lvl9pPr>
          </a:lstStyle>
          <a:p>
            <a:pPr marL="0" indent="0">
              <a:buNone/>
            </a:pPr>
            <a:r>
              <a:rPr lang="en-US" dirty="0" smtClean="0"/>
              <a:t>Model 13</a:t>
            </a:r>
          </a:p>
          <a:p>
            <a:r>
              <a:rPr lang="en-US" dirty="0" smtClean="0"/>
              <a:t>Mirror F9 catch to US shallow early</a:t>
            </a:r>
          </a:p>
          <a:p>
            <a:r>
              <a:rPr lang="en-US" dirty="0" smtClean="0"/>
              <a:t>Keep Amin @1yr</a:t>
            </a:r>
          </a:p>
          <a:p>
            <a:r>
              <a:rPr lang="en-US" dirty="0" smtClean="0"/>
              <a:t>Change IATTC selectivity </a:t>
            </a:r>
          </a:p>
          <a:p>
            <a:r>
              <a:rPr lang="en-US" dirty="0" smtClean="0"/>
              <a:t>Drop S4 and S8</a:t>
            </a:r>
          </a:p>
          <a:p>
            <a:r>
              <a:rPr lang="en-US" dirty="0" smtClean="0"/>
              <a:t>Fix initial equilibrium catch at 2018 b-c levels</a:t>
            </a:r>
          </a:p>
          <a:p>
            <a:pPr marL="0" indent="0">
              <a:buFont typeface="Arial"/>
              <a:buNone/>
            </a:pPr>
            <a:endParaRPr lang="en-US" dirty="0"/>
          </a:p>
        </p:txBody>
      </p:sp>
      <p:sp>
        <p:nvSpPr>
          <p:cNvPr id="8" name="TextBox 7"/>
          <p:cNvSpPr txBox="1"/>
          <p:nvPr/>
        </p:nvSpPr>
        <p:spPr>
          <a:xfrm>
            <a:off x="941696" y="4457701"/>
            <a:ext cx="4749420" cy="369332"/>
          </a:xfrm>
          <a:prstGeom prst="rect">
            <a:avLst/>
          </a:prstGeom>
          <a:noFill/>
        </p:spPr>
        <p:txBody>
          <a:bodyPr wrap="square" rtlCol="0">
            <a:spAutoFit/>
          </a:bodyPr>
          <a:lstStyle/>
          <a:p>
            <a:r>
              <a:rPr lang="en-US" dirty="0" smtClean="0"/>
              <a:t>Remember to run ASPM for each as well</a:t>
            </a:r>
            <a:endParaRPr lang="en-US" dirty="0"/>
          </a:p>
        </p:txBody>
      </p:sp>
    </p:spTree>
    <p:extLst>
      <p:ext uri="{BB962C8B-B14F-4D97-AF65-F5344CB8AC3E}">
        <p14:creationId xmlns:p14="http://schemas.microsoft.com/office/powerpoint/2010/main" val="3433441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dat__page1_multi-fleet_comparison.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dat__page2_multi-fleet_comparison.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1_JPN_WCNPO_OSDWLL_early_Area1.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1_JPN_WCNPO_OSDWLL_early_Area1.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S01_JPN_WCNPO_LL_early_area1</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2_JPN_WCNPO_OSDWCOLL_late_Area1.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2_JPN_WCNPO_OSDWCOLL_late_Area1.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S02_JPN_WCNPO_LL_late_area1</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3_JPN_WCNPO_OSDWLL_early_Area2.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3_JPN_WCNPO_OSDWLL_early_Area2.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S03_JPN_WCNPO_LL_early_area2</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4_JPN_WCNPO_OSDWLL_late_Area2.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4_JPN_WCNPO_OSDWLL_late_Area2.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S04_JPN_WCNPO_LL_late_area2</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2639</TotalTime>
  <Words>1285</Words>
  <Application>Microsoft Office PowerPoint</Application>
  <PresentationFormat>On-screen Show (16:9)</PresentationFormat>
  <Paragraphs>100</Paragraphs>
  <Slides>42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Calibri</vt:lpstr>
      <vt:lpstr>Office Theme</vt:lpstr>
      <vt:lpstr>A Preliminary Base-case model in SS3.30 for the 2023 North Pacific Swordfish Assessment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April 13, 2023  Model 3_combine 1 and 2</vt:lpstr>
      <vt:lpstr>What’s happening</vt:lpstr>
      <vt:lpstr>Why does this matter?</vt:lpstr>
      <vt:lpstr>How do we fix this?</vt:lpstr>
      <vt:lpstr>April 13 - afternoon</vt:lpstr>
      <vt:lpstr>Next runs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Preliminary Base-case model in SS3.30 for the 2023 North Pacific Swordfish Assessment</dc:title>
  <dc:creator>Michelle L Sculley</dc:creator>
  <cp:keywords/>
  <cp:lastModifiedBy>Michelle Sculley</cp:lastModifiedBy>
  <cp:revision>26</cp:revision>
  <dcterms:created xsi:type="dcterms:W3CDTF">2023-04-12T05:55:38Z</dcterms:created>
  <dcterms:modified xsi:type="dcterms:W3CDTF">2023-04-15T07:17:27Z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4/1/23</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