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5" r:id="rId7"/>
    <p:sldId id="264" r:id="rId8"/>
    <p:sldId id="266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100" d="100"/>
          <a:sy n="100" d="100"/>
        </p:scale>
        <p:origin x="87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7DFC-9043-414D-BAE4-905631BA100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A8D6-26AE-41E0-8EC0-F3E25D66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46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7DFC-9043-414D-BAE4-905631BA100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A8D6-26AE-41E0-8EC0-F3E25D66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39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7DFC-9043-414D-BAE4-905631BA100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A8D6-26AE-41E0-8EC0-F3E25D66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47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7DFC-9043-414D-BAE4-905631BA100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A8D6-26AE-41E0-8EC0-F3E25D66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55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7DFC-9043-414D-BAE4-905631BA100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A8D6-26AE-41E0-8EC0-F3E25D66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17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7DFC-9043-414D-BAE4-905631BA100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A8D6-26AE-41E0-8EC0-F3E25D66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4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7DFC-9043-414D-BAE4-905631BA100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A8D6-26AE-41E0-8EC0-F3E25D66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40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7DFC-9043-414D-BAE4-905631BA100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A8D6-26AE-41E0-8EC0-F3E25D66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42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7DFC-9043-414D-BAE4-905631BA100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A8D6-26AE-41E0-8EC0-F3E25D66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84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7DFC-9043-414D-BAE4-905631BA100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A8D6-26AE-41E0-8EC0-F3E25D66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93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7DFC-9043-414D-BAE4-905631BA100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A8D6-26AE-41E0-8EC0-F3E25D66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84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F7DFC-9043-414D-BAE4-905631BA100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3A8D6-26AE-41E0-8EC0-F3E25D66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27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IFSCstockassessments/WCNPOSWO-2023/tree/main/ModelDev/NoSex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2023 North Pacific SWO assessment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ISC BILLWG</a:t>
            </a:r>
          </a:p>
          <a:p>
            <a:r>
              <a:rPr lang="en-US" dirty="0" smtClean="0"/>
              <a:t>Slides updated as work progresses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86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156" y="262832"/>
            <a:ext cx="10029132" cy="428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265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029" y="132801"/>
            <a:ext cx="9469692" cy="49483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88473" y="5311833"/>
            <a:ext cx="90691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TWN DWLL and US HI LL Deep driving the size comp</a:t>
            </a:r>
          </a:p>
          <a:p>
            <a:r>
              <a:rPr lang="en-US" dirty="0"/>
              <a:t>	</a:t>
            </a:r>
            <a:r>
              <a:rPr lang="en-US" dirty="0" smtClean="0"/>
              <a:t>Considering dropping/</a:t>
            </a:r>
            <a:r>
              <a:rPr lang="en-US" dirty="0" err="1" smtClean="0"/>
              <a:t>downweighting</a:t>
            </a:r>
            <a:r>
              <a:rPr lang="en-US" dirty="0" smtClean="0"/>
              <a:t> US deep</a:t>
            </a:r>
          </a:p>
          <a:p>
            <a:r>
              <a:rPr lang="en-US" dirty="0" smtClean="0"/>
              <a:t>JPN LL Area 1 Late, IATTC, JPN LL Area 1 early, and US HI Shallow early all have very large ln(R0) – could be responsible for the model’s tendency to go to unrealistic population sizes</a:t>
            </a:r>
          </a:p>
          <a:p>
            <a:r>
              <a:rPr lang="en-US" dirty="0" smtClean="0"/>
              <a:t>2018 assessment only included F1-F4, dropped all 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599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Team Meeting 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Jan 17/18,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418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Update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Organization:</a:t>
            </a:r>
          </a:p>
          <a:p>
            <a:pPr lvl="1"/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Quarto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Goal is to make the assessments transparent, easily replicated/modified in future years, and easy to onboard new BILLWG members</a:t>
            </a:r>
          </a:p>
          <a:p>
            <a:pPr marL="0" indent="0">
              <a:buNone/>
            </a:pPr>
            <a:r>
              <a:rPr lang="en-US" dirty="0" smtClean="0"/>
              <a:t>No more emailing SS3 input files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Development Progress</a:t>
            </a:r>
          </a:p>
          <a:p>
            <a:pPr lvl="1"/>
            <a:r>
              <a:rPr lang="en-US" dirty="0" smtClean="0"/>
              <a:t>Data in – model version 3.30.20</a:t>
            </a:r>
          </a:p>
          <a:p>
            <a:pPr lvl="1"/>
            <a:r>
              <a:rPr lang="en-US" dirty="0" smtClean="0"/>
              <a:t>Model converges/hessian inverts</a:t>
            </a:r>
          </a:p>
          <a:p>
            <a:pPr lvl="1"/>
            <a:r>
              <a:rPr lang="en-US" dirty="0" smtClean="0"/>
              <a:t>Population biomass unrealistic (10</a:t>
            </a:r>
            <a:r>
              <a:rPr lang="en-US" baseline="30000" dirty="0" smtClean="0"/>
              <a:t>23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Dropped JPN EPO size comp (sample size)</a:t>
            </a:r>
          </a:p>
          <a:p>
            <a:pPr lvl="1"/>
            <a:r>
              <a:rPr lang="en-US" dirty="0" smtClean="0"/>
              <a:t>Separated US LL Deep size comp – sex specific length as its own fleet</a:t>
            </a:r>
          </a:p>
          <a:p>
            <a:pPr lvl="2"/>
            <a:r>
              <a:rPr lang="en-US" dirty="0" smtClean="0"/>
              <a:t>Still considering aggregating all size comp or dropping fleet entirely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926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02/21/23 Status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hlinkClick r:id="rId2"/>
              </a:rPr>
              <a:t>Current actively updated model</a:t>
            </a:r>
            <a:endParaRPr lang="en-US" dirty="0" smtClean="0"/>
          </a:p>
          <a:p>
            <a:r>
              <a:rPr lang="en-US" dirty="0" smtClean="0"/>
              <a:t>Progress:</a:t>
            </a:r>
          </a:p>
          <a:p>
            <a:pPr lvl="1"/>
            <a:r>
              <a:rPr lang="en-US" dirty="0" smtClean="0"/>
              <a:t>Model converges</a:t>
            </a:r>
          </a:p>
          <a:p>
            <a:pPr lvl="2"/>
            <a:r>
              <a:rPr lang="en-US" dirty="0" smtClean="0"/>
              <a:t>Positive definite Hessian</a:t>
            </a:r>
          </a:p>
          <a:p>
            <a:pPr lvl="2"/>
            <a:r>
              <a:rPr lang="en-US" dirty="0" smtClean="0"/>
              <a:t>Gradient &lt;0.0001</a:t>
            </a:r>
          </a:p>
          <a:p>
            <a:pPr lvl="2"/>
            <a:r>
              <a:rPr lang="en-US" dirty="0" smtClean="0"/>
              <a:t>Fits data reasonably/no parameters on the bounds</a:t>
            </a:r>
          </a:p>
          <a:p>
            <a:pPr lvl="1"/>
            <a:r>
              <a:rPr lang="en-US" dirty="0" smtClean="0"/>
              <a:t>Initial equilibrium catch likelihood problem</a:t>
            </a:r>
          </a:p>
          <a:p>
            <a:pPr lvl="1"/>
            <a:r>
              <a:rPr lang="en-US" dirty="0" smtClean="0"/>
              <a:t>Dropped JPN CODF size data</a:t>
            </a:r>
          </a:p>
          <a:p>
            <a:pPr lvl="1"/>
            <a:r>
              <a:rPr lang="en-US" dirty="0" smtClean="0"/>
              <a:t>IATTC size data double normal selectivity (was asymptotic lognormal)</a:t>
            </a:r>
          </a:p>
          <a:p>
            <a:pPr lvl="1"/>
            <a:r>
              <a:rPr lang="en-US" dirty="0" smtClean="0"/>
              <a:t>Removed sex-specific size data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Next steps</a:t>
            </a:r>
          </a:p>
          <a:p>
            <a:pPr lvl="1"/>
            <a:r>
              <a:rPr lang="en-US" dirty="0" smtClean="0"/>
              <a:t>Add back in sex-specific data</a:t>
            </a:r>
          </a:p>
          <a:p>
            <a:pPr lvl="1"/>
            <a:r>
              <a:rPr lang="en-US" dirty="0" smtClean="0"/>
              <a:t>Use likelihood profile to explore dropping/down-weighting size comp or CPUE indices</a:t>
            </a:r>
          </a:p>
          <a:p>
            <a:pPr lvl="1"/>
            <a:r>
              <a:rPr lang="en-US" dirty="0" smtClean="0"/>
              <a:t>Adding a few blocks to improve fit to size comp</a:t>
            </a:r>
          </a:p>
          <a:p>
            <a:pPr lvl="1"/>
            <a:r>
              <a:rPr lang="en-US" dirty="0" smtClean="0"/>
              <a:t>Continue trying to solve initial equilibrium catch likelihood</a:t>
            </a:r>
          </a:p>
          <a:p>
            <a:r>
              <a:rPr lang="en-US" dirty="0" smtClean="0"/>
              <a:t>For future model development:</a:t>
            </a:r>
          </a:p>
          <a:p>
            <a:pPr lvl="1"/>
            <a:r>
              <a:rPr lang="en-US" dirty="0" smtClean="0"/>
              <a:t>2-area model with tagging data</a:t>
            </a:r>
          </a:p>
          <a:p>
            <a:pPr lvl="1"/>
            <a:r>
              <a:rPr lang="en-US" dirty="0" smtClean="0"/>
              <a:t>Explore an environmental index for recruitment?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850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92"/>
          <a:stretch/>
        </p:blipFill>
        <p:spPr>
          <a:xfrm>
            <a:off x="15722" y="0"/>
            <a:ext cx="4149268" cy="23340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20"/>
          <a:stretch/>
        </p:blipFill>
        <p:spPr>
          <a:xfrm>
            <a:off x="4029447" y="174041"/>
            <a:ext cx="4149268" cy="22541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01"/>
          <a:stretch/>
        </p:blipFill>
        <p:spPr>
          <a:xfrm>
            <a:off x="8043172" y="46767"/>
            <a:ext cx="4149268" cy="22801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76"/>
          <a:stretch/>
        </p:blipFill>
        <p:spPr>
          <a:xfrm>
            <a:off x="1498726" y="2372091"/>
            <a:ext cx="4149268" cy="21888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56"/>
          <a:stretch/>
        </p:blipFill>
        <p:spPr>
          <a:xfrm>
            <a:off x="5647994" y="2302625"/>
            <a:ext cx="4149268" cy="22583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06"/>
          <a:stretch/>
        </p:blipFill>
        <p:spPr>
          <a:xfrm>
            <a:off x="0" y="4655127"/>
            <a:ext cx="4149268" cy="21855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447" y="4308415"/>
            <a:ext cx="4149268" cy="25533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670" y="4205919"/>
            <a:ext cx="4149268" cy="255339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32471" y="214855"/>
            <a:ext cx="2792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S1_JPN_WCNPO_OSDWLL_early_Area1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822448" y="214855"/>
            <a:ext cx="2870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S3_JPN_WCNPO_OSDWLL_early_Area2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63053" y="331928"/>
            <a:ext cx="2775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S2_JPN_WCNPO_OSDWCOLL_late_Area1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27274" y="2484814"/>
            <a:ext cx="2702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S5_TWN_WCNPO_DWLL_late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14834" y="4797800"/>
            <a:ext cx="2720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S6_US_WCNPO_LL_deep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18961" y="5848062"/>
            <a:ext cx="2684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S7_US_WCNPO_LL_shallow_early</a:t>
            </a:r>
            <a:r>
              <a:rPr lang="en-US" sz="1000" dirty="0"/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130355" y="4659301"/>
            <a:ext cx="2731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S8_US_WCNPO_LL_shallow_late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337613" y="2428178"/>
            <a:ext cx="25813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S4_JPN_WCNPO_OSDWLL_late_Area2</a:t>
            </a:r>
          </a:p>
        </p:txBody>
      </p:sp>
    </p:spTree>
    <p:extLst>
      <p:ext uri="{BB962C8B-B14F-4D97-AF65-F5344CB8AC3E}">
        <p14:creationId xmlns:p14="http://schemas.microsoft.com/office/powerpoint/2010/main" val="1202298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194" y="457194"/>
            <a:ext cx="5943612" cy="594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478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8594"/>
            <a:ext cx="5943612" cy="59436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78594"/>
            <a:ext cx="5943612" cy="594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856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38" y="247650"/>
            <a:ext cx="2845569" cy="28455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563" y="247649"/>
            <a:ext cx="2845569" cy="28455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864" y="247648"/>
            <a:ext cx="2845569" cy="28455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424" y="164329"/>
            <a:ext cx="2845569" cy="28455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05" y="3427803"/>
            <a:ext cx="2886006" cy="28860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549" y="3427803"/>
            <a:ext cx="2886006" cy="28860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725" y="3427803"/>
            <a:ext cx="2886006" cy="28860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731" y="3427803"/>
            <a:ext cx="2886006" cy="288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346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49" y="132541"/>
            <a:ext cx="11512412" cy="50525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30778" y="5436524"/>
            <a:ext cx="3258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CPUE min: 6.8</a:t>
            </a:r>
          </a:p>
          <a:p>
            <a:r>
              <a:rPr lang="en-US" dirty="0" smtClean="0"/>
              <a:t>Size comp min: 7.4</a:t>
            </a:r>
          </a:p>
          <a:p>
            <a:r>
              <a:rPr lang="en-US" dirty="0" smtClean="0"/>
              <a:t>Rec min: 7.0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94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291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2023 North Pacific SWO assessment</vt:lpstr>
      <vt:lpstr>Modeling Team Meeting I</vt:lpstr>
      <vt:lpstr>Status Update</vt:lpstr>
      <vt:lpstr>02/21/23 Status Update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National Marine Fisheries Service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 North Pacific SWO assessment</dc:title>
  <dc:creator>Michelle Sculley</dc:creator>
  <cp:lastModifiedBy>Michelle Sculley</cp:lastModifiedBy>
  <cp:revision>9</cp:revision>
  <dcterms:created xsi:type="dcterms:W3CDTF">2023-01-17T22:48:25Z</dcterms:created>
  <dcterms:modified xsi:type="dcterms:W3CDTF">2023-02-21T23:30:04Z</dcterms:modified>
</cp:coreProperties>
</file>