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91" r:id="rId4"/>
    <p:sldId id="292" r:id="rId5"/>
    <p:sldId id="293" r:id="rId6"/>
    <p:sldId id="294" r:id="rId7"/>
    <p:sldId id="319" r:id="rId8"/>
    <p:sldId id="299" r:id="rId9"/>
    <p:sldId id="301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5" r:id="rId24"/>
    <p:sldId id="316" r:id="rId25"/>
    <p:sldId id="317" r:id="rId26"/>
    <p:sldId id="318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53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BA430-AB5D-4172-9F76-127161E8E1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00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82FEA-698C-4275-A42E-728F1DEED8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5AD6-F877-436B-861F-E2044E6D04E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2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4077C-2CB0-4CCE-B279-83BC6F96AE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50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81789-1960-4726-8413-3B08A42BEB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A5C1E-371C-4040-A201-77C8EA3EA1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01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9138-13E7-46C1-8C27-EBBE17FD0F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49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9A183-C2C2-412C-8A4D-EB608A2F997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6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9DD02-DA67-48FE-8AC1-34A3147990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41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ED2ED-54F0-42E1-8E26-027D207501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51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F51D9-E1D6-49DD-97D8-CF4C4BABE2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7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8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3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4589-9ED7-4466-81FF-2D9744AED61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7F1E-3736-4F10-ABB6-D1BB9BF1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54208891-A34E-479E-BAA2-5D9A73519582}" type="slidenum">
              <a:rPr lang="en-US" b="0">
                <a:solidFill>
                  <a:srgbClr val="000000"/>
                </a:solidFill>
              </a:rPr>
              <a:pPr eaLnBrk="1" hangingPunct="1"/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8655"/>
            <a:ext cx="9144000" cy="31913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Swordfish (</a:t>
            </a:r>
            <a:r>
              <a:rPr lang="en-US" b="1" i="1" dirty="0" err="1"/>
              <a:t>Xiphias</a:t>
            </a:r>
            <a:r>
              <a:rPr lang="en-US" b="1" i="1" dirty="0"/>
              <a:t> gladius</a:t>
            </a:r>
            <a:r>
              <a:rPr lang="en-US" b="1" dirty="0"/>
              <a:t>) Length Composition Data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 the Hawaii Longline Fishery during 1994-2022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0495"/>
            <a:ext cx="9144000" cy="1655762"/>
          </a:xfrm>
        </p:spPr>
        <p:txBody>
          <a:bodyPr/>
          <a:lstStyle/>
          <a:p>
            <a:r>
              <a:rPr lang="en-US" dirty="0" smtClean="0"/>
              <a:t>ISC Billfish Working Group</a:t>
            </a:r>
          </a:p>
          <a:p>
            <a:r>
              <a:rPr lang="en-US" dirty="0" smtClean="0"/>
              <a:t>Jon Brodziak &amp; Michelle </a:t>
            </a:r>
            <a:r>
              <a:rPr lang="en-US" dirty="0" err="1" smtClean="0"/>
              <a:t>Sculley</a:t>
            </a:r>
            <a:endParaRPr lang="en-US" dirty="0" smtClean="0"/>
          </a:p>
          <a:p>
            <a:r>
              <a:rPr lang="en-US" dirty="0" smtClean="0"/>
              <a:t>Jon.Brodziak@NOAA.GOV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Swordfish Calculated Mean Weight By Year and Quarter</a:t>
            </a:r>
            <a:br>
              <a:rPr lang="en-US" dirty="0" smtClean="0"/>
            </a:br>
            <a:r>
              <a:rPr lang="en-US" dirty="0" smtClean="0"/>
              <a:t>Shallow-Set Longline Sector, 1994-2022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58684"/>
              </p:ext>
            </p:extLst>
          </p:nvPr>
        </p:nvGraphicFramePr>
        <p:xfrm>
          <a:off x="1835939" y="1325563"/>
          <a:ext cx="8520121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SPW 14.0 Graph" r:id="rId3" imgW="6626323" imgH="4366086" progId="SigmaPlotGraphicObject.13">
                  <p:embed/>
                </p:oleObj>
              </mc:Choice>
              <mc:Fallback>
                <p:oleObj name="SPW 14.0 Graph" r:id="rId3" imgW="6626323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939" y="1325563"/>
                        <a:ext cx="8520121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162727"/>
              </p:ext>
            </p:extLst>
          </p:nvPr>
        </p:nvGraphicFramePr>
        <p:xfrm>
          <a:off x="8593726" y="6241331"/>
          <a:ext cx="3434947" cy="60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r:id="rId5" imgW="1358900" imgH="228600" progId="Equation.DSMT4">
                  <p:embed/>
                </p:oleObj>
              </mc:Choice>
              <mc:Fallback>
                <p:oleObj r:id="rId5" imgW="13589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726" y="6241331"/>
                        <a:ext cx="3434947" cy="600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56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Swordfish Mean Length By Year</a:t>
            </a:r>
            <a:br>
              <a:rPr lang="en-US" dirty="0" smtClean="0"/>
            </a:br>
            <a:r>
              <a:rPr lang="en-US" dirty="0" smtClean="0"/>
              <a:t>Shallow-Set Longline Sector, 1994-2022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89866"/>
              </p:ext>
            </p:extLst>
          </p:nvPr>
        </p:nvGraphicFramePr>
        <p:xfrm>
          <a:off x="1788376" y="1244600"/>
          <a:ext cx="8693626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SPW 14.0 Graph" r:id="rId3" imgW="6760523" imgH="4366086" progId="SigmaPlotGraphicObject.13">
                  <p:embed/>
                </p:oleObj>
              </mc:Choice>
              <mc:Fallback>
                <p:oleObj name="SPW 14.0 Graph" r:id="rId3" imgW="6760523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8376" y="1244600"/>
                        <a:ext cx="8693626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7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Calculated Mean Weight By Year</a:t>
            </a:r>
            <a:br>
              <a:rPr lang="en-US" dirty="0" smtClean="0"/>
            </a:br>
            <a:r>
              <a:rPr lang="en-US" dirty="0" smtClean="0"/>
              <a:t>Shallow-Set Longline Sector, 1994-2022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181324"/>
              </p:ext>
            </p:extLst>
          </p:nvPr>
        </p:nvGraphicFramePr>
        <p:xfrm>
          <a:off x="1887631" y="1244600"/>
          <a:ext cx="8693626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SPW 14.0 Graph" r:id="rId3" imgW="6760523" imgH="4366086" progId="SigmaPlotGraphicObject.13">
                  <p:embed/>
                </p:oleObj>
              </mc:Choice>
              <mc:Fallback>
                <p:oleObj name="SPW 14.0 Graph" r:id="rId3" imgW="6760523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631" y="1244600"/>
                        <a:ext cx="8693626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4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Swordfish Mean Length By Year and Quarter</a:t>
            </a:r>
            <a:br>
              <a:rPr lang="en-US" dirty="0" smtClean="0"/>
            </a:br>
            <a:r>
              <a:rPr lang="en-US" dirty="0" smtClean="0"/>
              <a:t>Deep-Set Longline Sector, 1994-2022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75047"/>
              </p:ext>
            </p:extLst>
          </p:nvPr>
        </p:nvGraphicFramePr>
        <p:xfrm>
          <a:off x="1880232" y="1244600"/>
          <a:ext cx="8509914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SPW 14.0 Graph" r:id="rId3" imgW="6618747" imgH="4366086" progId="SigmaPlotGraphicObject.13">
                  <p:embed/>
                </p:oleObj>
              </mc:Choice>
              <mc:Fallback>
                <p:oleObj name="SPW 14.0 Graph" r:id="rId3" imgW="6618747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0232" y="1244600"/>
                        <a:ext cx="8509914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09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Swordfish Calculated Mean Weight By Year and Quarter</a:t>
            </a:r>
            <a:br>
              <a:rPr lang="en-US" dirty="0" smtClean="0"/>
            </a:br>
            <a:r>
              <a:rPr lang="en-US" dirty="0" smtClean="0"/>
              <a:t>Deep-Set Longline Sector, 1994-2022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600920"/>
              </p:ext>
            </p:extLst>
          </p:nvPr>
        </p:nvGraphicFramePr>
        <p:xfrm>
          <a:off x="1849208" y="1244600"/>
          <a:ext cx="8493584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SPW 14.0 Graph" r:id="rId3" imgW="6605038" imgH="4366086" progId="SigmaPlotGraphicObject.13">
                  <p:embed/>
                </p:oleObj>
              </mc:Choice>
              <mc:Fallback>
                <p:oleObj name="SPW 14.0 Graph" r:id="rId3" imgW="6605038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9208" y="1244600"/>
                        <a:ext cx="8493584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78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Swordfish Mean Length By Year</a:t>
            </a:r>
            <a:br>
              <a:rPr lang="en-US" dirty="0" smtClean="0"/>
            </a:br>
            <a:r>
              <a:rPr lang="en-US" dirty="0" smtClean="0"/>
              <a:t>Deep-Set Longline Sector, 1994-2022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75992"/>
              </p:ext>
            </p:extLst>
          </p:nvPr>
        </p:nvGraphicFramePr>
        <p:xfrm>
          <a:off x="1755567" y="1325563"/>
          <a:ext cx="8485419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SPW 14.0 Graph" r:id="rId3" imgW="6598905" imgH="4366086" progId="SigmaPlotGraphicObject.13">
                  <p:embed/>
                </p:oleObj>
              </mc:Choice>
              <mc:Fallback>
                <p:oleObj name="SPW 14.0 Graph" r:id="rId3" imgW="6598905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5567" y="1325563"/>
                        <a:ext cx="8485419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9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Calculated Mean Weight By Year</a:t>
            </a:r>
            <a:br>
              <a:rPr lang="en-US" dirty="0" smtClean="0"/>
            </a:br>
            <a:r>
              <a:rPr lang="en-US" dirty="0" smtClean="0"/>
              <a:t>Deep-Set Longline Sector, 1994-2022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19013"/>
              </p:ext>
            </p:extLst>
          </p:nvPr>
        </p:nvGraphicFramePr>
        <p:xfrm>
          <a:off x="1903300" y="1244600"/>
          <a:ext cx="8385399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SPW 14.0 Graph" r:id="rId3" imgW="6521343" imgH="4366086" progId="SigmaPlotGraphicObject.13">
                  <p:embed/>
                </p:oleObj>
              </mc:Choice>
              <mc:Fallback>
                <p:oleObj name="SPW 14.0 Graph" r:id="rId3" imgW="6521343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300" y="1244600"/>
                        <a:ext cx="8385399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25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Mean Length By Quarter</a:t>
            </a:r>
            <a:br>
              <a:rPr lang="en-US" dirty="0" smtClean="0"/>
            </a:br>
            <a:r>
              <a:rPr lang="en-US" dirty="0" smtClean="0"/>
              <a:t>Shallow-Set Longline Sector, 1994-2022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54285"/>
              </p:ext>
            </p:extLst>
          </p:nvPr>
        </p:nvGraphicFramePr>
        <p:xfrm>
          <a:off x="2189773" y="1244600"/>
          <a:ext cx="8736492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SPW 14.0 Graph" r:id="rId3" imgW="6794073" imgH="4366086" progId="SigmaPlotGraphicObject.13">
                  <p:embed/>
                </p:oleObj>
              </mc:Choice>
              <mc:Fallback>
                <p:oleObj name="SPW 14.0 Graph" r:id="rId3" imgW="6794073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9773" y="1244600"/>
                        <a:ext cx="8736492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78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Calculated Mean Weight By Quarter</a:t>
            </a:r>
            <a:br>
              <a:rPr lang="en-US" dirty="0" smtClean="0"/>
            </a:br>
            <a:r>
              <a:rPr lang="en-US" dirty="0" smtClean="0"/>
              <a:t>Shallow-Set Longline Sector, 1994-2022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87994"/>
              </p:ext>
            </p:extLst>
          </p:nvPr>
        </p:nvGraphicFramePr>
        <p:xfrm>
          <a:off x="1913721" y="1244600"/>
          <a:ext cx="8746697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SPW 14.0 Graph" r:id="rId3" imgW="6801649" imgH="4366086" progId="SigmaPlotGraphicObject.13">
                  <p:embed/>
                </p:oleObj>
              </mc:Choice>
              <mc:Fallback>
                <p:oleObj name="SPW 14.0 Graph" r:id="rId3" imgW="6801649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721" y="1244600"/>
                        <a:ext cx="8746697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32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Mean Length By Quarter</a:t>
            </a:r>
            <a:br>
              <a:rPr lang="en-US" dirty="0" smtClean="0"/>
            </a:br>
            <a:r>
              <a:rPr lang="en-US" dirty="0" smtClean="0"/>
              <a:t>Deep-Set Longline Sector, 1994-2022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51204"/>
              </p:ext>
            </p:extLst>
          </p:nvPr>
        </p:nvGraphicFramePr>
        <p:xfrm>
          <a:off x="1542470" y="1325563"/>
          <a:ext cx="8767111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SPW 14.0 Graph" r:id="rId3" imgW="6818243" imgH="4366086" progId="SigmaPlotGraphicObject.13">
                  <p:embed/>
                </p:oleObj>
              </mc:Choice>
              <mc:Fallback>
                <p:oleObj name="SPW 14.0 Graph" r:id="rId3" imgW="6818243" imgH="4366086" progId="SigmaPlotGraphicObject.1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2470" y="1325563"/>
                        <a:ext cx="8767111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8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Paper ISC/23/BILLWG-01/03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Summarize the available swordfish length composition data for the Hawaii longline fishery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Pacific Islands Regional </a:t>
            </a:r>
            <a:r>
              <a:rPr lang="en-US" dirty="0" smtClean="0"/>
              <a:t>Office Observer </a:t>
            </a:r>
            <a:r>
              <a:rPr lang="en-US" dirty="0"/>
              <a:t>Program has collected biological samples from the Hawaii longline fishery since 1994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Hawaii longline fishery has two sectors:</a:t>
            </a:r>
          </a:p>
          <a:p>
            <a:pPr lvl="1"/>
            <a:r>
              <a:rPr lang="en-US" dirty="0" smtClean="0"/>
              <a:t>Shallow-set sector targets swordfish (&lt; 15 Hooks per Float)</a:t>
            </a:r>
          </a:p>
          <a:p>
            <a:pPr lvl="1"/>
            <a:r>
              <a:rPr lang="en-US" dirty="0" smtClean="0"/>
              <a:t>Deep-set sector targets bigeye and other tunas (</a:t>
            </a:r>
            <a:r>
              <a:rPr lang="en-US" u="sng" dirty="0" smtClean="0"/>
              <a:t>&gt;</a:t>
            </a:r>
            <a:r>
              <a:rPr lang="en-US" dirty="0" smtClean="0"/>
              <a:t> 15 Hooks per Float)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89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Calculated Mean Weight By Quarter</a:t>
            </a:r>
            <a:br>
              <a:rPr lang="en-US" dirty="0" smtClean="0"/>
            </a:br>
            <a:r>
              <a:rPr lang="en-US" dirty="0" smtClean="0"/>
              <a:t>Deep-Set Longline Sector, 1994-2022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25338"/>
              </p:ext>
            </p:extLst>
          </p:nvPr>
        </p:nvGraphicFramePr>
        <p:xfrm>
          <a:off x="1756571" y="1244600"/>
          <a:ext cx="893041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SPW 14.0 Graph" r:id="rId3" imgW="6944868" imgH="4366086" progId="SigmaPlotGraphicObject.13">
                  <p:embed/>
                </p:oleObj>
              </mc:Choice>
              <mc:Fallback>
                <p:oleObj name="SPW 14.0 Graph" r:id="rId3" imgW="6944868" imgH="4366086" progId="SigmaPlotGraphicObject.1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6571" y="1244600"/>
                        <a:ext cx="8930410" cy="561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23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Associations between Swordfish Catch Statistics:</a:t>
            </a:r>
            <a:br>
              <a:rPr lang="en-US" dirty="0" smtClean="0"/>
            </a:br>
            <a:r>
              <a:rPr lang="en-US" dirty="0" smtClean="0"/>
              <a:t>Shallow-Set Sector by Year and Quarter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79894"/>
              </p:ext>
            </p:extLst>
          </p:nvPr>
        </p:nvGraphicFramePr>
        <p:xfrm>
          <a:off x="1528550" y="1487603"/>
          <a:ext cx="9007520" cy="4844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1504">
                  <a:extLst>
                    <a:ext uri="{9D8B030D-6E8A-4147-A177-3AD203B41FA5}">
                      <a16:colId xmlns:a16="http://schemas.microsoft.com/office/drawing/2014/main" val="3961530351"/>
                    </a:ext>
                  </a:extLst>
                </a:gridCol>
                <a:gridCol w="1801504">
                  <a:extLst>
                    <a:ext uri="{9D8B030D-6E8A-4147-A177-3AD203B41FA5}">
                      <a16:colId xmlns:a16="http://schemas.microsoft.com/office/drawing/2014/main" val="1848159113"/>
                    </a:ext>
                  </a:extLst>
                </a:gridCol>
                <a:gridCol w="1801504">
                  <a:extLst>
                    <a:ext uri="{9D8B030D-6E8A-4147-A177-3AD203B41FA5}">
                      <a16:colId xmlns:a16="http://schemas.microsoft.com/office/drawing/2014/main" val="2447666972"/>
                    </a:ext>
                  </a:extLst>
                </a:gridCol>
                <a:gridCol w="1801504">
                  <a:extLst>
                    <a:ext uri="{9D8B030D-6E8A-4147-A177-3AD203B41FA5}">
                      <a16:colId xmlns:a16="http://schemas.microsoft.com/office/drawing/2014/main" val="1029009188"/>
                    </a:ext>
                  </a:extLst>
                </a:gridCol>
                <a:gridCol w="1801504">
                  <a:extLst>
                    <a:ext uri="{9D8B030D-6E8A-4147-A177-3AD203B41FA5}">
                      <a16:colId xmlns:a16="http://schemas.microsoft.com/office/drawing/2014/main" val="859024806"/>
                    </a:ext>
                  </a:extLst>
                </a:gridCol>
              </a:tblGrid>
              <a:tr h="807493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Shallow-set sector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30608"/>
                  </a:ext>
                </a:extLst>
              </a:tr>
              <a:tr h="8074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n=96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561890"/>
                  </a:ext>
                </a:extLst>
              </a:tr>
              <a:tr h="807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yr.qtr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0.41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i="1" dirty="0" smtClean="0">
                          <a:effectLst/>
                        </a:rPr>
                        <a:t>(0.21)</a:t>
                      </a:r>
                      <a:endParaRPr lang="en-US" sz="4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0.48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0.40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265033"/>
                  </a:ext>
                </a:extLst>
              </a:tr>
              <a:tr h="807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i="1" dirty="0" smtClean="0">
                          <a:effectLst/>
                        </a:rPr>
                        <a:t>(-0.15)</a:t>
                      </a:r>
                      <a:endParaRPr lang="en-US" sz="4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0.98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0.44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331946"/>
                  </a:ext>
                </a:extLst>
              </a:tr>
              <a:tr h="807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i="1" dirty="0" smtClean="0">
                          <a:effectLst/>
                        </a:rPr>
                        <a:t>(0.00)</a:t>
                      </a:r>
                      <a:endParaRPr lang="en-US" sz="4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0.74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163023"/>
                  </a:ext>
                </a:extLst>
              </a:tr>
              <a:tr h="807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0.57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88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6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Associations between Swordfish Catch Statistics:</a:t>
            </a:r>
            <a:br>
              <a:rPr lang="en-US" dirty="0" smtClean="0"/>
            </a:br>
            <a:r>
              <a:rPr lang="en-US" dirty="0" smtClean="0"/>
              <a:t>Deep-Set Sector by Year and Quarter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15886"/>
              </p:ext>
            </p:extLst>
          </p:nvPr>
        </p:nvGraphicFramePr>
        <p:xfrm>
          <a:off x="1364778" y="1624084"/>
          <a:ext cx="9198590" cy="4926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718">
                  <a:extLst>
                    <a:ext uri="{9D8B030D-6E8A-4147-A177-3AD203B41FA5}">
                      <a16:colId xmlns:a16="http://schemas.microsoft.com/office/drawing/2014/main" val="3186836908"/>
                    </a:ext>
                  </a:extLst>
                </a:gridCol>
                <a:gridCol w="1839718">
                  <a:extLst>
                    <a:ext uri="{9D8B030D-6E8A-4147-A177-3AD203B41FA5}">
                      <a16:colId xmlns:a16="http://schemas.microsoft.com/office/drawing/2014/main" val="67148794"/>
                    </a:ext>
                  </a:extLst>
                </a:gridCol>
                <a:gridCol w="1839718">
                  <a:extLst>
                    <a:ext uri="{9D8B030D-6E8A-4147-A177-3AD203B41FA5}">
                      <a16:colId xmlns:a16="http://schemas.microsoft.com/office/drawing/2014/main" val="643363991"/>
                    </a:ext>
                  </a:extLst>
                </a:gridCol>
                <a:gridCol w="1839718">
                  <a:extLst>
                    <a:ext uri="{9D8B030D-6E8A-4147-A177-3AD203B41FA5}">
                      <a16:colId xmlns:a16="http://schemas.microsoft.com/office/drawing/2014/main" val="4173140729"/>
                    </a:ext>
                  </a:extLst>
                </a:gridCol>
                <a:gridCol w="1839718">
                  <a:extLst>
                    <a:ext uri="{9D8B030D-6E8A-4147-A177-3AD203B41FA5}">
                      <a16:colId xmlns:a16="http://schemas.microsoft.com/office/drawing/2014/main" val="1768650797"/>
                    </a:ext>
                  </a:extLst>
                </a:gridCol>
              </a:tblGrid>
              <a:tr h="82114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Deep-set sector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43894"/>
                  </a:ext>
                </a:extLst>
              </a:tr>
              <a:tr h="821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n=114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035869"/>
                  </a:ext>
                </a:extLst>
              </a:tr>
              <a:tr h="821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yr.qtr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0.30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0.39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0.30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0.47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814477"/>
                  </a:ext>
                </a:extLst>
              </a:tr>
              <a:tr h="821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0.58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0.98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0.84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615472"/>
                  </a:ext>
                </a:extLst>
              </a:tr>
              <a:tr h="821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0.59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0.86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947674"/>
                  </a:ext>
                </a:extLst>
              </a:tr>
              <a:tr h="821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0.87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79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8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Associations between Swordfish Catch Statistics:</a:t>
            </a:r>
            <a:br>
              <a:rPr lang="en-US" dirty="0" smtClean="0"/>
            </a:br>
            <a:r>
              <a:rPr lang="en-US" dirty="0" smtClean="0"/>
              <a:t>Shallow-Set Sector by Year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48143"/>
              </p:ext>
            </p:extLst>
          </p:nvPr>
        </p:nvGraphicFramePr>
        <p:xfrm>
          <a:off x="1228296" y="1583139"/>
          <a:ext cx="9253185" cy="4735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637">
                  <a:extLst>
                    <a:ext uri="{9D8B030D-6E8A-4147-A177-3AD203B41FA5}">
                      <a16:colId xmlns:a16="http://schemas.microsoft.com/office/drawing/2014/main" val="1798833293"/>
                    </a:ext>
                  </a:extLst>
                </a:gridCol>
                <a:gridCol w="1850637">
                  <a:extLst>
                    <a:ext uri="{9D8B030D-6E8A-4147-A177-3AD203B41FA5}">
                      <a16:colId xmlns:a16="http://schemas.microsoft.com/office/drawing/2014/main" val="634917747"/>
                    </a:ext>
                  </a:extLst>
                </a:gridCol>
                <a:gridCol w="1850637">
                  <a:extLst>
                    <a:ext uri="{9D8B030D-6E8A-4147-A177-3AD203B41FA5}">
                      <a16:colId xmlns:a16="http://schemas.microsoft.com/office/drawing/2014/main" val="514570626"/>
                    </a:ext>
                  </a:extLst>
                </a:gridCol>
                <a:gridCol w="1850637">
                  <a:extLst>
                    <a:ext uri="{9D8B030D-6E8A-4147-A177-3AD203B41FA5}">
                      <a16:colId xmlns:a16="http://schemas.microsoft.com/office/drawing/2014/main" val="4114679245"/>
                    </a:ext>
                  </a:extLst>
                </a:gridCol>
                <a:gridCol w="1850637">
                  <a:extLst>
                    <a:ext uri="{9D8B030D-6E8A-4147-A177-3AD203B41FA5}">
                      <a16:colId xmlns:a16="http://schemas.microsoft.com/office/drawing/2014/main" val="3295364446"/>
                    </a:ext>
                  </a:extLst>
                </a:gridCol>
              </a:tblGrid>
              <a:tr h="789296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Shallow-set sector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56046"/>
                  </a:ext>
                </a:extLst>
              </a:tr>
              <a:tr h="7892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n=27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226326"/>
                  </a:ext>
                </a:extLst>
              </a:tr>
              <a:tr h="789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yr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0.70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i="1" dirty="0" smtClean="0">
                          <a:effectLst/>
                        </a:rPr>
                        <a:t>(0.34)</a:t>
                      </a:r>
                      <a:endParaRPr lang="en-US" sz="4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0.71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0.63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4091"/>
                  </a:ext>
                </a:extLst>
              </a:tr>
              <a:tr h="789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i="1" dirty="0" smtClean="0">
                          <a:effectLst/>
                        </a:rPr>
                        <a:t>(0.31)</a:t>
                      </a:r>
                      <a:endParaRPr lang="en-US" sz="4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0.99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0.71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043264"/>
                  </a:ext>
                </a:extLst>
              </a:tr>
              <a:tr h="789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0.43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0.79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277780"/>
                  </a:ext>
                </a:extLst>
              </a:tr>
              <a:tr h="789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0.79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670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1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Associations between Swordfish Catch Statistics:</a:t>
            </a:r>
            <a:br>
              <a:rPr lang="en-US" dirty="0" smtClean="0"/>
            </a:br>
            <a:r>
              <a:rPr lang="en-US" dirty="0" smtClean="0"/>
              <a:t>Deep-Set Sector by Year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63814"/>
              </p:ext>
            </p:extLst>
          </p:nvPr>
        </p:nvGraphicFramePr>
        <p:xfrm>
          <a:off x="1524000" y="1612164"/>
          <a:ext cx="9144000" cy="5020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715909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716615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567542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3988246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15889462"/>
                    </a:ext>
                  </a:extLst>
                </a:gridCol>
              </a:tblGrid>
              <a:tr h="836775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Deep-set sector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44980"/>
                  </a:ext>
                </a:extLst>
              </a:tr>
              <a:tr h="836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n=27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675111"/>
                  </a:ext>
                </a:extLst>
              </a:tr>
              <a:tr h="836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yr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0.65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0.57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0.65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0.67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90682"/>
                  </a:ext>
                </a:extLst>
              </a:tr>
              <a:tr h="836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0.79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0.98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0.86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241756"/>
                  </a:ext>
                </a:extLst>
              </a:tr>
              <a:tr h="836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stdlen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0.82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0.93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63382"/>
                  </a:ext>
                </a:extLst>
              </a:tr>
              <a:tr h="836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mwt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0.91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8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0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0"/>
            <a:ext cx="10515600" cy="890469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1" y="1252419"/>
            <a:ext cx="10515600" cy="46161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average </a:t>
            </a:r>
            <a:r>
              <a:rPr lang="en-US" dirty="0"/>
              <a:t>size of swordfish captured in the shallow-set sector </a:t>
            </a:r>
            <a:r>
              <a:rPr lang="en-US" dirty="0" smtClean="0"/>
              <a:t>(146 cm EFL, CV=22%) is </a:t>
            </a:r>
            <a:r>
              <a:rPr lang="en-US" dirty="0"/>
              <a:t>consistently larger than in the deep-set </a:t>
            </a:r>
            <a:r>
              <a:rPr lang="en-US" dirty="0" smtClean="0"/>
              <a:t>sector (110 cm EFL, CV=33%)</a:t>
            </a:r>
          </a:p>
          <a:p>
            <a:r>
              <a:rPr lang="en-US" dirty="0"/>
              <a:t>Variability in the size of harvested swordfish was </a:t>
            </a:r>
            <a:r>
              <a:rPr lang="en-US" dirty="0" smtClean="0"/>
              <a:t>lower </a:t>
            </a:r>
            <a:r>
              <a:rPr lang="en-US" dirty="0"/>
              <a:t>for the shallow-set sector </a:t>
            </a:r>
            <a:endParaRPr lang="en-US" dirty="0" smtClean="0"/>
          </a:p>
          <a:p>
            <a:r>
              <a:rPr lang="en-US" dirty="0" smtClean="0"/>
              <a:t>Swordfish mean </a:t>
            </a:r>
            <a:r>
              <a:rPr lang="en-US" dirty="0"/>
              <a:t>lengths were relatively stable across years for the shallow-set sector </a:t>
            </a:r>
            <a:r>
              <a:rPr lang="en-US" dirty="0" smtClean="0"/>
              <a:t>but </a:t>
            </a:r>
            <a:r>
              <a:rPr lang="en-US" dirty="0"/>
              <a:t>were more variable for the deep-set sector with larger mean </a:t>
            </a:r>
            <a:r>
              <a:rPr lang="en-US" dirty="0" smtClean="0"/>
              <a:t>lengths consistently observed in </a:t>
            </a:r>
            <a:r>
              <a:rPr lang="en-US" dirty="0"/>
              <a:t>quarter </a:t>
            </a:r>
            <a:r>
              <a:rPr lang="en-US" dirty="0" smtClean="0"/>
              <a:t>2</a:t>
            </a:r>
          </a:p>
          <a:p>
            <a:r>
              <a:rPr lang="en-US" dirty="0"/>
              <a:t>There was an increasing trend in </a:t>
            </a:r>
            <a:r>
              <a:rPr lang="en-US" dirty="0" smtClean="0"/>
              <a:t>observed mean </a:t>
            </a:r>
            <a:r>
              <a:rPr lang="en-US" dirty="0"/>
              <a:t>lengths and </a:t>
            </a:r>
            <a:r>
              <a:rPr lang="en-US" dirty="0" smtClean="0"/>
              <a:t>calculated mean weights </a:t>
            </a:r>
            <a:r>
              <a:rPr lang="en-US" dirty="0"/>
              <a:t>of swordfish for both </a:t>
            </a:r>
            <a:r>
              <a:rPr lang="en-US" dirty="0" smtClean="0"/>
              <a:t>the shallow- </a:t>
            </a:r>
            <a:r>
              <a:rPr lang="en-US" dirty="0"/>
              <a:t>and deep-set sectors of the Hawaii longline </a:t>
            </a:r>
            <a:r>
              <a:rPr lang="en-US" dirty="0" smtClean="0"/>
              <a:t>fishery during 1994-2022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762000"/>
            <a:ext cx="3962400" cy="8382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FFFF66"/>
                </a:solidFill>
                <a:latin typeface="Tahoma" pitchFamily="34" charset="0"/>
              </a:rPr>
              <a:t>Thank </a:t>
            </a:r>
            <a:r>
              <a:rPr lang="en-US" sz="2800" b="1" dirty="0">
                <a:solidFill>
                  <a:srgbClr val="FFFF66"/>
                </a:solidFill>
                <a:latin typeface="Tahoma" pitchFamily="34" charset="0"/>
              </a:rPr>
              <a:t>Y</a:t>
            </a:r>
            <a:r>
              <a:rPr lang="en-US" sz="2800" b="1" dirty="0">
                <a:solidFill>
                  <a:srgbClr val="FFFF66"/>
                </a:solidFill>
                <a:latin typeface="Tahoma" pitchFamily="34" charset="0"/>
              </a:rPr>
              <a:t>ou ~ </a:t>
            </a:r>
            <a:r>
              <a:rPr lang="en-US" sz="2800" b="1" dirty="0" err="1">
                <a:solidFill>
                  <a:srgbClr val="FFFF66"/>
                </a:solidFill>
                <a:latin typeface="Tahoma" pitchFamily="34" charset="0"/>
              </a:rPr>
              <a:t>Mahalo</a:t>
            </a:r>
            <a:endParaRPr lang="en-US" sz="2800" b="1" dirty="0">
              <a:solidFill>
                <a:srgbClr val="FFFF66"/>
              </a:solidFill>
              <a:latin typeface="Tahoma" pitchFamily="34" charset="0"/>
            </a:endParaRPr>
          </a:p>
        </p:txBody>
      </p:sp>
      <p:pic>
        <p:nvPicPr>
          <p:cNvPr id="3" name="Picture 2" descr="C:\Users\jon.brodziak\Desktop\Travel\NAS\kanalo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96831"/>
            <a:ext cx="1676400" cy="260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 Pelagic Longline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Longline vessels are required to have 7 types of fishing permits</a:t>
            </a:r>
            <a:endParaRPr lang="en-US" dirty="0"/>
          </a:p>
          <a:p>
            <a:pPr lvl="1"/>
            <a:r>
              <a:rPr lang="en-US" dirty="0"/>
              <a:t>Hawaii Longline Limited Entry </a:t>
            </a:r>
            <a:r>
              <a:rPr lang="en-US" dirty="0" smtClean="0"/>
              <a:t>Permit</a:t>
            </a:r>
          </a:p>
          <a:p>
            <a:pPr lvl="1"/>
            <a:r>
              <a:rPr lang="en-US" dirty="0"/>
              <a:t>State of Hawaii Commercial Marine </a:t>
            </a:r>
            <a:r>
              <a:rPr lang="en-US" dirty="0" smtClean="0"/>
              <a:t>License</a:t>
            </a:r>
          </a:p>
          <a:p>
            <a:pPr lvl="1"/>
            <a:r>
              <a:rPr lang="en-US" dirty="0"/>
              <a:t>High Seas Fishing Compliance </a:t>
            </a:r>
            <a:r>
              <a:rPr lang="en-US" dirty="0" smtClean="0"/>
              <a:t>Act Permit</a:t>
            </a:r>
          </a:p>
          <a:p>
            <a:pPr lvl="1"/>
            <a:r>
              <a:rPr lang="en-US" dirty="0"/>
              <a:t>Western and Central Pacific Fisheries Commission (WCPFC) Area </a:t>
            </a:r>
            <a:r>
              <a:rPr lang="en-US" dirty="0" smtClean="0"/>
              <a:t>Endorsement</a:t>
            </a:r>
          </a:p>
          <a:p>
            <a:pPr lvl="1"/>
            <a:r>
              <a:rPr lang="en-US" dirty="0" smtClean="0"/>
              <a:t>Marine </a:t>
            </a:r>
            <a:r>
              <a:rPr lang="en-US" dirty="0"/>
              <a:t>Mammal Authorization </a:t>
            </a:r>
            <a:r>
              <a:rPr lang="en-US" dirty="0" smtClean="0"/>
              <a:t>Program Certificate</a:t>
            </a:r>
          </a:p>
          <a:p>
            <a:pPr lvl="1"/>
            <a:r>
              <a:rPr lang="en-US" dirty="0"/>
              <a:t>Protected Species Workshop </a:t>
            </a:r>
            <a:r>
              <a:rPr lang="en-US" dirty="0" smtClean="0"/>
              <a:t>Certificate</a:t>
            </a:r>
          </a:p>
          <a:p>
            <a:pPr lvl="1"/>
            <a:r>
              <a:rPr lang="en-US" dirty="0" smtClean="0"/>
              <a:t>Western </a:t>
            </a:r>
            <a:r>
              <a:rPr lang="en-US" dirty="0"/>
              <a:t>Pacific Receiving Vessel Permit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5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 Pelagic Longline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Longline vessels are required to provide fishery monitoring data</a:t>
            </a:r>
            <a:endParaRPr lang="en-US" dirty="0"/>
          </a:p>
          <a:p>
            <a:pPr lvl="1"/>
            <a:r>
              <a:rPr lang="en-US" dirty="0"/>
              <a:t>NMFS Pacific Transshipment Declaration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MMAP </a:t>
            </a:r>
            <a:r>
              <a:rPr lang="en-US" dirty="0"/>
              <a:t>Mortality/Injury Reporting </a:t>
            </a:r>
            <a:r>
              <a:rPr lang="en-US" dirty="0" smtClean="0"/>
              <a:t>Form</a:t>
            </a:r>
          </a:p>
          <a:p>
            <a:pPr lvl="1"/>
            <a:r>
              <a:rPr lang="en-US" dirty="0"/>
              <a:t>Vessel Monitoring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Vessel </a:t>
            </a:r>
            <a:r>
              <a:rPr lang="en-US" dirty="0" smtClean="0"/>
              <a:t>Identification</a:t>
            </a:r>
          </a:p>
          <a:p>
            <a:pPr lvl="1"/>
            <a:r>
              <a:rPr lang="en-US" dirty="0"/>
              <a:t>Gear Identification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68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 Pelagic Longline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Notification and Observer Placement</a:t>
            </a:r>
            <a:endParaRPr lang="en-US" dirty="0"/>
          </a:p>
          <a:p>
            <a:pPr lvl="1"/>
            <a:r>
              <a:rPr lang="en-US" u="sng" dirty="0"/>
              <a:t>Trip Declaration</a:t>
            </a:r>
            <a:r>
              <a:rPr lang="en-US" dirty="0"/>
              <a:t>: The vessel owner, permit holder, designated agent, or operator must notify the PIRO Observer Program Contractor (see Contact Information) at least 72 hours before departing on a fishing trip (not including weekends or federal holidays), and declare the intended trip type (shallow-set or deep-set). Once the fishing trip begins, the operator may make sets only of the declared </a:t>
            </a:r>
            <a:r>
              <a:rPr lang="en-US" dirty="0" smtClean="0"/>
              <a:t>type.</a:t>
            </a:r>
          </a:p>
          <a:p>
            <a:pPr lvl="1"/>
            <a:r>
              <a:rPr lang="en-US" u="sng" dirty="0" smtClean="0"/>
              <a:t>Observer Assignment</a:t>
            </a:r>
            <a:r>
              <a:rPr lang="en-US" dirty="0" smtClean="0"/>
              <a:t>: The </a:t>
            </a:r>
            <a:r>
              <a:rPr lang="en-US" dirty="0"/>
              <a:t>vessel must carry a NMFS observer if assigned. The Observer Program will notify you if an observer is assigned at least 24 hours before departing on the trip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44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 Pelagic Longline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Fishing Gear-Based Sector Definition for Swordfish Stock Assessment</a:t>
            </a:r>
          </a:p>
          <a:p>
            <a:endParaRPr lang="en-US" dirty="0"/>
          </a:p>
          <a:p>
            <a:pPr lvl="1"/>
            <a:r>
              <a:rPr lang="en-US" u="sng" dirty="0" smtClean="0"/>
              <a:t>Shallow-Set Sector</a:t>
            </a:r>
            <a:r>
              <a:rPr lang="en-US" dirty="0" smtClean="0"/>
              <a:t>: Prior to 2005, 10 or fewer hooks per float by longline set. 2005-present, fewer than 15 hooks per float by longline set.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/>
              <a:t>Deep-Set </a:t>
            </a:r>
            <a:r>
              <a:rPr lang="en-US" u="sng" dirty="0"/>
              <a:t>Sector</a:t>
            </a:r>
            <a:r>
              <a:rPr lang="en-US" dirty="0"/>
              <a:t>: Prior to 2005, </a:t>
            </a:r>
            <a:r>
              <a:rPr lang="en-US" dirty="0" smtClean="0"/>
              <a:t>11 </a:t>
            </a:r>
            <a:r>
              <a:rPr lang="en-US" dirty="0"/>
              <a:t>or </a:t>
            </a:r>
            <a:r>
              <a:rPr lang="en-US" dirty="0" smtClean="0"/>
              <a:t>more </a:t>
            </a:r>
            <a:r>
              <a:rPr lang="en-US" dirty="0"/>
              <a:t>hooks per </a:t>
            </a:r>
            <a:r>
              <a:rPr lang="en-US" dirty="0" smtClean="0"/>
              <a:t>float by longline set. </a:t>
            </a:r>
            <a:r>
              <a:rPr lang="en-US" dirty="0"/>
              <a:t>2005-present, </a:t>
            </a:r>
            <a:r>
              <a:rPr lang="en-US" dirty="0" smtClean="0"/>
              <a:t>15 or more hooks </a:t>
            </a:r>
            <a:r>
              <a:rPr lang="en-US" dirty="0"/>
              <a:t>per </a:t>
            </a:r>
            <a:r>
              <a:rPr lang="en-US" dirty="0" smtClean="0"/>
              <a:t>float by longline set.</a:t>
            </a:r>
          </a:p>
          <a:p>
            <a:pPr lvl="1"/>
            <a:endParaRPr lang="en-US" dirty="0"/>
          </a:p>
          <a:p>
            <a:r>
              <a:rPr lang="en-US" dirty="0" smtClean="0"/>
              <a:t>Sensitivity Analysis: Use 15 hooks per float as </a:t>
            </a:r>
            <a:r>
              <a:rPr lang="en-US" smtClean="0"/>
              <a:t>cutoff for 1994-2022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7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0"/>
            <a:ext cx="1103814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Length Samples By Year and Quarter</a:t>
            </a:r>
            <a:br>
              <a:rPr lang="en-US" dirty="0" smtClean="0"/>
            </a:br>
            <a:r>
              <a:rPr lang="en-US" dirty="0" smtClean="0"/>
              <a:t>Shallow-Set Longline Sector, 1994-2022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0183"/>
              </p:ext>
            </p:extLst>
          </p:nvPr>
        </p:nvGraphicFramePr>
        <p:xfrm>
          <a:off x="1306914" y="1487609"/>
          <a:ext cx="8724190" cy="503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65">
                  <a:extLst>
                    <a:ext uri="{9D8B030D-6E8A-4147-A177-3AD203B41FA5}">
                      <a16:colId xmlns:a16="http://schemas.microsoft.com/office/drawing/2014/main" val="2362313406"/>
                    </a:ext>
                  </a:extLst>
                </a:gridCol>
                <a:gridCol w="1039811">
                  <a:extLst>
                    <a:ext uri="{9D8B030D-6E8A-4147-A177-3AD203B41FA5}">
                      <a16:colId xmlns:a16="http://schemas.microsoft.com/office/drawing/2014/main" val="3595790113"/>
                    </a:ext>
                  </a:extLst>
                </a:gridCol>
                <a:gridCol w="1744838">
                  <a:extLst>
                    <a:ext uri="{9D8B030D-6E8A-4147-A177-3AD203B41FA5}">
                      <a16:colId xmlns:a16="http://schemas.microsoft.com/office/drawing/2014/main" val="2408962592"/>
                    </a:ext>
                  </a:extLst>
                </a:gridCol>
                <a:gridCol w="1744838">
                  <a:extLst>
                    <a:ext uri="{9D8B030D-6E8A-4147-A177-3AD203B41FA5}">
                      <a16:colId xmlns:a16="http://schemas.microsoft.com/office/drawing/2014/main" val="3351786728"/>
                    </a:ext>
                  </a:extLst>
                </a:gridCol>
                <a:gridCol w="1744838">
                  <a:extLst>
                    <a:ext uri="{9D8B030D-6E8A-4147-A177-3AD203B41FA5}">
                      <a16:colId xmlns:a16="http://schemas.microsoft.com/office/drawing/2014/main" val="2287056104"/>
                    </a:ext>
                  </a:extLst>
                </a:gridCol>
              </a:tblGrid>
              <a:tr h="8853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</a:t>
                      </a:r>
                    </a:p>
                    <a:p>
                      <a:pPr algn="ctr"/>
                      <a:r>
                        <a:rPr lang="en-US" sz="2400" dirty="0" smtClean="0"/>
                        <a:t>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Stdev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CV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3815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1994-2022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444819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1990s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768026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2000s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896403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2001-2004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8995252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2005-2009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947162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2010s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940479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2020s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74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3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0"/>
            <a:ext cx="1103814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Swordfish Length Samples By Year and Quarter</a:t>
            </a:r>
            <a:br>
              <a:rPr lang="en-US" dirty="0" smtClean="0"/>
            </a:br>
            <a:r>
              <a:rPr lang="en-US" dirty="0" smtClean="0"/>
              <a:t>Deep-Set Longline Sector, 1994-2022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56021"/>
              </p:ext>
            </p:extLst>
          </p:nvPr>
        </p:nvGraphicFramePr>
        <p:xfrm>
          <a:off x="1306914" y="1487609"/>
          <a:ext cx="8724190" cy="503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65">
                  <a:extLst>
                    <a:ext uri="{9D8B030D-6E8A-4147-A177-3AD203B41FA5}">
                      <a16:colId xmlns:a16="http://schemas.microsoft.com/office/drawing/2014/main" val="2362313406"/>
                    </a:ext>
                  </a:extLst>
                </a:gridCol>
                <a:gridCol w="1039811">
                  <a:extLst>
                    <a:ext uri="{9D8B030D-6E8A-4147-A177-3AD203B41FA5}">
                      <a16:colId xmlns:a16="http://schemas.microsoft.com/office/drawing/2014/main" val="3595790113"/>
                    </a:ext>
                  </a:extLst>
                </a:gridCol>
                <a:gridCol w="1744838">
                  <a:extLst>
                    <a:ext uri="{9D8B030D-6E8A-4147-A177-3AD203B41FA5}">
                      <a16:colId xmlns:a16="http://schemas.microsoft.com/office/drawing/2014/main" val="2408962592"/>
                    </a:ext>
                  </a:extLst>
                </a:gridCol>
                <a:gridCol w="1744838">
                  <a:extLst>
                    <a:ext uri="{9D8B030D-6E8A-4147-A177-3AD203B41FA5}">
                      <a16:colId xmlns:a16="http://schemas.microsoft.com/office/drawing/2014/main" val="3351786728"/>
                    </a:ext>
                  </a:extLst>
                </a:gridCol>
                <a:gridCol w="1744838">
                  <a:extLst>
                    <a:ext uri="{9D8B030D-6E8A-4147-A177-3AD203B41FA5}">
                      <a16:colId xmlns:a16="http://schemas.microsoft.com/office/drawing/2014/main" val="2287056104"/>
                    </a:ext>
                  </a:extLst>
                </a:gridCol>
              </a:tblGrid>
              <a:tr h="8853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</a:t>
                      </a:r>
                    </a:p>
                    <a:p>
                      <a:pPr algn="ctr"/>
                      <a:r>
                        <a:rPr lang="en-US" sz="2400" dirty="0" smtClean="0"/>
                        <a:t>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Stdev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CV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3815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1994-2022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444819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1990s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768026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2000s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896403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2001-2004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8995252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2005-2009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947162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 2010s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940479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2020s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74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2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Swordfish Mean Length By Year and Quarter</a:t>
            </a:r>
            <a:br>
              <a:rPr lang="en-US" dirty="0" smtClean="0"/>
            </a:br>
            <a:r>
              <a:rPr lang="en-US" dirty="0" smtClean="0"/>
              <a:t>Shallow-Set Longline Sector, 1994-2022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34276"/>
              </p:ext>
            </p:extLst>
          </p:nvPr>
        </p:nvGraphicFramePr>
        <p:xfrm>
          <a:off x="1923495" y="1448393"/>
          <a:ext cx="8423387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SPW 14.0 Graph" r:id="rId3" imgW="6647607" imgH="4366086" progId="SigmaPlotGraphicObject.13">
                  <p:embed/>
                </p:oleObj>
              </mc:Choice>
              <mc:Fallback>
                <p:oleObj name="SPW 14.0 Graph" r:id="rId3" imgW="6647607" imgH="4366086" progId="SigmaPlotGraphicObject.1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3495" y="1448393"/>
                        <a:ext cx="8423387" cy="553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40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916</Words>
  <Application>Microsoft Office PowerPoint</Application>
  <PresentationFormat>Widescreen</PresentationFormat>
  <Paragraphs>254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Times New Roman</vt:lpstr>
      <vt:lpstr>Office Theme</vt:lpstr>
      <vt:lpstr>4_Default Design</vt:lpstr>
      <vt:lpstr>SPW 14.0 Graph</vt:lpstr>
      <vt:lpstr>Equation.DSMT4</vt:lpstr>
      <vt:lpstr>Swordfish (Xiphias gladius) Length Composition Data  for the Hawaii Longline Fishery during 1994-2022</vt:lpstr>
      <vt:lpstr>Working Paper ISC/23/BILLWG-01/03</vt:lpstr>
      <vt:lpstr>Hawaii Pelagic Longline Fishery</vt:lpstr>
      <vt:lpstr>Hawaii Pelagic Longline Fishery</vt:lpstr>
      <vt:lpstr>Hawaii Pelagic Longline Fishery</vt:lpstr>
      <vt:lpstr>Hawaii Pelagic Longline Fishery</vt:lpstr>
      <vt:lpstr>Swordfish Length Samples By Year and Quarter Shallow-Set Longline Sector, 1994-2022</vt:lpstr>
      <vt:lpstr>Swordfish Length Samples By Year and Quarter Deep-Set Longline Sector, 1994-2022</vt:lpstr>
      <vt:lpstr>Swordfish Mean Length By Year and Quarter Shallow-Set Longline Sector, 1994-2022</vt:lpstr>
      <vt:lpstr>Swordfish Calculated Mean Weight By Year and Quarter Shallow-Set Longline Sector, 1994-2022</vt:lpstr>
      <vt:lpstr>Swordfish Mean Length By Year Shallow-Set Longline Sector, 1994-2022</vt:lpstr>
      <vt:lpstr>Swordfish Calculated Mean Weight By Year Shallow-Set Longline Sector, 1994-2022</vt:lpstr>
      <vt:lpstr>Swordfish Mean Length By Year and Quarter Deep-Set Longline Sector, 1994-2022</vt:lpstr>
      <vt:lpstr>Swordfish Calculated Mean Weight By Year and Quarter Deep-Set Longline Sector, 1994-2022</vt:lpstr>
      <vt:lpstr>Swordfish Mean Length By Year Deep-Set Longline Sector, 1994-2022</vt:lpstr>
      <vt:lpstr>Swordfish Calculated Mean Weight By Year Deep-Set Longline Sector, 1994-2022</vt:lpstr>
      <vt:lpstr>Swordfish Mean Length By Quarter Shallow-Set Longline Sector, 1994-2022</vt:lpstr>
      <vt:lpstr>Swordfish Calculated Mean Weight By Quarter Shallow-Set Longline Sector, 1994-2022</vt:lpstr>
      <vt:lpstr>Swordfish Mean Length By Quarter Deep-Set Longline Sector, 1994-2022</vt:lpstr>
      <vt:lpstr>Swordfish Calculated Mean Weight By Quarter Deep-Set Longline Sector, 1994-2022</vt:lpstr>
      <vt:lpstr>Associations between Swordfish Catch Statistics: Shallow-Set Sector by Year and Quarter</vt:lpstr>
      <vt:lpstr>Associations between Swordfish Catch Statistics: Deep-Set Sector by Year and Quarter</vt:lpstr>
      <vt:lpstr>Associations between Swordfish Catch Statistics: Shallow-Set Sector by Year</vt:lpstr>
      <vt:lpstr>Associations between Swordfish Catch Statistics: Deep-Set Sector by Year</vt:lpstr>
      <vt:lpstr>Summary </vt:lpstr>
      <vt:lpstr>Thank You ~ Mahalo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Longline Fishery Swordfish Length Frequency Data for 1994-2022</dc:title>
  <dc:creator>Jon Brodziak</dc:creator>
  <cp:lastModifiedBy>Jon Brodziak</cp:lastModifiedBy>
  <cp:revision>95</cp:revision>
  <dcterms:created xsi:type="dcterms:W3CDTF">2022-11-17T01:48:33Z</dcterms:created>
  <dcterms:modified xsi:type="dcterms:W3CDTF">2022-11-29T01:42:12Z</dcterms:modified>
</cp:coreProperties>
</file>