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3AEFF-35AE-F2FA-6FDC-8D641175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1FEDE4-1EC2-0FFC-242D-DC75976E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C4161-9763-F496-B527-04CB9A78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31466-AD80-3AD9-220C-F2C8486A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85CC5-6E04-60F1-9C31-FB080C5A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3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CCD4B-BCAE-80B1-4998-ED5A50B9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3B97BE-F5FA-5366-3396-AA871245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B9E3B-81B9-52E8-154D-34FB20C6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016B89-4FD5-9904-5D63-71FBC9F2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E4CAC-A950-32C8-A2BA-09D4E108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6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372352-7A1D-CCBA-0A5C-EEB7C730F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43B0DA-4C65-9BF8-5083-F8F275E20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34F37-01A2-E2A5-2E25-DA2FA8C6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ABC40-FC4E-1664-95EE-50F4DC3B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25475B-8C8F-9190-DE84-1DFD9684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12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32711-B1F2-F0C6-326C-7273DEDF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75AAC5-F6BC-C4FA-19CA-1B69EE74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2DBAC7-BC1C-9625-1FB7-C02BE343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25113-9E9F-A422-5DF3-18694708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DBAFF-60CD-5D1C-9100-2CE8A386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4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5BEF9-F9DB-F91B-75B9-A4475EA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487775-AA20-98B7-90F3-91D3C4F9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1E7CD3-2863-7F1D-9404-7638D19E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09648-6863-9162-F095-183277AF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5EE70-2ABF-23B8-639D-9138C9AF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4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8E65C-C5B0-4266-CABA-44DB92F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B54C15-4AAC-EDA6-6889-86038DF96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070B78-73E3-343F-7552-28D3C172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8814FA-317E-D835-4736-3A07DCD6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5FAAB-D4F9-6FC0-2DAD-2A17CDE8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C40B9-5941-DF5D-2EAD-48B0133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7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3D829-BBC8-7FF3-F7A2-F4F8CCB2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C9290-19DB-2948-26C0-9302FAC8E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39DCAB-CED6-1DE8-F22B-3571F0FF1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1DD65A-7977-4263-0282-A158D55B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EC7F1-3323-5564-D718-CA023288D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894580-A61D-90D4-9019-08249B03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71DC39-AF87-841D-BA76-632593F9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6FEBD7-A556-A0E2-4C06-E6172132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99BAB-6B61-5497-8628-C11E4B95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003A82-2D4F-1C8F-21B7-662C87C7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A8EA5D-B6DA-6949-F903-E781167D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0478F0-8ECE-ED65-D33A-076ABB56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19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AAFCA9-BFD4-8132-310A-393B8EE8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C92204-2D32-C132-59B7-37B6D42E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2C6BA-89EF-DDF7-D714-2D3579F4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1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173C6-C9BB-6D22-FE2B-33CC4AFA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24F6F5-8649-1C27-EF1A-847CCA1B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EB7684-F454-6851-A951-7258DEF26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3FDCB1-FB72-C4FD-F689-E763A092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DEECFC-AC03-1496-967A-25E83C32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A2746-0A6F-FE5B-4A7B-6DB76B86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D9F04-4D1A-D851-4E99-7D30F756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A94271-DFA0-0D19-4AAF-1EA4B80D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EE338-A877-2F54-52AF-120BEDEEC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D00C07-FFBD-CC3C-596D-612DDAA0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4AD10-7000-6168-1695-85FB0C9E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DFDC2E-0DD8-12CA-557A-579DAA3F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36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27ADAE-4E77-6717-9D4F-4F88A0BE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48D3A-E316-3AC9-D1E2-DD13B0F8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01CED-6DBC-F1BB-C3E7-AA9A62652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0184-8543-AD49-B150-E25A78B72FA3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13526-7BCA-565C-98EA-4FADAC51C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D3B86-11F6-8E5E-F881-A7C9E15E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4365-6A81-114F-B223-ABC61D794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23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A2C30F-11EC-A4E2-271D-CFDA8132CD13}"/>
              </a:ext>
            </a:extLst>
          </p:cNvPr>
          <p:cNvSpPr txBox="1"/>
          <p:nvPr/>
        </p:nvSpPr>
        <p:spPr>
          <a:xfrm>
            <a:off x="725215" y="848739"/>
            <a:ext cx="10951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>
                <a:latin typeface="Calibri" panose="020F0502020204030204" pitchFamily="34" charset="0"/>
                <a:cs typeface="Calibri" panose="020F0502020204030204" pitchFamily="34" charset="0"/>
              </a:rPr>
              <a:t>Catch and length data from IATTC and WCPFC member countries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C178A1-A528-D13A-6D1E-BC623DEBFC2D}"/>
              </a:ext>
            </a:extLst>
          </p:cNvPr>
          <p:cNvSpPr txBox="1"/>
          <p:nvPr/>
        </p:nvSpPr>
        <p:spPr>
          <a:xfrm>
            <a:off x="2995448" y="21265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Hirotaka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ja-JP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Ijima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*</a:t>
            </a:r>
            <a:endParaRPr lang="ja-JP" altLang="ja-JP" sz="18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B39F46-E1CD-A70B-D026-9F5DC7B66F97}"/>
              </a:ext>
            </a:extLst>
          </p:cNvPr>
          <p:cNvSpPr txBox="1"/>
          <p:nvPr/>
        </p:nvSpPr>
        <p:spPr>
          <a:xfrm>
            <a:off x="2995448" y="27166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* Highly Migratory Resources Division, Fisheries Stock Assessment Center, Fisheries Resources Institute, Japan Fisheries Research and Education Agency, 2-12-4 </a:t>
            </a:r>
            <a:r>
              <a:rPr lang="en-US" altLang="ja-JP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Fukuura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Kanazawa-</a:t>
            </a:r>
            <a:r>
              <a:rPr lang="en-US" altLang="ja-JP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ku</a:t>
            </a:r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Yokohama 236-8648, Kanagawa, Japan.</a:t>
            </a:r>
            <a:endParaRPr lang="ja-JP" altLang="ja-JP" sz="18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 </a:t>
            </a:r>
            <a:endParaRPr lang="ja-JP" altLang="ja-JP" sz="18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algn="ctr"/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ijima_hirotaka69@fra.go.jp</a:t>
            </a:r>
            <a:endParaRPr lang="ja-JP" altLang="ja-JP" sz="18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図 7" descr="動物, 魚, 大きい が含まれている画像&#10;&#10;自動的に生成された説明">
            <a:extLst>
              <a:ext uri="{FF2B5EF4-FFF2-40B4-BE49-F238E27FC236}">
                <a16:creationId xmlns:a16="http://schemas.microsoft.com/office/drawing/2014/main" id="{E5B1EBA8-9A58-3B68-D9B8-94974A346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8" y="4691684"/>
            <a:ext cx="3810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7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ADD8B7-5D34-FE84-C4DF-08D863F9FF08}"/>
              </a:ext>
            </a:extLst>
          </p:cNvPr>
          <p:cNvSpPr txBox="1"/>
          <p:nvPr/>
        </p:nvSpPr>
        <p:spPr>
          <a:xfrm>
            <a:off x="395416" y="271849"/>
            <a:ext cx="201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kumimoji="1" lang="ja-JP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98ABD7-22C3-FDDC-42AC-03F172F9B54B}"/>
              </a:ext>
            </a:extLst>
          </p:cNvPr>
          <p:cNvSpPr txBox="1"/>
          <p:nvPr/>
        </p:nvSpPr>
        <p:spPr>
          <a:xfrm>
            <a:off x="488731" y="1228397"/>
            <a:ext cx="1121453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Summarized catch and size data from the IATTC and the WCPFC member countries according to the new stock boundaries.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Yearbook and 5x5 grid public domain data were downloaded from the IATTC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WCPFC yearbook was downloaded from their website, and SPC provided the 5x5 grid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size data, IATTC observer data were downloaded from the IATTC website.</a:t>
            </a:r>
          </a:p>
        </p:txBody>
      </p:sp>
    </p:spTree>
    <p:extLst>
      <p:ext uri="{BB962C8B-B14F-4D97-AF65-F5344CB8AC3E}">
        <p14:creationId xmlns:p14="http://schemas.microsoft.com/office/powerpoint/2010/main" val="232269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B4A50E-116E-73EF-A592-038BFD685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51" b="25270"/>
          <a:stretch/>
        </p:blipFill>
        <p:spPr>
          <a:xfrm>
            <a:off x="1147504" y="1719000"/>
            <a:ext cx="9896992" cy="342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3E5540-A40A-F808-F0B6-F026E14459D9}"/>
              </a:ext>
            </a:extLst>
          </p:cNvPr>
          <p:cNvSpPr txBox="1"/>
          <p:nvPr/>
        </p:nvSpPr>
        <p:spPr>
          <a:xfrm>
            <a:off x="1003292" y="271849"/>
            <a:ext cx="101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Fleet definition IATTC and WCPFC member countries</a:t>
            </a:r>
            <a:endParaRPr kumimoji="1" lang="ja-JP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067D38-03E8-CECA-ABFF-6FCE4F6F4802}"/>
              </a:ext>
            </a:extLst>
          </p:cNvPr>
          <p:cNvSpPr txBox="1"/>
          <p:nvPr/>
        </p:nvSpPr>
        <p:spPr>
          <a:xfrm>
            <a:off x="4053016" y="2780270"/>
            <a:ext cx="108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WCPFC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9F6235-E1F0-81DE-F76C-32E8B8CFEFB7}"/>
              </a:ext>
            </a:extLst>
          </p:cNvPr>
          <p:cNvSpPr txBox="1"/>
          <p:nvPr/>
        </p:nvSpPr>
        <p:spPr>
          <a:xfrm>
            <a:off x="8241957" y="3241935"/>
            <a:ext cx="89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IATTC</a:t>
            </a:r>
            <a:endParaRPr kumimoji="1" lang="ja-JP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EAF190C-BAA9-6827-EFE2-967F9968E34C}"/>
              </a:ext>
            </a:extLst>
          </p:cNvPr>
          <p:cNvGrpSpPr/>
          <p:nvPr/>
        </p:nvGrpSpPr>
        <p:grpSpPr>
          <a:xfrm>
            <a:off x="6944497" y="3781167"/>
            <a:ext cx="4227289" cy="2269864"/>
            <a:chOff x="6944497" y="3781167"/>
            <a:chExt cx="4227289" cy="226986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27EEE14-4666-3578-97D6-32E753268C0D}"/>
                </a:ext>
              </a:extLst>
            </p:cNvPr>
            <p:cNvSpPr/>
            <p:nvPr/>
          </p:nvSpPr>
          <p:spPr>
            <a:xfrm>
              <a:off x="6944497" y="3781167"/>
              <a:ext cx="3636336" cy="54369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E58FE75-A87C-8DE6-199C-274139520439}"/>
                </a:ext>
              </a:extLst>
            </p:cNvPr>
            <p:cNvSpPr txBox="1"/>
            <p:nvPr/>
          </p:nvSpPr>
          <p:spPr>
            <a:xfrm>
              <a:off x="7099028" y="4850702"/>
              <a:ext cx="407275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400" b="1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catch in this area will be added to the IATTC catch in the sensitivity analysis.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2261C6F-C3BF-BA56-2F10-EC5649528AA8}"/>
              </a:ext>
            </a:extLst>
          </p:cNvPr>
          <p:cNvGrpSpPr/>
          <p:nvPr/>
        </p:nvGrpSpPr>
        <p:grpSpPr>
          <a:xfrm>
            <a:off x="3284909" y="4015947"/>
            <a:ext cx="4072758" cy="2035083"/>
            <a:chOff x="3284909" y="4015947"/>
            <a:chExt cx="4072758" cy="203508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8FB227F-0481-5AF6-8209-15C2E4628EA9}"/>
                </a:ext>
              </a:extLst>
            </p:cNvPr>
            <p:cNvSpPr/>
            <p:nvPr/>
          </p:nvSpPr>
          <p:spPr>
            <a:xfrm>
              <a:off x="6190735" y="4015947"/>
              <a:ext cx="753762" cy="30891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8A63B80-70F6-B30D-6A0C-4A25CA0FC9CD}"/>
                </a:ext>
              </a:extLst>
            </p:cNvPr>
            <p:cNvSpPr txBox="1"/>
            <p:nvPr/>
          </p:nvSpPr>
          <p:spPr>
            <a:xfrm>
              <a:off x="3284909" y="4850701"/>
              <a:ext cx="407275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400" b="1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catch in this area will be added to the IATTC catch in the sensitivity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01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2CE4A7B-02D7-9B01-981A-93DFA3A1D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61513"/>
              </p:ext>
            </p:extLst>
          </p:nvPr>
        </p:nvGraphicFramePr>
        <p:xfrm>
          <a:off x="273654" y="502743"/>
          <a:ext cx="11644692" cy="6296010"/>
        </p:xfrm>
        <a:graphic>
          <a:graphicData uri="http://schemas.openxmlformats.org/drawingml/2006/table">
            <a:tbl>
              <a:tblPr/>
              <a:tblGrid>
                <a:gridCol w="1927022">
                  <a:extLst>
                    <a:ext uri="{9D8B030D-6E8A-4147-A177-3AD203B41FA5}">
                      <a16:colId xmlns:a16="http://schemas.microsoft.com/office/drawing/2014/main" val="2190688087"/>
                    </a:ext>
                  </a:extLst>
                </a:gridCol>
                <a:gridCol w="5937828">
                  <a:extLst>
                    <a:ext uri="{9D8B030D-6E8A-4147-A177-3AD203B41FA5}">
                      <a16:colId xmlns:a16="http://schemas.microsoft.com/office/drawing/2014/main" val="1150369273"/>
                    </a:ext>
                  </a:extLst>
                </a:gridCol>
                <a:gridCol w="3779842">
                  <a:extLst>
                    <a:ext uri="{9D8B030D-6E8A-4147-A177-3AD203B41FA5}">
                      <a16:colId xmlns:a16="http://schemas.microsoft.com/office/drawing/2014/main" val="1687817098"/>
                    </a:ext>
                  </a:extLst>
                </a:gridCol>
              </a:tblGrid>
              <a:tr h="240526"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IATTC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WCPFC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23581"/>
                  </a:ext>
                </a:extLst>
              </a:tr>
              <a:tr h="915249"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2018SA catch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Fishery: Longline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Unit: </a:t>
                      </a:r>
                      <a:r>
                        <a:rPr lang="en" sz="2400" b="1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source: 5X5 public domain data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Fishery: Longline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Unit: Mass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source: 5X5 public domain data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451497"/>
                  </a:ext>
                </a:extLst>
              </a:tr>
              <a:tr h="1589972"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2023SA catch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Fishery: Longline and other fishery 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(includes Mexico) 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Almost all data is from longline.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Unit: </a:t>
                      </a:r>
                      <a:r>
                        <a:rPr lang="en" sz="2400" b="1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Mass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source: </a:t>
                      </a:r>
                      <a:r>
                        <a:rPr lang="en" sz="2400" b="1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5X5 public domain data and yearbook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Period:1975-2021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Fishery: Longline and other fishery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Unit: Mass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source: </a:t>
                      </a:r>
                      <a:r>
                        <a:rPr lang="en" sz="2400" b="1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5X5 public domain data and yearbook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Period:1975-2020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11729"/>
                  </a:ext>
                </a:extLst>
              </a:tr>
              <a:tr h="690341"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2018SA length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Unit: Eye-fork length</a:t>
                      </a:r>
                    </a:p>
                    <a:p>
                      <a:r>
                        <a:rPr lang="e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source: Observer on Purse seine fishery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76973"/>
                  </a:ext>
                </a:extLst>
              </a:tr>
              <a:tr h="915249"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2023SA length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Unit: Eye-fork length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source: Observer on Purse seine fishery</a:t>
                      </a:r>
                    </a:p>
                    <a:p>
                      <a:r>
                        <a:rPr lang="e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Period:1990-2021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39046" marR="39046" marT="7809" marB="7809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3823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37F51D-BA3D-53B3-C7F2-BE099FB3972A}"/>
              </a:ext>
            </a:extLst>
          </p:cNvPr>
          <p:cNvSpPr txBox="1"/>
          <p:nvPr/>
        </p:nvSpPr>
        <p:spPr>
          <a:xfrm>
            <a:off x="273654" y="0"/>
            <a:ext cx="194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1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C33B5A-40BE-8876-D65C-7D1550FEB0E4}"/>
              </a:ext>
            </a:extLst>
          </p:cNvPr>
          <p:cNvSpPr txBox="1"/>
          <p:nvPr/>
        </p:nvSpPr>
        <p:spPr>
          <a:xfrm>
            <a:off x="1894369" y="234778"/>
            <a:ext cx="880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Swordfish catches from IATTC member countries</a:t>
            </a: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9D718B-F3A4-6B65-5A75-3B4544BF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1" y="1340710"/>
            <a:ext cx="5760720" cy="4114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92B61F2-540E-683B-BBC8-E3C5474B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13" y="1340710"/>
            <a:ext cx="57607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A49B00-195E-A377-08EC-8E029B314BF7}"/>
              </a:ext>
            </a:extLst>
          </p:cNvPr>
          <p:cNvSpPr txBox="1"/>
          <p:nvPr/>
        </p:nvSpPr>
        <p:spPr>
          <a:xfrm>
            <a:off x="1894369" y="79732"/>
            <a:ext cx="903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Swordfish catches from WCPFC member countries</a:t>
            </a: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B72494-D063-FC77-4706-A3335D37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0" y="611660"/>
            <a:ext cx="4284000" cy="3060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2658823-8C1A-BF98-46C5-7B3958AAB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90" y="3798000"/>
            <a:ext cx="4284000" cy="30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6F81E79-B129-AC75-0085-FA2FE4E31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72" y="611660"/>
            <a:ext cx="4284000" cy="3060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A84B63-0743-1A81-C7C0-C833FE39EDCF}"/>
              </a:ext>
            </a:extLst>
          </p:cNvPr>
          <p:cNvSpPr txBox="1"/>
          <p:nvPr/>
        </p:nvSpPr>
        <p:spPr>
          <a:xfrm>
            <a:off x="5705732" y="4307348"/>
            <a:ext cx="60980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increase in catches since 2012 is attributed to Vietnamese gill nets.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operation area is considered to be the South China Sea.</a:t>
            </a:r>
          </a:p>
        </p:txBody>
      </p:sp>
    </p:spTree>
    <p:extLst>
      <p:ext uri="{BB962C8B-B14F-4D97-AF65-F5344CB8AC3E}">
        <p14:creationId xmlns:p14="http://schemas.microsoft.com/office/powerpoint/2010/main" val="1112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84911D4-9E86-D8C0-72AC-339232FB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64" y="18000"/>
            <a:ext cx="9576001" cy="6840000"/>
          </a:xfrm>
          <a:prstGeom prst="rect">
            <a:avLst/>
          </a:prstGeom>
        </p:spPr>
      </p:pic>
      <p:sp>
        <p:nvSpPr>
          <p:cNvPr id="4" name="右矢印 3">
            <a:extLst>
              <a:ext uri="{FF2B5EF4-FFF2-40B4-BE49-F238E27FC236}">
                <a16:creationId xmlns:a16="http://schemas.microsoft.com/office/drawing/2014/main" id="{4B1D4129-9AE1-880B-2309-6EA81ADCFC81}"/>
              </a:ext>
            </a:extLst>
          </p:cNvPr>
          <p:cNvSpPr/>
          <p:nvPr/>
        </p:nvSpPr>
        <p:spPr>
          <a:xfrm rot="10800000">
            <a:off x="8835080" y="2298355"/>
            <a:ext cx="728557" cy="38305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785E07-18CC-F0D2-9F39-EA281511B12A}"/>
              </a:ext>
            </a:extLst>
          </p:cNvPr>
          <p:cNvSpPr txBox="1"/>
          <p:nvPr/>
        </p:nvSpPr>
        <p:spPr>
          <a:xfrm>
            <a:off x="9563636" y="2259052"/>
            <a:ext cx="2060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MEX catch</a:t>
            </a:r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909B8D15-D2CE-645D-716C-FBA25FB38818}"/>
              </a:ext>
            </a:extLst>
          </p:cNvPr>
          <p:cNvSpPr/>
          <p:nvPr/>
        </p:nvSpPr>
        <p:spPr>
          <a:xfrm rot="10800000">
            <a:off x="7949511" y="4650256"/>
            <a:ext cx="1614125" cy="38305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53FAE-F5C4-907F-54DB-A58C74510899}"/>
              </a:ext>
            </a:extLst>
          </p:cNvPr>
          <p:cNvSpPr txBox="1"/>
          <p:nvPr/>
        </p:nvSpPr>
        <p:spPr>
          <a:xfrm>
            <a:off x="9563636" y="4259812"/>
            <a:ext cx="2771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 assessment accounted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longline catch only.</a:t>
            </a:r>
          </a:p>
        </p:txBody>
      </p:sp>
    </p:spTree>
    <p:extLst>
      <p:ext uri="{BB962C8B-B14F-4D97-AF65-F5344CB8AC3E}">
        <p14:creationId xmlns:p14="http://schemas.microsoft.com/office/powerpoint/2010/main" val="383719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F340A-E5BC-4A3A-5210-6794A5DE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5" y="932934"/>
            <a:ext cx="8089557" cy="577825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8672DF-C8C7-F1C1-02E8-700A24374D0A}"/>
              </a:ext>
            </a:extLst>
          </p:cNvPr>
          <p:cNvSpPr txBox="1"/>
          <p:nvPr/>
        </p:nvSpPr>
        <p:spPr>
          <a:xfrm>
            <a:off x="345989" y="214772"/>
            <a:ext cx="5255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IATTC PS observer length data</a:t>
            </a:r>
            <a:endParaRPr kumimoji="1" lang="ja-JP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8753A-34E2-2A2A-4071-AA91E7625100}"/>
              </a:ext>
            </a:extLst>
          </p:cNvPr>
          <p:cNvSpPr txBox="1"/>
          <p:nvPr/>
        </p:nvSpPr>
        <p:spPr>
          <a:xfrm>
            <a:off x="7130879" y="1049463"/>
            <a:ext cx="47357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Shapes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 significantly from the data used in the 2018 stock assessment. 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508, less than the previous stock assessment (1708).</a:t>
            </a:r>
          </a:p>
        </p:txBody>
      </p:sp>
    </p:spTree>
    <p:extLst>
      <p:ext uri="{BB962C8B-B14F-4D97-AF65-F5344CB8AC3E}">
        <p14:creationId xmlns:p14="http://schemas.microsoft.com/office/powerpoint/2010/main" val="271379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F54F1E-A231-3461-A7A4-4AB3E29DD154}"/>
              </a:ext>
            </a:extLst>
          </p:cNvPr>
          <p:cNvSpPr txBox="1"/>
          <p:nvPr/>
        </p:nvSpPr>
        <p:spPr>
          <a:xfrm>
            <a:off x="2879703" y="1210965"/>
            <a:ext cx="6432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point</a:t>
            </a:r>
            <a:endParaRPr kumimoji="1" lang="ja-JP" altLang="en-US" sz="72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5C9C50-0CAA-E163-5D63-DF6BA2B9CABD}"/>
              </a:ext>
            </a:extLst>
          </p:cNvPr>
          <p:cNvSpPr txBox="1"/>
          <p:nvPr/>
        </p:nvSpPr>
        <p:spPr>
          <a:xfrm>
            <a:off x="300681" y="3252457"/>
            <a:ext cx="11590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assume the Vietnamese catch in the 2023 </a:t>
            </a:r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ja-JP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883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386</Words>
  <Application>Microsoft Macintosh PowerPoint</Application>
  <PresentationFormat>ワイド画面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井嶋　浩貴</dc:creator>
  <cp:lastModifiedBy>井嶋　浩貴</cp:lastModifiedBy>
  <cp:revision>11</cp:revision>
  <dcterms:created xsi:type="dcterms:W3CDTF">2022-11-24T08:26:37Z</dcterms:created>
  <dcterms:modified xsi:type="dcterms:W3CDTF">2022-11-24T10:04:52Z</dcterms:modified>
</cp:coreProperties>
</file>