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92" r:id="rId3"/>
    <p:sldId id="300" r:id="rId4"/>
    <p:sldId id="311" r:id="rId5"/>
    <p:sldId id="303" r:id="rId6"/>
    <p:sldId id="312" r:id="rId7"/>
    <p:sldId id="317" r:id="rId8"/>
    <p:sldId id="291" r:id="rId9"/>
    <p:sldId id="282" r:id="rId10"/>
    <p:sldId id="298" r:id="rId11"/>
    <p:sldId id="314" r:id="rId12"/>
    <p:sldId id="304" r:id="rId13"/>
    <p:sldId id="313" r:id="rId14"/>
    <p:sldId id="307" r:id="rId15"/>
    <p:sldId id="301" r:id="rId16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  <a:srgbClr val="33CC33"/>
    <a:srgbClr val="FFCCFF"/>
    <a:srgbClr val="FFCCCC"/>
    <a:srgbClr val="052909"/>
    <a:srgbClr val="A1FBFD"/>
    <a:srgbClr val="EF503F"/>
    <a:srgbClr val="094710"/>
    <a:srgbClr val="10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>
      <p:cViewPr varScale="1">
        <p:scale>
          <a:sx n="73" d="100"/>
          <a:sy n="73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832" y="-72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4768" y="1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/>
          <a:lstStyle>
            <a:lvl1pPr algn="r">
              <a:defRPr sz="1100"/>
            </a:lvl1pPr>
          </a:lstStyle>
          <a:p>
            <a:fld id="{4D6B44AA-FABC-457E-864D-52BBDD34F0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4768" y="8758276"/>
            <a:ext cx="3010625" cy="460400"/>
          </a:xfrm>
          <a:prstGeom prst="rect">
            <a:avLst/>
          </a:prstGeom>
        </p:spPr>
        <p:txBody>
          <a:bodyPr vert="horz" lIns="87389" tIns="43695" rIns="87389" bIns="43695" rtlCol="0" anchor="b"/>
          <a:lstStyle>
            <a:lvl1pPr algn="r">
              <a:defRPr sz="1100"/>
            </a:lvl1pPr>
          </a:lstStyle>
          <a:p>
            <a:fld id="{979B383D-6039-47D0-9CE9-FEB908376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0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10625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74" tIns="46188" rIns="92374" bIns="4618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ヒラギノ角ゴ Pro W3" pitchFamily="-4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276" y="2"/>
            <a:ext cx="3010624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74" tIns="46188" rIns="92374" bIns="4618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  <a:ea typeface="ヒラギノ角ゴ Pro W3" pitchFamily="-4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651" y="4379902"/>
            <a:ext cx="5095599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74" tIns="46188" rIns="92374" bIns="46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00"/>
            <a:ext cx="3010625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74" tIns="46188" rIns="92374" bIns="4618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ヒラギノ角ゴ Pro W3" pitchFamily="-4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276" y="8759800"/>
            <a:ext cx="3010624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74" tIns="46188" rIns="92374" bIns="4618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D9260D9-F2AD-47B4-A6D6-295802506B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9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48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48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48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48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48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U.S. NPO Total = 766 </a:t>
            </a:r>
            <a:r>
              <a:rPr lang="en-US" dirty="0" err="1" smtClean="0"/>
              <a:t>mt</a:t>
            </a:r>
            <a:r>
              <a:rPr lang="en-US" dirty="0" smtClean="0"/>
              <a:t> in 2021</a:t>
            </a:r>
          </a:p>
          <a:p>
            <a:r>
              <a:rPr lang="en-US" dirty="0" smtClean="0"/>
              <a:t>Longline = 690 </a:t>
            </a:r>
            <a:r>
              <a:rPr lang="en-US" dirty="0" err="1" smtClean="0"/>
              <a:t>mt</a:t>
            </a:r>
            <a:endParaRPr lang="en-US" dirty="0" smtClean="0"/>
          </a:p>
          <a:p>
            <a:r>
              <a:rPr lang="en-US" dirty="0" smtClean="0"/>
              <a:t>Gill net =13 </a:t>
            </a:r>
            <a:r>
              <a:rPr lang="en-US" dirty="0" err="1" smtClean="0"/>
              <a:t>mt</a:t>
            </a:r>
            <a:endParaRPr lang="en-US" dirty="0" smtClean="0"/>
          </a:p>
          <a:p>
            <a:r>
              <a:rPr lang="en-US" dirty="0" smtClean="0"/>
              <a:t>Harpoon = 7</a:t>
            </a:r>
          </a:p>
          <a:p>
            <a:r>
              <a:rPr lang="en-US" dirty="0" smtClean="0"/>
              <a:t>Buoy =</a:t>
            </a:r>
            <a:r>
              <a:rPr lang="en-US" baseline="0" dirty="0" smtClean="0"/>
              <a:t> 49 </a:t>
            </a:r>
            <a:r>
              <a:rPr lang="en-US" baseline="0" dirty="0" err="1" smtClean="0"/>
              <a:t>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5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 Harpoon vessels = 11 in 2021</a:t>
            </a:r>
          </a:p>
          <a:p>
            <a:r>
              <a:rPr lang="en-US" baseline="0" dirty="0" smtClean="0"/>
              <a:t>Activity highest in the earlier years</a:t>
            </a:r>
          </a:p>
          <a:p>
            <a:r>
              <a:rPr lang="en-US" baseline="0" dirty="0" smtClean="0"/>
              <a:t>Lowest level is in most recent 10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variability in harpoon CPUE</a:t>
            </a:r>
          </a:p>
          <a:p>
            <a:r>
              <a:rPr lang="en-US" dirty="0" smtClean="0"/>
              <a:t>Aircraft assistance (green) much higher CPUE</a:t>
            </a:r>
          </a:p>
          <a:p>
            <a:r>
              <a:rPr lang="en-US" dirty="0" smtClean="0"/>
              <a:t>CPUE</a:t>
            </a:r>
            <a:r>
              <a:rPr lang="en-US" baseline="0" dirty="0" smtClean="0"/>
              <a:t> with no assistance (red) high in recent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Downward trend for gill net vessel activity</a:t>
            </a:r>
          </a:p>
          <a:p>
            <a:r>
              <a:rPr lang="en-US" dirty="0" smtClean="0"/>
              <a:t>Record low 6</a:t>
            </a:r>
            <a:r>
              <a:rPr lang="en-US" baseline="0" dirty="0" smtClean="0"/>
              <a:t> vessels in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Gill net CPUE relatively steady from</a:t>
            </a:r>
            <a:r>
              <a:rPr lang="en-US" baseline="0" dirty="0" smtClean="0"/>
              <a:t> 1983-84 thru 2014-15</a:t>
            </a:r>
          </a:p>
          <a:p>
            <a:r>
              <a:rPr lang="en-US" baseline="0" dirty="0" smtClean="0"/>
              <a:t>CPUE spikes in 2016-17</a:t>
            </a:r>
          </a:p>
          <a:p>
            <a:r>
              <a:rPr lang="en-US" baseline="0" dirty="0" smtClean="0"/>
              <a:t>CPUE = 2.0 fish in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</a:t>
            </a:r>
            <a:r>
              <a:rPr lang="en-US" baseline="0" dirty="0" smtClean="0"/>
              <a:t> U.S. longline vessels trending up with 146 vessels in 2021 (Lt blue)</a:t>
            </a:r>
          </a:p>
          <a:p>
            <a:r>
              <a:rPr lang="en-US" baseline="0" dirty="0" smtClean="0"/>
              <a:t>Shallow-set vessels for SWO trending down with slight increase from 2018 to 17 vessels in 2021 (</a:t>
            </a:r>
            <a:r>
              <a:rPr lang="en-US" baseline="0" dirty="0" err="1" smtClean="0"/>
              <a:t>Dk</a:t>
            </a:r>
            <a:r>
              <a:rPr lang="en-US" baseline="0" dirty="0" smtClean="0"/>
              <a:t> blue)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Highest catches above the Hawaiian Islands</a:t>
            </a:r>
          </a:p>
          <a:p>
            <a:r>
              <a:rPr lang="en-US" dirty="0" smtClean="0"/>
              <a:t>Swordfish</a:t>
            </a:r>
            <a:r>
              <a:rPr lang="en-US" baseline="0" dirty="0" smtClean="0"/>
              <a:t> catch south of islands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8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Nominal swordfish</a:t>
            </a:r>
            <a:r>
              <a:rPr lang="en-US" baseline="0" dirty="0" smtClean="0"/>
              <a:t> CPUEs</a:t>
            </a:r>
          </a:p>
          <a:p>
            <a:r>
              <a:rPr lang="en-US" dirty="0" smtClean="0"/>
              <a:t>Shallow-set CPUE 100x’s higher than deep-set CPUE</a:t>
            </a:r>
          </a:p>
          <a:p>
            <a:r>
              <a:rPr lang="en-US" dirty="0" smtClean="0"/>
              <a:t>Shallow-set CPUE 10-15 fish during 1991-2000</a:t>
            </a:r>
          </a:p>
          <a:p>
            <a:r>
              <a:rPr lang="en-US" dirty="0" smtClean="0"/>
              <a:t>Regulations</a:t>
            </a:r>
            <a:r>
              <a:rPr lang="en-US" baseline="0" dirty="0" smtClean="0"/>
              <a:t> created uncertainty in shallow-set fishing during 2001-2004</a:t>
            </a:r>
          </a:p>
          <a:p>
            <a:r>
              <a:rPr lang="en-US" baseline="0" dirty="0" smtClean="0"/>
              <a:t>Reopened in 2004 with spike in 2006 due to closure from turtle interactions</a:t>
            </a:r>
          </a:p>
          <a:p>
            <a:r>
              <a:rPr lang="en-US" baseline="0" dirty="0" smtClean="0"/>
              <a:t>Drops thru 2009, gradually increases thru 2017 and more recently, declines to record low 7 fish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Deep-set CPUE drops in earlier years, remains low after 1996 with CPUE at 0.06 in 2021.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Shallow-set</a:t>
            </a:r>
            <a:r>
              <a:rPr lang="en-US" baseline="0" dirty="0" smtClean="0"/>
              <a:t> CPUE highest in Q1</a:t>
            </a:r>
          </a:p>
          <a:p>
            <a:r>
              <a:rPr lang="en-US" baseline="0" dirty="0" smtClean="0"/>
              <a:t>Not enough data in 2020, No effort in Q3 2021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Deeps-set CPUE highest in Q2</a:t>
            </a:r>
          </a:p>
          <a:p>
            <a:r>
              <a:rPr lang="en-US" baseline="0" dirty="0" smtClean="0"/>
              <a:t>Not enough data in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60D9-F2AD-47B4-A6D6-295802506B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685800" y="52578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F4A72B00-0FCC-411B-9AF6-0DCB854AC791}" type="datetime4">
              <a:rPr lang="en-US" sz="1400">
                <a:solidFill>
                  <a:schemeClr val="bg1"/>
                </a:solidFill>
              </a:rPr>
              <a:pPr eaLnBrk="0" hangingPunct="0">
                <a:spcBef>
                  <a:spcPct val="50000"/>
                </a:spcBef>
                <a:defRPr/>
              </a:pPr>
              <a:t>November 26, 2022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5410200" cy="1143000"/>
          </a:xfrm>
        </p:spPr>
        <p:txBody>
          <a:bodyPr/>
          <a:lstStyle>
            <a:lvl1pPr>
              <a:defRPr>
                <a:solidFill>
                  <a:srgbClr val="FCDA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95800"/>
            <a:ext cx="4876800" cy="457200"/>
          </a:xfrm>
        </p:spPr>
        <p:txBody>
          <a:bodyPr/>
          <a:lstStyle>
            <a:lvl1pPr marL="0" indent="0">
              <a:defRPr>
                <a:solidFill>
                  <a:srgbClr val="FCDA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11430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1430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FC8F1192-3E01-4C66-9419-5A55C14B9FA2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3D838781-96F7-4417-B127-6EDF4B8E0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AC6F48D1-9A7B-4F57-9811-78E2140043DB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7F130B61-F642-41F7-B2ED-A738FCC62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53F86DF9-86F3-4601-A104-20AE0443B851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879CBADD-463A-42E6-A0BC-89128E59AC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9250C150-80C9-42A2-AA67-053931056A3A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F3F8C72E-C1F2-4CF9-B865-F921F5E63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42D18374-CB07-486C-8076-4D7FA144FC5F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6B95A87B-B449-4E1C-8A5A-5AEEEDFC4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52068DF9-A44E-44A4-A43C-E646AE41B07F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3F17FACD-17C7-4C42-A5B5-94E7C2201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7ECB44BF-984C-497A-85C4-B7C474A59D23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8C330A78-F682-4FC9-B5F3-2A3C9BBE5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61047B9A-95BA-44DE-A677-9386F494612C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9D39A6F8-ED5A-4001-96A9-2B58C0102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6E987A3B-C3E3-492B-8E88-81A8B1DCB9B5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0BD34EED-EB54-40A4-A84B-2BCAA741B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9696F20F-1B83-4812-8889-A58C72AB06C6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spcBef>
                <a:spcPct val="20000"/>
              </a:spcBef>
              <a:defRPr>
                <a:solidFill>
                  <a:prstClr val="white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defRPr>
                <a:latin typeface="Arial" charset="0"/>
              </a:defRPr>
            </a:lvl1pPr>
          </a:lstStyle>
          <a:p>
            <a:pPr>
              <a:defRPr/>
            </a:pPr>
            <a:fld id="{11AA09F4-6377-4113-B3C2-5A65DD572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362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362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114300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8610600" y="64770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70CBDAFE-E312-4752-B27F-0DA68D029764}" type="slidenum">
              <a:rPr lang="en-US" sz="1200"/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—"/>
        <a:defRPr sz="22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ndara" pitchFamily="34" charset="0"/>
              </a:defRPr>
            </a:lvl1pPr>
          </a:lstStyle>
          <a:p>
            <a:pPr>
              <a:defRPr/>
            </a:pPr>
            <a:fld id="{ACBDF18B-B8E6-4633-A959-C0EF61F72960}" type="datetime1">
              <a:rPr lang="en-US"/>
              <a:pPr>
                <a:defRPr/>
              </a:pPr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rgbClr val="FFFFFF"/>
                </a:solidFill>
                <a:latin typeface="Candara" pitchFamily="34" charset="0"/>
                <a:ea typeface="ヒラギノ角ゴ Pro W3" pitchFamily="-48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andara" pitchFamily="34" charset="0"/>
              </a:defRPr>
            </a:lvl1pPr>
          </a:lstStyle>
          <a:p>
            <a:pPr>
              <a:defRPr/>
            </a:pPr>
            <a:fld id="{72AD9EF5-85BF-43AC-ACF6-88401D49BD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4600" y="1143000"/>
            <a:ext cx="6477000" cy="838200"/>
          </a:xfrm>
        </p:spPr>
        <p:txBody>
          <a:bodyPr/>
          <a:lstStyle/>
          <a:p>
            <a:pPr algn="r"/>
            <a:r>
              <a:rPr lang="en-US" sz="2800" dirty="0" smtClean="0">
                <a:ln>
                  <a:solidFill>
                    <a:schemeClr val="accent4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U.S. Swordfish Fisheries </a:t>
            </a:r>
            <a:br>
              <a:rPr lang="en-US" sz="2800" dirty="0" smtClean="0">
                <a:ln>
                  <a:solidFill>
                    <a:schemeClr val="accent4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ln>
                  <a:solidFill>
                    <a:schemeClr val="accent4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 the North Pacific Ocean</a:t>
            </a:r>
            <a:endParaRPr lang="en-US" sz="2800" dirty="0">
              <a:ln>
                <a:solidFill>
                  <a:schemeClr val="accent4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67000"/>
            <a:ext cx="9144000" cy="419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4343400"/>
            <a:ext cx="701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Russell Ito</a:t>
            </a:r>
          </a:p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NOAA Pacific Islands Fisheries Science Center</a:t>
            </a:r>
          </a:p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and</a:t>
            </a:r>
          </a:p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Yuhong</a:t>
            </a: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sz="1800" b="1" dirty="0" err="1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Gu</a:t>
            </a:r>
            <a:endParaRPr lang="en-US" sz="1800" b="1" dirty="0" smtClean="0">
              <a:ln>
                <a:solidFill>
                  <a:srgbClr val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NOAA Southwest Fisheries Science Center</a:t>
            </a:r>
          </a:p>
          <a:p>
            <a:pPr eaLnBrk="1" hangingPunct="1">
              <a:defRPr/>
            </a:pPr>
            <a:endParaRPr lang="en-US" sz="1800" b="1" dirty="0" smtClean="0">
              <a:ln>
                <a:solidFill>
                  <a:srgbClr val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+mn-lt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ISC Billfish Working Group Meeting </a:t>
            </a:r>
          </a:p>
          <a:p>
            <a:pPr eaLnBrk="1" hangingPunct="1">
              <a:defRPr/>
            </a:pPr>
            <a:r>
              <a:rPr lang="en-US" sz="1800" b="1" dirty="0" smtClean="0">
                <a:ln>
                  <a:solidFill>
                    <a:srgbClr val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+mn-lt"/>
                <a:cs typeface="Times New Roman" pitchFamily="18" charset="0"/>
              </a:rPr>
              <a:t>Yokohama, Japan, November28-30 &amp; December 5,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295400"/>
            <a:ext cx="6744652" cy="838200"/>
          </a:xfrm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U.S. Longline Swordfish CPUE by Quarter</a:t>
            </a:r>
            <a:endParaRPr lang="en-US" sz="2800" b="1" dirty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0544" y="2517574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Shallow-set Swordfish CPUE</a:t>
            </a:r>
            <a:endParaRPr lang="en-US" sz="1400" b="1" dirty="0">
              <a:solidFill>
                <a:srgbClr val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517576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Deep-set Swordfish CPUE</a:t>
            </a:r>
            <a:endParaRPr lang="en-US" sz="1400" b="1" dirty="0">
              <a:solidFill>
                <a:srgbClr val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6" y="2825351"/>
            <a:ext cx="3906027" cy="2833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06992"/>
            <a:ext cx="3906027" cy="265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19200"/>
            <a:ext cx="6934200" cy="838200"/>
          </a:xfrm>
        </p:spPr>
        <p:txBody>
          <a:bodyPr/>
          <a:lstStyle/>
          <a:p>
            <a:pPr algn="r"/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U.S. Longline Swordfish </a:t>
            </a:r>
            <a:b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Weight-Frequency Histograms, 2021</a:t>
            </a:r>
            <a:endParaRPr lang="en-US" sz="2800" b="1" dirty="0">
              <a:ln>
                <a:solidFill>
                  <a:schemeClr val="accent4"/>
                </a:solidFill>
              </a:ln>
              <a:solidFill>
                <a:schemeClr val="accent4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1800"/>
            <a:ext cx="4285520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52" y="2971800"/>
            <a:ext cx="433980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276600" y="914400"/>
            <a:ext cx="5867400" cy="1143000"/>
          </a:xfrm>
        </p:spPr>
        <p:txBody>
          <a:bodyPr/>
          <a:lstStyle/>
          <a:p>
            <a:pPr algn="r"/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Overview of U.S. Fisheries for Swordfish in the North Pacific Ocean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2354704"/>
          </a:xfrm>
        </p:spPr>
        <p:txBody>
          <a:bodyPr/>
          <a:lstStyle/>
          <a:p>
            <a:r>
              <a:rPr lang="en-US" sz="20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*U.S. fisheries for swordfish in the NPO accounted for 35% of the national harvest</a:t>
            </a:r>
          </a:p>
          <a:p>
            <a:r>
              <a:rPr lang="en-US" sz="20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</a:t>
            </a:r>
            <a:r>
              <a:rPr lang="en-US" sz="2000" b="1" dirty="0" err="1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Longline</a:t>
            </a:r>
            <a:r>
              <a:rPr lang="en-US" sz="20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fishery is the largest commercial fishery for swordfish</a:t>
            </a:r>
          </a:p>
          <a:p>
            <a:r>
              <a:rPr lang="en-US" sz="20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*There are differences in effort, area fished, CPUE &amp; size of fish between the shallow- &amp; deep-set </a:t>
            </a:r>
            <a:r>
              <a:rPr lang="en-US" sz="2000" b="1" dirty="0" err="1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longline</a:t>
            </a:r>
            <a:r>
              <a:rPr lang="en-US" sz="20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fisheries.</a:t>
            </a:r>
          </a:p>
          <a:p>
            <a:r>
              <a:rPr lang="en-US" sz="20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*California harpoon and drift gillnet swordfish fisheries continue to decline with “buoy gear” as a alternative method of fishing.</a:t>
            </a:r>
          </a:p>
          <a:p>
            <a:endParaRPr lang="en-US" sz="2000" b="1" dirty="0" smtClean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pPr>
              <a:buFontTx/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4640704"/>
            <a:ext cx="4343400" cy="2191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72426"/>
            <a:ext cx="4800600" cy="216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38256" y="1143000"/>
            <a:ext cx="6019800" cy="838200"/>
          </a:xfrm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rgbClr val="052909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Recent Developments</a:t>
            </a:r>
            <a:endParaRPr lang="en-US" sz="2800" b="1" dirty="0">
              <a:ln>
                <a:solidFill>
                  <a:srgbClr val="052909"/>
                </a:solidFill>
              </a:ln>
              <a:solidFill>
                <a:schemeClr val="accent4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85999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*Shallow-set longline sea turtle interactions below limits from 2011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*Catches of swordfish by the deep-set longline fishery increasing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*Hawaii-permitted longline vessels continue to operate out of California</a:t>
            </a:r>
          </a:p>
          <a:p>
            <a:r>
              <a:rPr lang="en-US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*Less interest in swordfish due to high tuna prices and difficulty air-         freighting fish out of Hawaii </a:t>
            </a:r>
            <a:endParaRPr lang="en-US" b="1" dirty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050" y="4186890"/>
            <a:ext cx="2895600" cy="2671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6550" y="4205941"/>
            <a:ext cx="3956349" cy="2652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652895" y="4385947"/>
            <a:ext cx="2671108" cy="2311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Acknowledgements</a:t>
            </a:r>
            <a:endParaRPr lang="en-US" sz="2800" b="1" dirty="0">
              <a:ln>
                <a:solidFill>
                  <a:schemeClr val="accent4"/>
                </a:solidFill>
              </a:ln>
              <a:solidFill>
                <a:schemeClr val="accent4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24809" y="2209800"/>
            <a:ext cx="9144000" cy="4648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8591" y="2220686"/>
            <a:ext cx="8077200" cy="158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Fisheries Monitoring</a:t>
            </a:r>
            <a:r>
              <a:rPr kumimoji="0" lang="en-US" sz="2000" b="1" i="0" u="none" strike="noStrike" kern="0" cap="none" spc="0" normalizeH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 Program-Nate Chan, Walter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 Machado &amp;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Emmeline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Kalahiki</a:t>
            </a:r>
            <a:endParaRPr kumimoji="0" lang="en-US" sz="2000" b="1" i="0" u="none" strike="noStrike" kern="0" cap="none" spc="0" normalizeH="0" baseline="0" noProof="0" dirty="0" smtClean="0">
              <a:ln>
                <a:solidFill>
                  <a:schemeClr val="accent4"/>
                </a:solidFill>
              </a:ln>
              <a:solidFill>
                <a:srgbClr val="FFFF00"/>
              </a:solidFill>
              <a:effectLst/>
              <a:uLnTx/>
              <a:uFillTx/>
              <a:latin typeface="Arial Narrow" pitchFamily="34" charset="0"/>
              <a:ea typeface="+mn-ea"/>
              <a:cs typeface="ヒラギノ角ゴ Pro W3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Fisheries Reporting and Bycatch Program-Ashley Tomita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&amp; Keith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Bigelow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Narrow" pitchFamily="34" charset="0"/>
                <a:ea typeface="+mn-ea"/>
                <a:cs typeface="ヒラギノ角ゴ Pro W3"/>
              </a:rPr>
              <a:t>U.S. Longline Fishermen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ln>
                  <a:solidFill>
                    <a:schemeClr val="accent4"/>
                  </a:solidFill>
                </a:ln>
                <a:solidFill>
                  <a:srgbClr val="FFFF00"/>
                </a:solidFill>
                <a:latin typeface="Arial Narrow" pitchFamily="34" charset="0"/>
                <a:ea typeface="+mn-ea"/>
                <a:cs typeface="ヒラギノ角ゴ Pro W3"/>
              </a:rPr>
              <a:t>Honolulu Auction and Seafood Buyers</a:t>
            </a:r>
            <a:endParaRPr kumimoji="0" lang="en-US" sz="2000" b="1" i="0" u="none" strike="noStrike" kern="0" cap="none" spc="0" normalizeH="0" baseline="0" noProof="0" dirty="0">
              <a:ln>
                <a:solidFill>
                  <a:schemeClr val="accent4"/>
                </a:solidFill>
              </a:ln>
              <a:solidFill>
                <a:srgbClr val="FFFF00"/>
              </a:solidFill>
              <a:effectLst/>
              <a:uLnTx/>
              <a:uFillTx/>
              <a:latin typeface="Arial Narrow" pitchFamily="34" charset="0"/>
              <a:ea typeface="+mn-ea"/>
              <a:cs typeface="ヒラギノ角ゴ Pro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143000"/>
            <a:ext cx="5029200" cy="838200"/>
          </a:xfrm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Swordfish Catch by Gear Type</a:t>
            </a:r>
            <a:endParaRPr lang="en-US" sz="2800" b="1" dirty="0">
              <a:ln>
                <a:solidFill>
                  <a:schemeClr val="accent4"/>
                </a:solidFill>
              </a:ln>
              <a:solidFill>
                <a:schemeClr val="accent4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5715000"/>
            <a:ext cx="457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4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08909"/>
            <a:ext cx="6539140" cy="443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143000"/>
            <a:ext cx="6781800" cy="838200"/>
          </a:xfrm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Number of California Harpoon </a:t>
            </a:r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Vessels</a:t>
            </a:r>
            <a:endParaRPr lang="en-US" sz="2800" b="1" dirty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18360"/>
            <a:ext cx="6539140" cy="443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143000"/>
            <a:ext cx="6629400" cy="762000"/>
          </a:xfrm>
          <a:ln>
            <a:noFill/>
          </a:ln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California Harpoon Swordfish CPUE</a:t>
            </a:r>
            <a:endParaRPr lang="en-US" sz="2800" b="1" dirty="0">
              <a:ln>
                <a:solidFill>
                  <a:schemeClr val="accent4"/>
                </a:solidFill>
              </a:ln>
              <a:solidFill>
                <a:schemeClr val="accent4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6539140" cy="443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295400"/>
            <a:ext cx="7010400" cy="838200"/>
          </a:xfrm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Number of California Drift Gill Net Vessels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539140" cy="443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0537" y="1295400"/>
            <a:ext cx="6019800" cy="838200"/>
          </a:xfrm>
        </p:spPr>
        <p:txBody>
          <a:bodyPr/>
          <a:lstStyle/>
          <a:p>
            <a:pPr algn="ctr"/>
            <a:r>
              <a:rPr lang="en-US" sz="2800" b="1" dirty="0" smtClean="0">
                <a:ln>
                  <a:solidFill>
                    <a:schemeClr val="accent4"/>
                  </a:solidFill>
                </a:ln>
                <a:solidFill>
                  <a:schemeClr val="accent4">
                    <a:lumMod val="75000"/>
                    <a:lumOff val="25000"/>
                  </a:schemeClr>
                </a:solidFill>
                <a:latin typeface="Arial Narrow" pitchFamily="34" charset="0"/>
              </a:rPr>
              <a:t>California Drift Gill Net Swordfish CPUE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6539140" cy="443929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9437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2185" y="1295400"/>
            <a:ext cx="477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Number of U.S. Longline Vessels</a:t>
            </a:r>
            <a:endParaRPr lang="en-US" sz="2800" b="1" dirty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6539140" cy="443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cxnSp>
        <p:nvCxnSpPr>
          <p:cNvPr id="162" name="Straight Arrow Connector 161"/>
          <p:cNvCxnSpPr/>
          <p:nvPr/>
        </p:nvCxnSpPr>
        <p:spPr bwMode="auto">
          <a:xfrm>
            <a:off x="3505200" y="2819400"/>
            <a:ext cx="1981200" cy="7620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/>
          <p:nvPr/>
        </p:nvCxnSpPr>
        <p:spPr bwMode="auto">
          <a:xfrm rot="10800000" flipV="1">
            <a:off x="1993346" y="2818143"/>
            <a:ext cx="1621929" cy="12760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 rot="10800000" flipV="1">
            <a:off x="1688546" y="2818143"/>
            <a:ext cx="1926729" cy="20380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221596" y="1295400"/>
            <a:ext cx="6598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U.S. Longline Swordfish Catch by Area, 2021</a:t>
            </a:r>
            <a:endParaRPr lang="en-US" sz="2800" b="1" dirty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6" y="2057400"/>
            <a:ext cx="4787167" cy="4349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57400" y="22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 smtClean="0">
              <a:solidFill>
                <a:schemeClr val="bg1">
                  <a:lumMod val="95000"/>
                </a:schemeClr>
              </a:solidFill>
              <a:latin typeface="Arial Narrow" pitchFamily="34" charset="0"/>
              <a:ea typeface="+mj-ea"/>
              <a:cs typeface="ヒラギノ角ゴ Pro W3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Pacific Islands Fisheries Science Center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bg1">
                    <a:lumMod val="95000"/>
                  </a:schemeClr>
                </a:solidFill>
                <a:latin typeface="Arial Narrow" pitchFamily="34" charset="0"/>
                <a:ea typeface="+mj-ea"/>
                <a:cs typeface="ヒラギノ角ゴ Pro W3"/>
              </a:rPr>
              <a:t>Fisheries Research &amp; Monitoring Division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Arial Narrow" pitchFamily="34" charset="0"/>
                <a:ea typeface="+mj-ea"/>
                <a:cs typeface="ヒラギノ角ゴ Pro W3"/>
              </a:rPr>
            </a:b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Arial Narrow" pitchFamily="34" charset="0"/>
              <a:ea typeface="+mj-ea"/>
              <a:cs typeface="ヒラギノ角ゴ Pro W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2088" y="123602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U.S. Longline </a:t>
            </a:r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Nominal Swordfish </a:t>
            </a:r>
            <a:r>
              <a:rPr lang="en-US" sz="2800" b="1" dirty="0" smtClean="0">
                <a:ln>
                  <a:solidFill>
                    <a:srgbClr val="000000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CPUE</a:t>
            </a:r>
            <a:endParaRPr lang="en-US" sz="2800" b="1" dirty="0">
              <a:ln>
                <a:solidFill>
                  <a:srgbClr val="000000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4283800" y="2286000"/>
            <a:ext cx="0" cy="41148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23751"/>
            <a:ext cx="6539140" cy="443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2950"/>
      </a:dk1>
      <a:lt1>
        <a:srgbClr val="FFFFFF"/>
      </a:lt1>
      <a:dk2>
        <a:srgbClr val="007262"/>
      </a:dk2>
      <a:lt2>
        <a:srgbClr val="808080"/>
      </a:lt2>
      <a:accent1>
        <a:srgbClr val="BBE0E3"/>
      </a:accent1>
      <a:accent2>
        <a:srgbClr val="FCDA7F"/>
      </a:accent2>
      <a:accent3>
        <a:srgbClr val="FFFFFF"/>
      </a:accent3>
      <a:accent4>
        <a:srgbClr val="002143"/>
      </a:accent4>
      <a:accent5>
        <a:srgbClr val="DAEDEF"/>
      </a:accent5>
      <a:accent6>
        <a:srgbClr val="E4C572"/>
      </a:accent6>
      <a:hlink>
        <a:srgbClr val="955F22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 G5 E:Applications:Microsoft Office 2004:Templates:Presentations:Designs:Blank Presentation</Template>
  <TotalTime>6319</TotalTime>
  <Words>689</Words>
  <Application>Microsoft Office PowerPoint</Application>
  <PresentationFormat>On-screen Show (4:3)</PresentationFormat>
  <Paragraphs>123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Arial Black</vt:lpstr>
      <vt:lpstr>Arial Narrow</vt:lpstr>
      <vt:lpstr>Candara</vt:lpstr>
      <vt:lpstr>Times New Roman</vt:lpstr>
      <vt:lpstr>ヒラギノ角ゴ Pro W3</vt:lpstr>
      <vt:lpstr>Blank Presentation</vt:lpstr>
      <vt:lpstr>Office Theme</vt:lpstr>
      <vt:lpstr>U.S. Swordfish Fisheries  in the North Pacific Ocean</vt:lpstr>
      <vt:lpstr>Swordfish Catch by Gear Type</vt:lpstr>
      <vt:lpstr>Number of California Harpoon Vessels</vt:lpstr>
      <vt:lpstr>California Harpoon Swordfish CPUE</vt:lpstr>
      <vt:lpstr>Number of California Drift Gill Net Vessels</vt:lpstr>
      <vt:lpstr>California Drift Gill Net Swordfish CPUE</vt:lpstr>
      <vt:lpstr>PowerPoint Presentation</vt:lpstr>
      <vt:lpstr>PowerPoint Presentation</vt:lpstr>
      <vt:lpstr>PowerPoint Presentation</vt:lpstr>
      <vt:lpstr>U.S. Longline Swordfish CPUE by Quarter</vt:lpstr>
      <vt:lpstr>U.S. Longline Swordfish  Weight-Frequency Histograms, 2021</vt:lpstr>
      <vt:lpstr>Overview of U.S. Fisheries for Swordfish in the North Pacific Ocean</vt:lpstr>
      <vt:lpstr>Recent Developments</vt:lpstr>
      <vt:lpstr>Acknowledgements</vt:lpstr>
    </vt:vector>
  </TitlesOfParts>
  <Company>Design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Russell Ito</cp:lastModifiedBy>
  <cp:revision>480</cp:revision>
  <cp:lastPrinted>2017-12-28T00:01:11Z</cp:lastPrinted>
  <dcterms:created xsi:type="dcterms:W3CDTF">2008-02-21T19:24:07Z</dcterms:created>
  <dcterms:modified xsi:type="dcterms:W3CDTF">2022-11-26T21:00:44Z</dcterms:modified>
</cp:coreProperties>
</file>