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9"/>
    <p:restoredTop sz="94671"/>
  </p:normalViewPr>
  <p:slideViewPr>
    <p:cSldViewPr snapToGrid="0">
      <p:cViewPr>
        <p:scale>
          <a:sx n="130" d="100"/>
          <a:sy n="130" d="100"/>
        </p:scale>
        <p:origin x="36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4FA6D-FA33-8848-9A84-E6F5DD13774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E1324-434F-D04F-B2C4-8102496F5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4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E1324-434F-D04F-B2C4-8102496F5C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4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E1324-434F-D04F-B2C4-8102496F5C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65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C0D35-9497-C937-689A-16755C2B6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B20CF1-AD3B-E5B5-8515-1677748D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AC987-F0C1-01A0-A2BA-4789710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8F569B-9614-1E5A-FBF5-84F3E63B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6CCFC-4246-44CA-0153-A60E1C4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A886C-491B-6027-B64E-0C3D854D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3C139F-37BE-D3A5-78F2-EF02F20A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9FA0B-0E62-C529-4A02-B1791153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B3CA1-F166-92E1-02C1-52FD1D0B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DE3F9-8D2B-F6D5-8F4B-19DAE29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7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4443FC-8D0B-BEA2-2ADE-63B2A6FB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243BB-FD70-28B0-7AAB-28216072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E34EA2-3FB6-E21E-03F1-3603BA1B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4C9B5C-0CCB-A072-7855-96510D84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0E53A-8202-C196-5175-6DA3F449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5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87B5D-862C-3591-C5CA-DF6852C9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1F1D9-B789-6E69-3D0A-F7F747F0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141BF-C7DB-F2AE-5653-01F558D2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D30B9-13A1-B7BE-1A4E-BA0B7C82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57195-000D-431E-F01A-450B424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7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B4D39-4831-255F-7997-6EC6192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A9B4AA-4134-6ABC-3963-D9F11357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508F2-2B8F-E9AB-9548-B67E34BF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00C0D-CD5F-2993-3EFC-37D4BF40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29AC0D-88FE-0E84-A4D9-83CCD815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4ED69-6708-B0A0-5595-87531AD6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45BE65-9171-45BB-951D-02897CEE1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2EFF76-04D4-2D5A-8B4E-5AA7316B6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4A2351-0AE5-86E8-0243-D6136BA6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9C955E-1B2B-114F-00CD-C4CB98FA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767911-FC37-D99A-B425-AA66566A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9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75CD9-7D97-B6DE-9DD4-1A1D6626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F0A7D9-E5BB-3B7F-B09C-7DE427BA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50B819-8831-4682-BE08-5C2BBE36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CA1D3F-12AC-CC71-02DA-B3DA80EB6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426E3-9CBB-5F49-2955-6D8363DD4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56A02C-B004-2888-29AC-0F36D1B1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C2E629-1B8C-437F-95E8-A188E3C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9AFCC8-A2B0-DD7B-51D9-6211434A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EBAD-4A31-C8AE-76D4-75B6B4E8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442694-B4A1-C85E-25D1-FD2C6F93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7A8CCD-2065-81E2-D7ED-006BF65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EE018-DD1B-FF76-827D-D897F3D3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21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0C0AA0-A2E9-0529-4C23-E02203B2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6CF07E-0486-0364-BEA4-F18AE01A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56E03-B635-90EC-2582-813CE09B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5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37B8B-A9E0-7A31-2FF3-15FEACF2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FE1E8-D7F5-D4A2-AE83-DCEC9B10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FB8AB8-244D-74A0-7E04-43FDB9B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35BC8D-83D4-AB16-063F-B6855A57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3F611-2219-2A37-6165-72081EB0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8F353-4848-1ECE-2892-BB784611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87BD5-1E84-10E1-88A9-A205B6E6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31E369-0B27-A3F2-82DF-EFA21A924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819800-942B-39E0-A15D-72AFB49A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B60FA4-63E5-48F9-7630-C5527DEC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2AFD7B-8C3E-6BD8-AA78-C8C2505B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CC2205-8ED9-C608-0C6B-87D5E8F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2FB31E-8785-C242-92FD-6EA9688C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ADDAF2-3A2A-AD1C-F00C-E2779405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7AF0C-252E-B228-1322-782B0817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0D44-2554-D64B-8E3E-AE749CABF5F0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3E730-36D9-E9DE-5BC6-9C59FCBF9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A64D3-258C-7530-ED6E-00B679C2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ED35-32FD-EA45-B8F2-EB35B9806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5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474E17-B436-B943-DD0D-F6B7356296E2}"/>
              </a:ext>
            </a:extLst>
          </p:cNvPr>
          <p:cNvSpPr txBox="1"/>
          <p:nvPr/>
        </p:nvSpPr>
        <p:spPr>
          <a:xfrm>
            <a:off x="588579" y="533427"/>
            <a:ext cx="109097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Update Japanese catch and size statistics for the North Pacific swordfish stock assessment.</a:t>
            </a:r>
            <a:endParaRPr lang="ja-JP" altLang="ja-JP" sz="3600"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00B9B7-EDAE-0DE0-7064-331341D12E1C}"/>
              </a:ext>
            </a:extLst>
          </p:cNvPr>
          <p:cNvSpPr txBox="1"/>
          <p:nvPr/>
        </p:nvSpPr>
        <p:spPr>
          <a:xfrm>
            <a:off x="2995448" y="2126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 err="1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Hirotaka</a:t>
            </a:r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ja-JP" sz="1800" dirty="0" err="1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Ijima</a:t>
            </a:r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*</a:t>
            </a:r>
            <a:endParaRPr lang="ja-JP" altLang="ja-JP" sz="1800"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85A5AA9-599A-E3D8-AAAA-6C58BCF72DA5}"/>
              </a:ext>
            </a:extLst>
          </p:cNvPr>
          <p:cNvSpPr txBox="1"/>
          <p:nvPr/>
        </p:nvSpPr>
        <p:spPr>
          <a:xfrm>
            <a:off x="2995448" y="27166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* Highly Migratory Resources Division, Fisheries Stock Assessment Center, Fisheries Resources Institute, Japan Fisheries Research and Education Agency, 2-12-4 </a:t>
            </a:r>
            <a:r>
              <a:rPr lang="en-US" altLang="ja-JP" sz="1800" dirty="0" err="1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Fukuura</a:t>
            </a:r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Kanazawa-</a:t>
            </a:r>
            <a:r>
              <a:rPr lang="en-US" altLang="ja-JP" sz="1800" dirty="0" err="1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ku</a:t>
            </a:r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Yokohama 236-8648, Kanagawa, Japan.</a:t>
            </a:r>
            <a:endParaRPr lang="ja-JP" altLang="ja-JP" sz="1800"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 </a:t>
            </a:r>
            <a:endParaRPr lang="ja-JP" altLang="ja-JP" sz="1800"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ctr"/>
            <a:r>
              <a:rPr lang="en-US" altLang="ja-JP" sz="1800" dirty="0"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ijima_hirotaka69@fra.go.jp</a:t>
            </a:r>
            <a:endParaRPr lang="ja-JP" altLang="ja-JP" sz="1800"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14" name="図 13" descr="動物, 魚, 大きい が含まれている画像&#10;&#10;自動的に生成された説明">
            <a:extLst>
              <a:ext uri="{FF2B5EF4-FFF2-40B4-BE49-F238E27FC236}">
                <a16:creationId xmlns:a16="http://schemas.microsoft.com/office/drawing/2014/main" id="{A31598E7-7448-CEC4-8545-04B4D42DF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8" y="4691684"/>
            <a:ext cx="3810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8EFD0DB-0366-A449-3954-0B709545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" y="1628325"/>
            <a:ext cx="5400040" cy="385699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F10732D-8B43-E03D-0F18-F59F3D16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67" y="1628325"/>
            <a:ext cx="5400040" cy="38569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9A8BC7-C349-52DC-A3B8-0C542A27670F}"/>
              </a:ext>
            </a:extLst>
          </p:cNvPr>
          <p:cNvSpPr txBox="1"/>
          <p:nvPr/>
        </p:nvSpPr>
        <p:spPr>
          <a:xfrm>
            <a:off x="943896" y="123611"/>
            <a:ext cx="9930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Historical changes in swordfish length frequency caught by Japanese longline fishery </a:t>
            </a:r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225897-2B74-AE10-07CF-76263AC67FF5}"/>
              </a:ext>
            </a:extLst>
          </p:cNvPr>
          <p:cNvSpPr txBox="1"/>
          <p:nvPr/>
        </p:nvSpPr>
        <p:spPr>
          <a:xfrm>
            <a:off x="2251586" y="5771536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early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11D6BC-9403-9860-B656-731F05664EB9}"/>
              </a:ext>
            </a:extLst>
          </p:cNvPr>
          <p:cNvSpPr txBox="1"/>
          <p:nvPr/>
        </p:nvSpPr>
        <p:spPr>
          <a:xfrm>
            <a:off x="8407149" y="5630689"/>
            <a:ext cx="113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late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6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11F85A-B478-5442-9108-4D006BE943DA}"/>
              </a:ext>
            </a:extLst>
          </p:cNvPr>
          <p:cNvSpPr txBox="1"/>
          <p:nvPr/>
        </p:nvSpPr>
        <p:spPr>
          <a:xfrm>
            <a:off x="395416" y="271849"/>
            <a:ext cx="201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kumimoji="1" lang="ja-JP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DCBA55-6542-BC53-69BF-54CF80734B68}"/>
              </a:ext>
            </a:extLst>
          </p:cNvPr>
          <p:cNvSpPr txBox="1"/>
          <p:nvPr/>
        </p:nvSpPr>
        <p:spPr>
          <a:xfrm>
            <a:off x="572529" y="1263121"/>
            <a:ext cx="110469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Updates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Japanese catch and size composition data for the North Pacific swordfish (</a:t>
            </a:r>
            <a:r>
              <a:rPr lang="en-US" altLang="ja-JP" sz="24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Xiphias gladius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 stock assessment. </a:t>
            </a: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Fleet definitions for data compilation are based on new stock boundaries and previous stock assessments. </a:t>
            </a: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longline catch data source after 2008 has been updated using new 5° X 5° grid data. </a:t>
            </a: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Japanese yearbook after 2003 was also updated for available data on the Japanese government webpage. </a:t>
            </a:r>
          </a:p>
        </p:txBody>
      </p:sp>
    </p:spTree>
    <p:extLst>
      <p:ext uri="{BB962C8B-B14F-4D97-AF65-F5344CB8AC3E}">
        <p14:creationId xmlns:p14="http://schemas.microsoft.com/office/powerpoint/2010/main" val="28811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6C09F2-FB9D-5195-4DFB-204597A00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81" b="26621"/>
          <a:stretch/>
        </p:blipFill>
        <p:spPr>
          <a:xfrm>
            <a:off x="1135380" y="3374671"/>
            <a:ext cx="9921240" cy="33518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D34B84-B8F8-0688-8298-4926783D8938}"/>
              </a:ext>
            </a:extLst>
          </p:cNvPr>
          <p:cNvSpPr txBox="1"/>
          <p:nvPr/>
        </p:nvSpPr>
        <p:spPr>
          <a:xfrm>
            <a:off x="293473" y="103144"/>
            <a:ext cx="98143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stock boundary of the North Pacific swordfish and Japanese longline fleet definition.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72A736-1C0C-5177-1F49-73AE65E61B91}"/>
              </a:ext>
            </a:extLst>
          </p:cNvPr>
          <p:cNvSpPr txBox="1"/>
          <p:nvPr/>
        </p:nvSpPr>
        <p:spPr>
          <a:xfrm>
            <a:off x="466465" y="1298019"/>
            <a:ext cx="11346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2 has been reduced by one 5 X 5 grid block due to the boundary change with the EPO area.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suggest that SWO catches in the EPO sensitivity area will add to the EPO catch for the sensitivity run.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47EACB6-2D5D-4EE4-A96F-13B717159CE7}"/>
              </a:ext>
            </a:extLst>
          </p:cNvPr>
          <p:cNvSpPr/>
          <p:nvPr/>
        </p:nvSpPr>
        <p:spPr>
          <a:xfrm>
            <a:off x="6771501" y="5239266"/>
            <a:ext cx="648000" cy="64800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39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4F2F14E-6FCC-277B-A98C-8AA116123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5178"/>
              </p:ext>
            </p:extLst>
          </p:nvPr>
        </p:nvGraphicFramePr>
        <p:xfrm>
          <a:off x="170571" y="671149"/>
          <a:ext cx="11850857" cy="586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993">
                  <a:extLst>
                    <a:ext uri="{9D8B030D-6E8A-4147-A177-3AD203B41FA5}">
                      <a16:colId xmlns:a16="http://schemas.microsoft.com/office/drawing/2014/main" val="2798378665"/>
                    </a:ext>
                  </a:extLst>
                </a:gridCol>
                <a:gridCol w="3817071">
                  <a:extLst>
                    <a:ext uri="{9D8B030D-6E8A-4147-A177-3AD203B41FA5}">
                      <a16:colId xmlns:a16="http://schemas.microsoft.com/office/drawing/2014/main" val="37371791"/>
                    </a:ext>
                  </a:extLst>
                </a:gridCol>
                <a:gridCol w="6630793">
                  <a:extLst>
                    <a:ext uri="{9D8B030D-6E8A-4147-A177-3AD203B41FA5}">
                      <a16:colId xmlns:a16="http://schemas.microsoft.com/office/drawing/2014/main" val="1788401021"/>
                    </a:ext>
                  </a:extLst>
                </a:gridCol>
              </a:tblGrid>
              <a:tr h="135979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(Time period)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Details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42562"/>
                  </a:ext>
                </a:extLst>
              </a:tr>
              <a:tr h="679896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Catch statics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Longline L5 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(1975-1993)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Made by the longline logbook.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Number-based 5° X 5° grid public domain data. 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 not include coastal longline and small-scale longline catch.</a:t>
                      </a:r>
                      <a:endParaRPr lang="ja-JP" sz="2000" kern="10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23523"/>
                  </a:ext>
                </a:extLst>
              </a:tr>
              <a:tr h="679896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Longline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L5 (1994-2007)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Made by the longline logbook.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Number-based 5° X 5° grid public domain longline data. 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 not include small scale longline catch.</a:t>
                      </a:r>
                      <a:endParaRPr lang="ja-JP" sz="2000" kern="10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9657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Longline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L5X (2008-2021), </a:t>
                      </a: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  <a:endParaRPr lang="ja-JP" sz="2000" b="1" kern="10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Made by the longline logbook.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Number-based 5° X 5° grid public domain longline data. 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Includes all longline catches.</a:t>
                      </a:r>
                      <a:endParaRPr lang="ja-JP" sz="2000" kern="10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7155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Yearbook (1975-2002)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Mass-based national statics.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Records all fisheries catch.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612727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Yearbook (2003-2021), </a:t>
                      </a: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  <a:endParaRPr lang="ja-JP" sz="2000" b="1" kern="10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Mass-based national statics.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Records all fisheries catch.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Accessible via the website.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39825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statics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 and weight composition data 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(1975-1998)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 sampling and research on board data.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8699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ja-JP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Individual fish survey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(1999-2021)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 sampling and research on board data. 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2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Records individual length and body mass.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61191" marR="6119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8873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E600A8-1DED-758D-483D-CF3EFCA1F41A}"/>
              </a:ext>
            </a:extLst>
          </p:cNvPr>
          <p:cNvSpPr txBox="1"/>
          <p:nvPr/>
        </p:nvSpPr>
        <p:spPr>
          <a:xfrm>
            <a:off x="268760" y="26486"/>
            <a:ext cx="7750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Data source Japanese catch and size statics.</a:t>
            </a:r>
            <a:r>
              <a:rPr lang="ja-JP" altLang="ja-JP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C347D7C-B717-8254-6048-FC0711AB0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99049"/>
              </p:ext>
            </p:extLst>
          </p:nvPr>
        </p:nvGraphicFramePr>
        <p:xfrm>
          <a:off x="317790" y="1268149"/>
          <a:ext cx="11556419" cy="5260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4745">
                  <a:extLst>
                    <a:ext uri="{9D8B030D-6E8A-4147-A177-3AD203B41FA5}">
                      <a16:colId xmlns:a16="http://schemas.microsoft.com/office/drawing/2014/main" val="231766679"/>
                    </a:ext>
                  </a:extLst>
                </a:gridCol>
                <a:gridCol w="1711903">
                  <a:extLst>
                    <a:ext uri="{9D8B030D-6E8A-4147-A177-3AD203B41FA5}">
                      <a16:colId xmlns:a16="http://schemas.microsoft.com/office/drawing/2014/main" val="3453106460"/>
                    </a:ext>
                  </a:extLst>
                </a:gridCol>
                <a:gridCol w="8249771">
                  <a:extLst>
                    <a:ext uri="{9D8B030D-6E8A-4147-A177-3AD203B41FA5}">
                      <a16:colId xmlns:a16="http://schemas.microsoft.com/office/drawing/2014/main" val="3359547962"/>
                    </a:ext>
                  </a:extLst>
                </a:gridCol>
              </a:tblGrid>
              <a:tr h="281257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Fleet name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Catch statics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statics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91284"/>
                  </a:ext>
                </a:extLst>
              </a:tr>
              <a:tr h="281257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 Area1 early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(1975-1993)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L5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the 2018 assessment. 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Semi-dress weight composition data converted to the eye-fork length.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11699"/>
                  </a:ext>
                </a:extLst>
              </a:tr>
              <a:tr h="550724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 Area1 late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(1994-2021)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1994-2007: L5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2008-2021: L5X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the 2018 assessment.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1994-1998: Semi-dress weight data convert to the eye-fork length.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1999-2021: Used length composition data.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1057"/>
                  </a:ext>
                </a:extLst>
              </a:tr>
              <a:tr h="640546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 Area2 early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(1975-1993)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L5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USED 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the 2018 assessment.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Almost data were measured by training vessels, and their operation area differs from commercial vessels.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51129"/>
                  </a:ext>
                </a:extLst>
              </a:tr>
              <a:tr h="550724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 Area2 late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(1994-2021)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1994-2007: L5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2008-2021: L5X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USED 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2018 assessment.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Almost data were measured by training vessels, and their operation area differs from commercial vessels.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84998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 EPO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(1975-2021)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1975-2007: L5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2008-2021: L5X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POSSIBLE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use for the 2023 assessment.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1994-1998: Semi-dress weight data convert to the eye-fork length.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82261"/>
                  </a:ext>
                </a:extLst>
              </a:tr>
              <a:tr h="550724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 EPO 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sensitivity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(1975-2021)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1975-2007: L5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2008-2021: L5X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POSSIBLE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use for the 2023 assessment.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1994-1998: Semi-dress weight data convert to the eye-fork length. 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4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1999-2021: length composition data.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0850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7D4195-9E6D-D4D5-E0B0-D846F1308106}"/>
              </a:ext>
            </a:extLst>
          </p:cNvPr>
          <p:cNvSpPr txBox="1"/>
          <p:nvPr/>
        </p:nvSpPr>
        <p:spPr>
          <a:xfrm>
            <a:off x="1176467" y="465580"/>
            <a:ext cx="9839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Fleet definition and available data from Japanese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longline</a:t>
            </a:r>
            <a:r>
              <a:rPr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fisher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6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C347D7C-B717-8254-6048-FC0711AB0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32435"/>
              </p:ext>
            </p:extLst>
          </p:nvPr>
        </p:nvGraphicFramePr>
        <p:xfrm>
          <a:off x="297846" y="2002977"/>
          <a:ext cx="11596308" cy="285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528">
                  <a:extLst>
                    <a:ext uri="{9D8B030D-6E8A-4147-A177-3AD203B41FA5}">
                      <a16:colId xmlns:a16="http://schemas.microsoft.com/office/drawing/2014/main" val="231766679"/>
                    </a:ext>
                  </a:extLst>
                </a:gridCol>
                <a:gridCol w="2325948">
                  <a:extLst>
                    <a:ext uri="{9D8B030D-6E8A-4147-A177-3AD203B41FA5}">
                      <a16:colId xmlns:a16="http://schemas.microsoft.com/office/drawing/2014/main" val="3453106460"/>
                    </a:ext>
                  </a:extLst>
                </a:gridCol>
                <a:gridCol w="7891832">
                  <a:extLst>
                    <a:ext uri="{9D8B030D-6E8A-4147-A177-3AD203B41FA5}">
                      <a16:colId xmlns:a16="http://schemas.microsoft.com/office/drawing/2014/main" val="3359547962"/>
                    </a:ext>
                  </a:extLst>
                </a:gridCol>
              </a:tblGrid>
              <a:tr h="28125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Fleet name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Catch statics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statics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91284"/>
                  </a:ext>
                </a:extLst>
              </a:tr>
              <a:tr h="28125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DF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(1975-1992)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Yearbook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5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USED </a:t>
                      </a: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2018 assessment.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5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There is a little semi-dress weight composition data.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5606"/>
                  </a:ext>
                </a:extLst>
              </a:tr>
              <a:tr h="28125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 DF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(1993-2021)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Yearbook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(2003-2021 Updated)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25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b="1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</a:t>
                      </a: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2018 assessment.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2500"/>
                        </a:lnSpc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1999-2021: length composition data.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49763"/>
                  </a:ext>
                </a:extLst>
              </a:tr>
              <a:tr h="191434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early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(1994-2021)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Yearbook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58947"/>
                  </a:ext>
                </a:extLst>
              </a:tr>
              <a:tr h="28125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late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altLang="ja-JP" sz="2000" kern="100" dirty="0"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(1994-2021)</a:t>
                      </a:r>
                      <a:endParaRPr lang="ja-JP" sz="2000" kern="100"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Yearbook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(2003-2021 Updated)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endParaRPr lang="ja-JP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28070" marR="28070" marT="5614" marB="561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843965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936D4A-BD5E-0F9C-42E5-6D20430BED46}"/>
              </a:ext>
            </a:extLst>
          </p:cNvPr>
          <p:cNvSpPr txBox="1"/>
          <p:nvPr/>
        </p:nvSpPr>
        <p:spPr>
          <a:xfrm>
            <a:off x="913628" y="972207"/>
            <a:ext cx="10364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Fleet definition and available data from Japanese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swordfish</a:t>
            </a:r>
            <a:r>
              <a:rPr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fisher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A350A6-1463-57FB-A58E-12065AD48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7" y="97151"/>
            <a:ext cx="4589871" cy="612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B71C0E-A503-C8AF-6F77-564B1D0611A9}"/>
              </a:ext>
            </a:extLst>
          </p:cNvPr>
          <p:cNvSpPr txBox="1"/>
          <p:nvPr/>
        </p:nvSpPr>
        <p:spPr>
          <a:xfrm>
            <a:off x="110107" y="6090034"/>
            <a:ext cx="5966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Total swordfish catch number from Japanese longline fishery summarized by 5 X 5 grid data (1975-2021).</a:t>
            </a:r>
            <a:r>
              <a:rPr lang="ja-JP" altLang="ja-JP" sz="2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ja-JP" alt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A0503A-CED1-AF48-0B71-2AF9DECF1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25" y="97151"/>
            <a:ext cx="4589871" cy="612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A2EDDE-4A4F-3551-AE8C-A1E6173259D2}"/>
              </a:ext>
            </a:extLst>
          </p:cNvPr>
          <p:cNvSpPr txBox="1"/>
          <p:nvPr/>
        </p:nvSpPr>
        <p:spPr>
          <a:xfrm>
            <a:off x="6314452" y="6243922"/>
            <a:ext cx="57674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Annual swordfish catch by Japanese longline fishery. </a:t>
            </a:r>
            <a:endParaRPr lang="ja-JP" altLang="ja-JP" sz="2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0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CC65652-3F9E-B9E3-198E-76A8A4BD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4" y="732771"/>
            <a:ext cx="4589871" cy="612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997FA09-CC49-6409-2364-8DA2E77FB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7" y="732771"/>
            <a:ext cx="4589871" cy="612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CF66E-32EB-66E1-6C38-02D81153ECE3}"/>
              </a:ext>
            </a:extLst>
          </p:cNvPr>
          <p:cNvSpPr txBox="1"/>
          <p:nvPr/>
        </p:nvSpPr>
        <p:spPr>
          <a:xfrm>
            <a:off x="3999272" y="24848"/>
            <a:ext cx="419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 vs 2023 catch data</a:t>
            </a:r>
            <a:endParaRPr kumimoji="1" lang="ja-JP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8CA91FC-C1DA-8229-AA76-6DD5D992DF6A}"/>
              </a:ext>
            </a:extLst>
          </p:cNvPr>
          <p:cNvSpPr/>
          <p:nvPr/>
        </p:nvSpPr>
        <p:spPr>
          <a:xfrm>
            <a:off x="2654710" y="3932903"/>
            <a:ext cx="776747" cy="41295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4909FCCF-06FC-AEEE-1B20-8E9E82F9A6B7}"/>
              </a:ext>
            </a:extLst>
          </p:cNvPr>
          <p:cNvSpPr/>
          <p:nvPr/>
        </p:nvSpPr>
        <p:spPr>
          <a:xfrm>
            <a:off x="2654710" y="5619136"/>
            <a:ext cx="634179" cy="41295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03CB26-4F54-CB12-5A29-7B3F7F97F93F}"/>
              </a:ext>
            </a:extLst>
          </p:cNvPr>
          <p:cNvSpPr txBox="1"/>
          <p:nvPr/>
        </p:nvSpPr>
        <p:spPr>
          <a:xfrm>
            <a:off x="1049593" y="4659331"/>
            <a:ext cx="2949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of boundary change (</a:t>
            </a:r>
            <a:r>
              <a:rPr lang="ja-JP" alt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5 X 5 grid block</a:t>
            </a:r>
            <a:r>
              <a:rPr lang="en-US" altLang="ja-JP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ja-JP" altLang="en-US" b="1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0DFA43-751C-08CF-3FDB-32AECE18CDEC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524433" y="4285382"/>
            <a:ext cx="244029" cy="37394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A770AF3-84DB-77AC-06B8-AC6A920C247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38400" y="5314893"/>
            <a:ext cx="309183" cy="36471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10D16B2-9A86-B583-564B-5EDDEC266406}"/>
              </a:ext>
            </a:extLst>
          </p:cNvPr>
          <p:cNvCxnSpPr/>
          <p:nvPr/>
        </p:nvCxnSpPr>
        <p:spPr>
          <a:xfrm>
            <a:off x="3692752" y="865238"/>
            <a:ext cx="983225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C09B69-1981-EDE5-BE29-1689F47FB69E}"/>
              </a:ext>
            </a:extLst>
          </p:cNvPr>
          <p:cNvSpPr txBox="1"/>
          <p:nvPr/>
        </p:nvSpPr>
        <p:spPr>
          <a:xfrm>
            <a:off x="3692752" y="921512"/>
            <a:ext cx="106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data source</a:t>
            </a:r>
            <a:endParaRPr kumimoji="1" lang="ja-JP" altLang="en-US" b="1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DF2FA00-9F36-30B1-F33C-F765574D3130}"/>
              </a:ext>
            </a:extLst>
          </p:cNvPr>
          <p:cNvCxnSpPr>
            <a:cxnSpLocks/>
          </p:cNvCxnSpPr>
          <p:nvPr/>
        </p:nvCxnSpPr>
        <p:spPr>
          <a:xfrm>
            <a:off x="9321719" y="2421438"/>
            <a:ext cx="1247958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EA9513-91FE-E9EE-E32E-516E0AF20CB8}"/>
              </a:ext>
            </a:extLst>
          </p:cNvPr>
          <p:cNvSpPr txBox="1"/>
          <p:nvPr/>
        </p:nvSpPr>
        <p:spPr>
          <a:xfrm>
            <a:off x="9507793" y="2488296"/>
            <a:ext cx="106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data source</a:t>
            </a:r>
            <a:endParaRPr kumimoji="1" lang="ja-JP" altLang="en-US" b="1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4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3BB04E6-BA5C-106B-35F5-4FD8CD35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" y="2258365"/>
            <a:ext cx="4320000" cy="308555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F07F155-03C0-7304-3740-4F1023556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83" y="2258365"/>
            <a:ext cx="4320000" cy="30855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8E675A5-F2F2-BA16-6922-57882ED4F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09" y="2258365"/>
            <a:ext cx="4320000" cy="30857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547647-E4D1-3059-51DD-6DD2AD5D3B5D}"/>
              </a:ext>
            </a:extLst>
          </p:cNvPr>
          <p:cNvSpPr txBox="1"/>
          <p:nvPr/>
        </p:nvSpPr>
        <p:spPr>
          <a:xfrm>
            <a:off x="2783042" y="270654"/>
            <a:ext cx="662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 vs 2023 length composition data</a:t>
            </a:r>
            <a:endParaRPr kumimoji="1" lang="ja-JP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1FB8D5-9352-EBDE-CA9D-1C230260BED3}"/>
              </a:ext>
            </a:extLst>
          </p:cNvPr>
          <p:cNvSpPr txBox="1"/>
          <p:nvPr/>
        </p:nvSpPr>
        <p:spPr>
          <a:xfrm>
            <a:off x="2549986" y="5663382"/>
            <a:ext cx="3015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possible use for the 2023 stock assessment.</a:t>
            </a:r>
            <a:endParaRPr kumimoji="1" lang="ja-JP" alt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E0D7-2F88-9674-3E5A-5B9C90C3E13F}"/>
              </a:ext>
            </a:extLst>
          </p:cNvPr>
          <p:cNvCxnSpPr>
            <a:stCxn id="6" idx="0"/>
          </p:cNvCxnSpPr>
          <p:nvPr/>
        </p:nvCxnSpPr>
        <p:spPr>
          <a:xfrm flipV="1">
            <a:off x="4057783" y="5014452"/>
            <a:ext cx="1507797" cy="6489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28B4F1F-76DF-51F9-144E-11A2722ACA17}"/>
              </a:ext>
            </a:extLst>
          </p:cNvPr>
          <p:cNvCxnSpPr>
            <a:cxnSpLocks/>
          </p:cNvCxnSpPr>
          <p:nvPr/>
        </p:nvCxnSpPr>
        <p:spPr>
          <a:xfrm flipH="1" flipV="1">
            <a:off x="2593141" y="4906297"/>
            <a:ext cx="855219" cy="7570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EF0BEB-B64D-C8A0-7BE2-069FC1634F92}"/>
              </a:ext>
            </a:extLst>
          </p:cNvPr>
          <p:cNvCxnSpPr>
            <a:cxnSpLocks/>
          </p:cNvCxnSpPr>
          <p:nvPr/>
        </p:nvCxnSpPr>
        <p:spPr>
          <a:xfrm flipH="1" flipV="1">
            <a:off x="2593141" y="3801144"/>
            <a:ext cx="1159930" cy="18573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D2FE089-7DFE-5D1D-AF22-097100D1EEFE}"/>
              </a:ext>
            </a:extLst>
          </p:cNvPr>
          <p:cNvSpPr/>
          <p:nvPr/>
        </p:nvSpPr>
        <p:spPr>
          <a:xfrm>
            <a:off x="1750142" y="2172929"/>
            <a:ext cx="550606" cy="90456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C25829-505B-E7C5-6D73-C318CB81E001}"/>
              </a:ext>
            </a:extLst>
          </p:cNvPr>
          <p:cNvSpPr txBox="1"/>
          <p:nvPr/>
        </p:nvSpPr>
        <p:spPr>
          <a:xfrm>
            <a:off x="855406" y="13907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5X10 grid resolution data were excluded because some data overlapped</a:t>
            </a:r>
            <a:r>
              <a:rPr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areas 1 and 2.</a:t>
            </a:r>
            <a:r>
              <a:rPr lang="ja-JP" altLang="ja-JP" sz="2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ja-JP" alt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00D64D-3EDC-6153-44B8-FD2412A418F1}"/>
              </a:ext>
            </a:extLst>
          </p:cNvPr>
          <p:cNvSpPr txBox="1"/>
          <p:nvPr/>
        </p:nvSpPr>
        <p:spPr>
          <a:xfrm>
            <a:off x="2719371" y="225252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early</a:t>
            </a:r>
            <a:endParaRPr kumimoji="1" lang="ja-JP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618A92-724C-B573-AAC1-6D396B19F84F}"/>
              </a:ext>
            </a:extLst>
          </p:cNvPr>
          <p:cNvSpPr txBox="1"/>
          <p:nvPr/>
        </p:nvSpPr>
        <p:spPr>
          <a:xfrm>
            <a:off x="6373814" y="2256889"/>
            <a:ext cx="862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late</a:t>
            </a:r>
            <a:endParaRPr kumimoji="1" lang="ja-JP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B2B149-65F6-15B9-E5CB-FA11FB32ACC2}"/>
              </a:ext>
            </a:extLst>
          </p:cNvPr>
          <p:cNvSpPr txBox="1"/>
          <p:nvPr/>
        </p:nvSpPr>
        <p:spPr>
          <a:xfrm>
            <a:off x="7853101" y="2252524"/>
            <a:ext cx="129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Coastal DF</a:t>
            </a:r>
            <a:endParaRPr kumimoji="1" lang="ja-JP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6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761</Words>
  <Application>Microsoft Macintosh PowerPoint</Application>
  <PresentationFormat>ワイド画面</PresentationFormat>
  <Paragraphs>139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井嶋　浩貴</dc:creator>
  <cp:lastModifiedBy>井嶋　浩貴</cp:lastModifiedBy>
  <cp:revision>17</cp:revision>
  <dcterms:created xsi:type="dcterms:W3CDTF">2022-11-24T04:10:30Z</dcterms:created>
  <dcterms:modified xsi:type="dcterms:W3CDTF">2022-11-24T08:13:29Z</dcterms:modified>
</cp:coreProperties>
</file>