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5" r:id="rId6"/>
    <p:sldId id="263" r:id="rId7"/>
    <p:sldId id="266" r:id="rId8"/>
    <p:sldId id="268" r:id="rId9"/>
    <p:sldId id="259" r:id="rId10"/>
    <p:sldId id="260" r:id="rId11"/>
    <p:sldId id="267" r:id="rId12"/>
    <p:sldId id="264" r:id="rId13"/>
    <p:sldId id="26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4569-09F4-4AC3-B855-B8798AE9593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42BA-8A7D-41A2-938F-846178436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1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4569-09F4-4AC3-B855-B8798AE9593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42BA-8A7D-41A2-938F-846178436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3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4569-09F4-4AC3-B855-B8798AE9593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42BA-8A7D-41A2-938F-846178436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0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4569-09F4-4AC3-B855-B8798AE9593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42BA-8A7D-41A2-938F-846178436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2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4569-09F4-4AC3-B855-B8798AE9593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42BA-8A7D-41A2-938F-846178436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0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4569-09F4-4AC3-B855-B8798AE9593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42BA-8A7D-41A2-938F-846178436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8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4569-09F4-4AC3-B855-B8798AE9593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42BA-8A7D-41A2-938F-846178436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2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4569-09F4-4AC3-B855-B8798AE9593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42BA-8A7D-41A2-938F-846178436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6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4569-09F4-4AC3-B855-B8798AE9593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42BA-8A7D-41A2-938F-846178436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6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4569-09F4-4AC3-B855-B8798AE9593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42BA-8A7D-41A2-938F-846178436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8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4569-09F4-4AC3-B855-B8798AE9593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42BA-8A7D-41A2-938F-846178436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5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54569-09F4-4AC3-B855-B8798AE9593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242BA-8A7D-41A2-938F-846178436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7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5" t="3521"/>
          <a:stretch/>
        </p:blipFill>
        <p:spPr>
          <a:xfrm>
            <a:off x="130629" y="195941"/>
            <a:ext cx="6365428" cy="662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4" r="5923"/>
          <a:stretch/>
        </p:blipFill>
        <p:spPr>
          <a:xfrm>
            <a:off x="5720436" y="351064"/>
            <a:ext cx="6327867" cy="64258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27072" y="124716"/>
            <a:ext cx="351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Shallow Set, 5 deg., by year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64486" y="5119007"/>
            <a:ext cx="19920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shrinking spatial extent of fishery, future improvements = standardization by gridcell (with imputation)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1208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7072" y="124716"/>
            <a:ext cx="351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Deep Set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94964" y="823840"/>
            <a:ext cx="1992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Positive process</a:t>
            </a:r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916" y="1338943"/>
            <a:ext cx="4902774" cy="490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2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51340" y="130262"/>
            <a:ext cx="485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Deep Set Marginal Effects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0100" y="637937"/>
            <a:ext cx="1992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Binomial</a:t>
            </a:r>
            <a:endParaRPr 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487138" y="5831882"/>
            <a:ext cx="4844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Reduce k on latitude and longitude.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SST not doing much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43" y="261009"/>
            <a:ext cx="4701259" cy="6509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98" y="945714"/>
            <a:ext cx="4829175" cy="4457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46295" y="376327"/>
            <a:ext cx="209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Figure this out</a:t>
            </a:r>
          </a:p>
          <a:p>
            <a:r>
              <a:rPr lang="en-US" sz="1400" smtClean="0">
                <a:solidFill>
                  <a:srgbClr val="FF0000"/>
                </a:solidFill>
              </a:rPr>
              <a:t>Could be a HPF thing -&gt;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70571" y="5110957"/>
            <a:ext cx="25479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Question: do they try to avoid swordfish on the deepsets?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Are there any discards at sea?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Maybe simplify bait to mackerel, squid, all others.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9806" y="180587"/>
            <a:ext cx="1992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LnN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20315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716"/>
            <a:ext cx="59436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0" y="124716"/>
            <a:ext cx="5943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74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68194" y="482065"/>
            <a:ext cx="3518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1995/1996 were strange years for deep set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5" t="6512" r="8333" b="35864"/>
          <a:stretch/>
        </p:blipFill>
        <p:spPr>
          <a:xfrm>
            <a:off x="6102804" y="1441106"/>
            <a:ext cx="5780315" cy="423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38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3" y="97972"/>
            <a:ext cx="59436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836" y="97972"/>
            <a:ext cx="59436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26278" y="4629147"/>
            <a:ext cx="28357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There were 891 sets with &lt; 15 HPF before 2005. (Total deep sets over timeseries = 381,781). I suggest we remove those sets from the Deep set, but also exclude them from shallow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6855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5" t="6512" r="8333"/>
          <a:stretch/>
        </p:blipFill>
        <p:spPr>
          <a:xfrm>
            <a:off x="57148" y="124716"/>
            <a:ext cx="5780315" cy="68676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9" t="5806" r="5266" b="1918"/>
          <a:stretch/>
        </p:blipFill>
        <p:spPr>
          <a:xfrm>
            <a:off x="5927271" y="296078"/>
            <a:ext cx="6188531" cy="6425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45379" y="111412"/>
            <a:ext cx="351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Deep set 5 deg.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6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7072" y="124716"/>
            <a:ext cx="351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Shallow Set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25395" y="921704"/>
            <a:ext cx="44957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Pretty similar to last assessment, but trajectory change 2016/2017.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I think shift in scales and slight differences probably due to finer seasonal changes (e.g. s(yday) marginal by month, not fixed by quarter).</a:t>
            </a:r>
            <a:endParaRPr lang="en-US" sz="1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79" y="494048"/>
            <a:ext cx="5943612" cy="6007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286" y="2838303"/>
            <a:ext cx="4789713" cy="366336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 flipV="1">
            <a:off x="5274129" y="2979963"/>
            <a:ext cx="8164" cy="3412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78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7072" y="124716"/>
            <a:ext cx="351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Shallow Set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927290"/>
              </p:ext>
            </p:extLst>
          </p:nvPr>
        </p:nvGraphicFramePr>
        <p:xfrm>
          <a:off x="547007" y="660394"/>
          <a:ext cx="11078936" cy="2435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9141">
                  <a:extLst>
                    <a:ext uri="{9D8B030D-6E8A-4147-A177-3AD203B41FA5}">
                      <a16:colId xmlns:a16="http://schemas.microsoft.com/office/drawing/2014/main" val="3675442650"/>
                    </a:ext>
                  </a:extLst>
                </a:gridCol>
                <a:gridCol w="2769141">
                  <a:extLst>
                    <a:ext uri="{9D8B030D-6E8A-4147-A177-3AD203B41FA5}">
                      <a16:colId xmlns:a16="http://schemas.microsoft.com/office/drawing/2014/main" val="691618944"/>
                    </a:ext>
                  </a:extLst>
                </a:gridCol>
                <a:gridCol w="2770327">
                  <a:extLst>
                    <a:ext uri="{9D8B030D-6E8A-4147-A177-3AD203B41FA5}">
                      <a16:colId xmlns:a16="http://schemas.microsoft.com/office/drawing/2014/main" val="2132814835"/>
                    </a:ext>
                  </a:extLst>
                </a:gridCol>
                <a:gridCol w="2770327">
                  <a:extLst>
                    <a:ext uri="{9D8B030D-6E8A-4147-A177-3AD203B41FA5}">
                      <a16:colId xmlns:a16="http://schemas.microsoft.com/office/drawing/2014/main" val="3237277584"/>
                    </a:ext>
                  </a:extLst>
                </a:gridCol>
              </a:tblGrid>
              <a:tr h="204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Form / Process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 Deviance Explained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extLst>
                  <a:ext uri="{0D108BD9-81ED-4DB2-BD59-A6C34878D82A}">
                    <a16:rowId xmlns:a16="http://schemas.microsoft.com/office/drawing/2014/main" val="1855682546"/>
                  </a:ext>
                </a:extLst>
              </a:tr>
              <a:tr h="133654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Shallow Set, 1995-2000 (14.7% zeros)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236700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GAMM presence / absence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z ~ Year + (1|Permit) +  s(Hour) + s(Yday) + s(Lat) + HPF_fac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48.4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Longitude and Moon were eliminated during model selection for failure to converge.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extLst>
                  <a:ext uri="{0D108BD9-81ED-4DB2-BD59-A6C34878D82A}">
                    <a16:rowId xmlns:a16="http://schemas.microsoft.com/office/drawing/2014/main" val="203771121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GAMM positive process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log(CPUE) ~ Year + (1|Permit) +  s(Lat) + s(Yday) + s(Moon) + s(Lon) + s(Hour) + HPF_fac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49.1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extLst>
                  <a:ext uri="{0D108BD9-81ED-4DB2-BD59-A6C34878D82A}">
                    <a16:rowId xmlns:a16="http://schemas.microsoft.com/office/drawing/2014/main" val="1781300186"/>
                  </a:ext>
                </a:extLst>
              </a:tr>
              <a:tr h="133654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Shallow Set, 2005-2021 (1.1% zeros)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90934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GAMM positive process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log(CPUE) ~ Year + s(Moon) + s(Yday) + SST + s(Lon) + s(Lat)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34.4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Adding a Lat*Lon tensor interaction increased deviance explained by 0.4%.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extLst>
                  <a:ext uri="{0D108BD9-81ED-4DB2-BD59-A6C34878D82A}">
                    <a16:rowId xmlns:a16="http://schemas.microsoft.com/office/drawing/2014/main" val="3782494264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07" y="3331028"/>
            <a:ext cx="6914138" cy="2882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6202" y="3502478"/>
            <a:ext cx="44957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Null model was intercept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Illum vs. Moon phase (see marginal effects plots 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Quarter vs. YDay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Begin vs. 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Random Permit included a priori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Bait categories reduced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IDEAS (now or 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</a:t>
            </a:r>
            <a:r>
              <a:rPr lang="en-US" sz="1400" smtClean="0"/>
              <a:t>hould MLD and SST be a smooth or category?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1767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16879" y="149818"/>
            <a:ext cx="351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Shallow Set, positive process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0189" y="769507"/>
            <a:ext cx="2891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Early, 1995-2000, LnN</a:t>
            </a:r>
            <a:endParaRPr lang="en-US" sz="1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06" y="1153873"/>
            <a:ext cx="5328567" cy="53285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130" y="1211032"/>
            <a:ext cx="5271408" cy="52714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25426" y="705304"/>
            <a:ext cx="2891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Late, 2005-2021, LnN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00097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4" y="379118"/>
            <a:ext cx="5131935" cy="63162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27022" y="132881"/>
            <a:ext cx="485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Shallow Early Marginal Effects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946" y="421092"/>
            <a:ext cx="4501091" cy="6232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88028" y="132881"/>
            <a:ext cx="1992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Binomial</a:t>
            </a:r>
            <a:endParaRPr 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9198428" y="113315"/>
            <a:ext cx="1992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LnN</a:t>
            </a:r>
            <a:endParaRPr 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9198428" y="5339441"/>
            <a:ext cx="2835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Reduce k on longitude (and maybe time of year / moon)?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Does HPF make sense?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5324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14380" y="320659"/>
            <a:ext cx="425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Shallow Late Marginal Effects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22571" y="1142998"/>
            <a:ext cx="2835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Reduce k on longitude (and maybe latitude)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SST not really doing anything</a:t>
            </a:r>
            <a:endParaRPr lang="en-US" sz="1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31" y="132881"/>
            <a:ext cx="5373120" cy="661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0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20936" y="92058"/>
            <a:ext cx="351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Deep Set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59" y="1077686"/>
            <a:ext cx="5023439" cy="5077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598" y="1402252"/>
            <a:ext cx="7274463" cy="47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1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7072" y="124716"/>
            <a:ext cx="351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Deep Set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99994"/>
              </p:ext>
            </p:extLst>
          </p:nvPr>
        </p:nvGraphicFramePr>
        <p:xfrm>
          <a:off x="522514" y="881529"/>
          <a:ext cx="11136086" cy="16838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3426">
                  <a:extLst>
                    <a:ext uri="{9D8B030D-6E8A-4147-A177-3AD203B41FA5}">
                      <a16:colId xmlns:a16="http://schemas.microsoft.com/office/drawing/2014/main" val="3675442650"/>
                    </a:ext>
                  </a:extLst>
                </a:gridCol>
                <a:gridCol w="2783426">
                  <a:extLst>
                    <a:ext uri="{9D8B030D-6E8A-4147-A177-3AD203B41FA5}">
                      <a16:colId xmlns:a16="http://schemas.microsoft.com/office/drawing/2014/main" val="691618944"/>
                    </a:ext>
                  </a:extLst>
                </a:gridCol>
                <a:gridCol w="2784617">
                  <a:extLst>
                    <a:ext uri="{9D8B030D-6E8A-4147-A177-3AD203B41FA5}">
                      <a16:colId xmlns:a16="http://schemas.microsoft.com/office/drawing/2014/main" val="2132814835"/>
                    </a:ext>
                  </a:extLst>
                </a:gridCol>
                <a:gridCol w="2784617">
                  <a:extLst>
                    <a:ext uri="{9D8B030D-6E8A-4147-A177-3AD203B41FA5}">
                      <a16:colId xmlns:a16="http://schemas.microsoft.com/office/drawing/2014/main" val="3237277584"/>
                    </a:ext>
                  </a:extLst>
                </a:gridCol>
              </a:tblGrid>
              <a:tr h="3210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Form / Process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Model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% Deviance Explained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Comments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extLst>
                  <a:ext uri="{0D108BD9-81ED-4DB2-BD59-A6C34878D82A}">
                    <a16:rowId xmlns:a16="http://schemas.microsoft.com/office/drawing/2014/main" val="1855682546"/>
                  </a:ext>
                </a:extLst>
              </a:tr>
              <a:tr h="202044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Deep Set, 1995-2021 (84.2% zeros)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704048"/>
                  </a:ext>
                </a:extLst>
              </a:tr>
              <a:tr h="4851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GAMM presence / absence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z ~ Year + s(Yday) + SST + s(Lat)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Model selection performed using subset of data (5%)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extLst>
                  <a:ext uri="{0D108BD9-81ED-4DB2-BD59-A6C34878D82A}">
                    <a16:rowId xmlns:a16="http://schemas.microsoft.com/office/drawing/2014/main" val="3272247095"/>
                  </a:ext>
                </a:extLst>
              </a:tr>
              <a:tr h="6493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GAMM positive process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log(CPUE) ~ Year + s(Hour) + s(Yday) + HPF_fac + s(Lat) + Bait_fac + SST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32.5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extLst>
                  <a:ext uri="{0D108BD9-81ED-4DB2-BD59-A6C34878D82A}">
                    <a16:rowId xmlns:a16="http://schemas.microsoft.com/office/drawing/2014/main" val="213428013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245" y="3344951"/>
            <a:ext cx="7952184" cy="152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6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480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Marine Fisheries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Bohaboy</dc:creator>
  <cp:lastModifiedBy>Erin Bohaboy</cp:lastModifiedBy>
  <cp:revision>14</cp:revision>
  <dcterms:created xsi:type="dcterms:W3CDTF">2022-10-11T20:37:00Z</dcterms:created>
  <dcterms:modified xsi:type="dcterms:W3CDTF">2022-10-11T23:54:37Z</dcterms:modified>
</cp:coreProperties>
</file>