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5" r:id="rId8"/>
    <p:sldId id="264" r:id="rId9"/>
    <p:sldId id="266" r:id="rId10"/>
    <p:sldId id="268" r:id="rId11"/>
    <p:sldId id="260" r:id="rId12"/>
    <p:sldId id="261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7DFC-9043-414D-BAE4-905631BA100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FSCstockassessments/WCNPOSWO-2023/tree/main/ModelDev/NoSe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North Pacific SWO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ISC BILLWG</a:t>
            </a:r>
          </a:p>
          <a:p>
            <a:r>
              <a:rPr lang="en-US" dirty="0" smtClean="0"/>
              <a:t>Slides updated as work progresses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6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51" y="0"/>
            <a:ext cx="762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9" y="132541"/>
            <a:ext cx="11512412" cy="5052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0778" y="5436524"/>
            <a:ext cx="325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CPUE min: 6.8</a:t>
            </a:r>
          </a:p>
          <a:p>
            <a:r>
              <a:rPr lang="en-US" dirty="0" smtClean="0"/>
              <a:t>Size comp min: 7.4</a:t>
            </a:r>
          </a:p>
          <a:p>
            <a:r>
              <a:rPr lang="en-US" dirty="0" smtClean="0"/>
              <a:t>Rec min: 7.0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56" y="262832"/>
            <a:ext cx="10029132" cy="42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9" y="132801"/>
            <a:ext cx="9469692" cy="4948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8473" y="5311833"/>
            <a:ext cx="9069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TWN DWLL and US HI LL Deep driving the size comp</a:t>
            </a:r>
          </a:p>
          <a:p>
            <a:r>
              <a:rPr lang="en-US" dirty="0"/>
              <a:t>	</a:t>
            </a:r>
            <a:r>
              <a:rPr lang="en-US" dirty="0" smtClean="0"/>
              <a:t>Considering dropping/</a:t>
            </a:r>
            <a:r>
              <a:rPr lang="en-US" dirty="0" err="1" smtClean="0"/>
              <a:t>downweighting</a:t>
            </a:r>
            <a:r>
              <a:rPr lang="en-US" dirty="0" smtClean="0"/>
              <a:t> US deep</a:t>
            </a:r>
          </a:p>
          <a:p>
            <a:r>
              <a:rPr lang="en-US" dirty="0" smtClean="0"/>
              <a:t>JPN LL Area 1 Late, IATTC, JPN LL Area 1 early, and US HI Shallow early all have very large ln(R0) – could be responsible for the model’s tendency to go to unrealistic population sizes</a:t>
            </a:r>
          </a:p>
          <a:p>
            <a:r>
              <a:rPr lang="en-US" dirty="0" smtClean="0"/>
              <a:t>2018 assessment only included F1-F4, dropped all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thus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Block on TWN LL size comp</a:t>
            </a:r>
          </a:p>
          <a:p>
            <a:r>
              <a:rPr lang="en-US" dirty="0" smtClean="0"/>
              <a:t>Block on JPN F1 size comp</a:t>
            </a:r>
          </a:p>
          <a:p>
            <a:pPr lvl="1"/>
            <a:r>
              <a:rPr lang="en-US" dirty="0" smtClean="0"/>
              <a:t>Tried block on HI LL Deep F9, didn’t improve fit. Dropped</a:t>
            </a:r>
          </a:p>
          <a:p>
            <a:r>
              <a:rPr lang="en-US" dirty="0" err="1" smtClean="0"/>
              <a:t>Downweight</a:t>
            </a:r>
            <a:r>
              <a:rPr lang="en-US" dirty="0" smtClean="0"/>
              <a:t> all size comp lambda to 0.5</a:t>
            </a:r>
          </a:p>
          <a:p>
            <a:pPr lvl="1"/>
            <a:r>
              <a:rPr lang="en-US" dirty="0" smtClean="0"/>
              <a:t>Reduces the influence of size comp, allows CPUE to drive biomass trends</a:t>
            </a:r>
          </a:p>
          <a:p>
            <a:r>
              <a:rPr lang="en-US" dirty="0" smtClean="0"/>
              <a:t> Dropped IATTC size comp prior to 2001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Team Meeting 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17/18,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Organization: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Quarto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 is to make the assessments transparent, easily replicated/modified in future years, and easy to onboard new BILLWG members</a:t>
            </a:r>
          </a:p>
          <a:p>
            <a:pPr marL="0" indent="0">
              <a:buNone/>
            </a:pPr>
            <a:r>
              <a:rPr lang="en-US" dirty="0" smtClean="0"/>
              <a:t>No more emailing SS3 input files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Progress</a:t>
            </a:r>
          </a:p>
          <a:p>
            <a:pPr lvl="1"/>
            <a:r>
              <a:rPr lang="en-US" dirty="0" smtClean="0"/>
              <a:t>Data in – model version 3.30.20</a:t>
            </a:r>
          </a:p>
          <a:p>
            <a:pPr lvl="1"/>
            <a:r>
              <a:rPr lang="en-US" dirty="0" smtClean="0"/>
              <a:t>Model converges/hessian inverts</a:t>
            </a:r>
          </a:p>
          <a:p>
            <a:pPr lvl="1"/>
            <a:r>
              <a:rPr lang="en-US" dirty="0" smtClean="0"/>
              <a:t>Population biomass unrealistic (10</a:t>
            </a:r>
            <a:r>
              <a:rPr lang="en-US" baseline="30000" dirty="0" smtClean="0"/>
              <a:t>23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Dropped JPN EPO size comp (sample size)</a:t>
            </a:r>
          </a:p>
          <a:p>
            <a:pPr lvl="1"/>
            <a:r>
              <a:rPr lang="en-US" dirty="0" smtClean="0"/>
              <a:t>Separated US LL Deep size comp – sex specific length as its own fleet</a:t>
            </a:r>
          </a:p>
          <a:p>
            <a:pPr lvl="2"/>
            <a:r>
              <a:rPr lang="en-US" dirty="0" smtClean="0"/>
              <a:t>Still considering aggregating all size comp or dropping fleet entirely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02/21/23 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Current actively updated model</a:t>
            </a:r>
            <a:endParaRPr lang="en-US" dirty="0" smtClean="0"/>
          </a:p>
          <a:p>
            <a:r>
              <a:rPr lang="en-US" dirty="0" smtClean="0"/>
              <a:t>Progress:</a:t>
            </a:r>
          </a:p>
          <a:p>
            <a:pPr lvl="1"/>
            <a:r>
              <a:rPr lang="en-US" dirty="0" smtClean="0"/>
              <a:t>Model converges</a:t>
            </a:r>
          </a:p>
          <a:p>
            <a:pPr lvl="2"/>
            <a:r>
              <a:rPr lang="en-US" dirty="0" smtClean="0"/>
              <a:t>Positive definite Hessian</a:t>
            </a:r>
          </a:p>
          <a:p>
            <a:pPr lvl="2"/>
            <a:r>
              <a:rPr lang="en-US" dirty="0" smtClean="0"/>
              <a:t>Gradient &lt;0.0001</a:t>
            </a:r>
          </a:p>
          <a:p>
            <a:pPr lvl="2"/>
            <a:r>
              <a:rPr lang="en-US" dirty="0" smtClean="0"/>
              <a:t>Fits data reasonably/no parameters on the bounds</a:t>
            </a:r>
          </a:p>
          <a:p>
            <a:pPr lvl="1"/>
            <a:r>
              <a:rPr lang="en-US" dirty="0" smtClean="0"/>
              <a:t>Initial equilibrium catch likelihood problem</a:t>
            </a:r>
          </a:p>
          <a:p>
            <a:pPr lvl="1"/>
            <a:r>
              <a:rPr lang="en-US" dirty="0" smtClean="0"/>
              <a:t>Dropped JPN CODF size data</a:t>
            </a:r>
          </a:p>
          <a:p>
            <a:pPr lvl="1"/>
            <a:r>
              <a:rPr lang="en-US" dirty="0" smtClean="0"/>
              <a:t>IATTC size data double normal selectivity (was asymptotic lognormal)</a:t>
            </a:r>
          </a:p>
          <a:p>
            <a:pPr lvl="1"/>
            <a:r>
              <a:rPr lang="en-US" dirty="0" smtClean="0"/>
              <a:t>Removed sex-specific size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3. Add back in sex-specific data</a:t>
            </a:r>
          </a:p>
          <a:p>
            <a:pPr lvl="1"/>
            <a:r>
              <a:rPr lang="en-US" dirty="0" smtClean="0"/>
              <a:t>2. Use likelihood profile to explore dropping/down-weighting size comp or CPUE indices</a:t>
            </a:r>
          </a:p>
          <a:p>
            <a:pPr lvl="1"/>
            <a:r>
              <a:rPr lang="en-US" dirty="0" smtClean="0"/>
              <a:t>1. Adding a few blocks to improve fit to size comp</a:t>
            </a:r>
          </a:p>
          <a:p>
            <a:pPr lvl="1"/>
            <a:r>
              <a:rPr lang="en-US" dirty="0" smtClean="0"/>
              <a:t>Continue trying to solve initial equilibrium catch likelihood</a:t>
            </a:r>
          </a:p>
          <a:p>
            <a:r>
              <a:rPr lang="en-US" dirty="0" smtClean="0"/>
              <a:t>For future model development:</a:t>
            </a:r>
          </a:p>
          <a:p>
            <a:pPr lvl="1"/>
            <a:r>
              <a:rPr lang="en-US" dirty="0" smtClean="0"/>
              <a:t>2-area model with tagging data</a:t>
            </a:r>
          </a:p>
          <a:p>
            <a:pPr lvl="1"/>
            <a:r>
              <a:rPr lang="en-US" dirty="0" smtClean="0"/>
              <a:t>Explore an environmental index for recruitment?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2"/>
          <a:stretch/>
        </p:blipFill>
        <p:spPr>
          <a:xfrm>
            <a:off x="15722" y="0"/>
            <a:ext cx="4149268" cy="2334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0"/>
          <a:stretch/>
        </p:blipFill>
        <p:spPr>
          <a:xfrm>
            <a:off x="4029447" y="174041"/>
            <a:ext cx="4149268" cy="225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1"/>
          <a:stretch/>
        </p:blipFill>
        <p:spPr>
          <a:xfrm>
            <a:off x="8043172" y="46767"/>
            <a:ext cx="4149268" cy="2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/>
          <a:stretch/>
        </p:blipFill>
        <p:spPr>
          <a:xfrm>
            <a:off x="1498726" y="2372091"/>
            <a:ext cx="4149268" cy="2188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/>
          <a:stretch/>
        </p:blipFill>
        <p:spPr>
          <a:xfrm>
            <a:off x="5647994" y="2302625"/>
            <a:ext cx="4149268" cy="2258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6"/>
          <a:stretch/>
        </p:blipFill>
        <p:spPr>
          <a:xfrm>
            <a:off x="0" y="4655127"/>
            <a:ext cx="4149268" cy="2185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47" y="4308415"/>
            <a:ext cx="4149268" cy="25533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0" y="4205919"/>
            <a:ext cx="4149268" cy="2553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2471" y="214855"/>
            <a:ext cx="2792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S1_JPN_WCNPO_OSDWLL_early_Area1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2448" y="214855"/>
            <a:ext cx="287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S3_JPN_WCNPO_OSDWLL_early_Area2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3053" y="331928"/>
            <a:ext cx="2775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S2_JPN_WCNPO_OSDWCOLL_late_Area1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7274" y="2484814"/>
            <a:ext cx="270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S5_TWN_WCNPO_DWLL_late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4834" y="4797800"/>
            <a:ext cx="272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S6_US_WCNPO_LL_deep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8961" y="5848062"/>
            <a:ext cx="268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S7_US_WCNPO_LL_shallow_early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30355" y="4659301"/>
            <a:ext cx="2731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S8_US_WCNPO_LL_shallow_late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7613" y="2428178"/>
            <a:ext cx="2581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S4_JPN_WCNPO_OSDWLL_late_Area2</a:t>
            </a:r>
          </a:p>
        </p:txBody>
      </p:sp>
    </p:spTree>
    <p:extLst>
      <p:ext uri="{BB962C8B-B14F-4D97-AF65-F5344CB8AC3E}">
        <p14:creationId xmlns:p14="http://schemas.microsoft.com/office/powerpoint/2010/main" val="12022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51" y="0"/>
            <a:ext cx="762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4" y="4571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594"/>
            <a:ext cx="5943612" cy="5943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5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8" y="247650"/>
            <a:ext cx="2845569" cy="2845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63" y="247649"/>
            <a:ext cx="2845569" cy="2845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64" y="247648"/>
            <a:ext cx="2845569" cy="2845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24" y="164329"/>
            <a:ext cx="2845569" cy="284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5" y="3427803"/>
            <a:ext cx="2886006" cy="2886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49" y="3427803"/>
            <a:ext cx="2886006" cy="2886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25" y="3427803"/>
            <a:ext cx="2886006" cy="2886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31" y="3427803"/>
            <a:ext cx="2886006" cy="28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353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2023 North Pacific SWO assessment</vt:lpstr>
      <vt:lpstr>Modeling Team Meeting I</vt:lpstr>
      <vt:lpstr>Status Update</vt:lpstr>
      <vt:lpstr>02/21/23 Status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thus far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North Pacific SWO assessment</dc:title>
  <dc:creator>Michelle Sculley</dc:creator>
  <cp:lastModifiedBy>Michelle Sculley</cp:lastModifiedBy>
  <cp:revision>16</cp:revision>
  <dcterms:created xsi:type="dcterms:W3CDTF">2023-01-17T22:48:25Z</dcterms:created>
  <dcterms:modified xsi:type="dcterms:W3CDTF">2023-03-14T02:14:35Z</dcterms:modified>
</cp:coreProperties>
</file>