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190" d="100"/>
          <a:sy n="190" d="100"/>
        </p:scale>
        <p:origin x="-664" y="-13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358DB-0752-40B5-AE17-F587B68B6448}"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5A026-3F06-481B-8588-1FF2E6F0F8AE}" type="slidenum">
              <a:rPr lang="en-US" smtClean="0"/>
              <a:t>‹#›</a:t>
            </a:fld>
            <a:endParaRPr lang="en-US"/>
          </a:p>
        </p:txBody>
      </p:sp>
    </p:spTree>
    <p:extLst>
      <p:ext uri="{BB962C8B-B14F-4D97-AF65-F5344CB8AC3E}">
        <p14:creationId xmlns:p14="http://schemas.microsoft.com/office/powerpoint/2010/main" val="66459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15A026-3F06-481B-8588-1FF2E6F0F8AE}" type="slidenum">
              <a:rPr lang="en-US" smtClean="0"/>
              <a:t>47</a:t>
            </a:fld>
            <a:endParaRPr lang="en-US"/>
          </a:p>
        </p:txBody>
      </p:sp>
    </p:spTree>
    <p:extLst>
      <p:ext uri="{BB962C8B-B14F-4D97-AF65-F5344CB8AC3E}">
        <p14:creationId xmlns:p14="http://schemas.microsoft.com/office/powerpoint/2010/main" val="27460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SA%20Meeting%20Runs/6_increase%20CV%20Lmin/plots/_SS_output_LenComp.html" TargetMode="External"/><Relationship Id="rId2" Type="http://schemas.openxmlformats.org/officeDocument/2006/relationships/hyperlink" Target="SA%20Meeting%20Runs/4_change%20Lmin/plots/_SS_output_LenComp.html" TargetMode="External"/><Relationship Id="rId1" Type="http://schemas.openxmlformats.org/officeDocument/2006/relationships/slideLayout" Target="../slideLayouts/slideLayout2.xml"/><Relationship Id="rId6" Type="http://schemas.openxmlformats.org/officeDocument/2006/relationships/hyperlink" Target="SA%20Meeting%20Runs/9_3%20and%207/plots/_SS_output_LenComp.html" TargetMode="External"/><Relationship Id="rId5" Type="http://schemas.openxmlformats.org/officeDocument/2006/relationships/hyperlink" Target="SA%20Meeting%20Runs/8_2%204%20and%207/plots/_SS_output_LenComp.html" TargetMode="External"/><Relationship Id="rId4" Type="http://schemas.openxmlformats.org/officeDocument/2006/relationships/hyperlink" Target="SA%20Meeting%20Runs/7_lognormal%20selec/plots/_SS_output_LenComp.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4497388" y="1643349"/>
            <a:ext cx="2963862" cy="2963862"/>
          </a:xfrm>
          <a:prstGeom prst="rect">
            <a:avLst/>
          </a:prstGeom>
          <a:noFill/>
          <a:ln w="9525">
            <a:noFill/>
            <a:headEnd/>
            <a:tailEnd/>
          </a:ln>
        </p:spPr>
      </p:pic>
      <p:sp>
        <p:nvSpPr>
          <p:cNvPr id="10" name="Rectangle 9"/>
          <p:cNvSpPr/>
          <p:nvPr/>
        </p:nvSpPr>
        <p:spPr>
          <a:xfrm>
            <a:off x="5992199"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06614" y="2507087"/>
            <a:ext cx="1751528" cy="830997"/>
          </a:xfrm>
          <a:prstGeom prst="rect">
            <a:avLst/>
          </a:prstGeom>
          <a:noFill/>
        </p:spPr>
        <p:txBody>
          <a:bodyPr wrap="square" rtlCol="0">
            <a:spAutoFit/>
          </a:bodyPr>
          <a:lstStyle/>
          <a:p>
            <a:r>
              <a:rPr lang="en-US" sz="1200" dirty="0" smtClean="0"/>
              <a:t>The change in likelihood overall is 2.87, of this 2.39 is from the F9 size data</a:t>
            </a:r>
            <a:endParaRPr lang="en-US" sz="1200" dirty="0"/>
          </a:p>
        </p:txBody>
      </p:sp>
    </p:spTree>
    <p:extLst>
      <p:ext uri="{BB962C8B-B14F-4D97-AF65-F5344CB8AC3E}">
        <p14:creationId xmlns:p14="http://schemas.microsoft.com/office/powerpoint/2010/main" val="166357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05979"/>
            <a:ext cx="8229600" cy="446551"/>
          </a:xfrm>
        </p:spPr>
        <p:txBody>
          <a:bodyPr>
            <a:normAutofit fontScale="90000"/>
          </a:bodyPr>
          <a:lstStyle/>
          <a:p>
            <a:r>
              <a:rPr lang="en-US" dirty="0" smtClean="0"/>
              <a:t>April 13 - afternoon</a:t>
            </a:r>
            <a:endParaRPr lang="en-US" dirty="0"/>
          </a:p>
        </p:txBody>
      </p:sp>
      <p:sp>
        <p:nvSpPr>
          <p:cNvPr id="8" name="Content Placeholder 7"/>
          <p:cNvSpPr>
            <a:spLocks noGrp="1"/>
          </p:cNvSpPr>
          <p:nvPr>
            <p:ph idx="1"/>
          </p:nvPr>
        </p:nvSpPr>
        <p:spPr>
          <a:xfrm>
            <a:off x="457200" y="837127"/>
            <a:ext cx="8229600" cy="4099774"/>
          </a:xfrm>
        </p:spPr>
        <p:txBody>
          <a:bodyPr>
            <a:normAutofit fontScale="62500" lnSpcReduction="20000"/>
          </a:bodyPr>
          <a:lstStyle/>
          <a:p>
            <a:r>
              <a:rPr lang="en-US" dirty="0" smtClean="0"/>
              <a:t>3_both </a:t>
            </a:r>
            <a:r>
              <a:rPr lang="en-US" dirty="0"/>
              <a:t>1 and </a:t>
            </a:r>
            <a:r>
              <a:rPr lang="en-US" dirty="0" smtClean="0"/>
              <a:t>2</a:t>
            </a:r>
            <a:r>
              <a:rPr lang="en-US" dirty="0"/>
              <a:t> </a:t>
            </a:r>
            <a:r>
              <a:rPr lang="en-US" dirty="0" smtClean="0"/>
              <a:t>– starting point</a:t>
            </a:r>
          </a:p>
          <a:p>
            <a:pPr marL="0" indent="0">
              <a:buNone/>
            </a:pPr>
            <a:r>
              <a:rPr lang="en-US" dirty="0" smtClean="0"/>
              <a:t>Note that for all the following models, the index for US </a:t>
            </a:r>
            <a:r>
              <a:rPr lang="en-US" dirty="0" err="1" smtClean="0"/>
              <a:t>deepset</a:t>
            </a:r>
            <a:r>
              <a:rPr lang="en-US" dirty="0" smtClean="0"/>
              <a:t> LL S6 is changed from 31 (recruitment </a:t>
            </a:r>
            <a:r>
              <a:rPr lang="en-US" dirty="0" err="1" smtClean="0"/>
              <a:t>devs</a:t>
            </a:r>
            <a:r>
              <a:rPr lang="en-US" dirty="0" smtClean="0"/>
              <a:t>) to 33 (age-0 fish).</a:t>
            </a:r>
            <a:endParaRPr lang="en-US" dirty="0"/>
          </a:p>
          <a:p>
            <a:r>
              <a:rPr lang="en-US" dirty="0" smtClean="0">
                <a:hlinkClick r:id="rId2" action="ppaction://hlinkfile"/>
              </a:rPr>
              <a:t>4_drop S4 and S8, split F9, change Amin to 0.5 (80cm)</a:t>
            </a:r>
            <a:r>
              <a:rPr lang="en-US" dirty="0" smtClean="0"/>
              <a:t> and lognormal selectivity on TWN and IATTC</a:t>
            </a:r>
          </a:p>
          <a:p>
            <a:pPr lvl="1"/>
            <a:r>
              <a:rPr lang="en-US" dirty="0" smtClean="0"/>
              <a:t>Size comp fit improve, converges, very large R0</a:t>
            </a:r>
            <a:endParaRPr lang="en-US" dirty="0"/>
          </a:p>
          <a:p>
            <a:r>
              <a:rPr lang="en-US" dirty="0" smtClean="0">
                <a:hlinkClick r:id="rId2" action="ppaction://hlinkfile"/>
              </a:rPr>
              <a:t>5_change </a:t>
            </a:r>
            <a:r>
              <a:rPr lang="en-US" dirty="0">
                <a:hlinkClick r:id="rId2" action="ppaction://hlinkfile"/>
              </a:rPr>
              <a:t>settlement </a:t>
            </a:r>
            <a:r>
              <a:rPr lang="en-US" dirty="0" smtClean="0">
                <a:hlinkClick r:id="rId2" action="ppaction://hlinkfile"/>
              </a:rPr>
              <a:t>month</a:t>
            </a:r>
            <a:endParaRPr lang="en-US" dirty="0" smtClean="0"/>
          </a:p>
          <a:p>
            <a:pPr lvl="1"/>
            <a:r>
              <a:rPr lang="en-US" dirty="0" smtClean="0"/>
              <a:t>Doesn’t converge (no hessian) R0 very large, improves fit to quarter 3 F9 data, not q1-2 F9 data</a:t>
            </a:r>
            <a:endParaRPr lang="en-US" dirty="0"/>
          </a:p>
          <a:p>
            <a:r>
              <a:rPr lang="en-US" dirty="0" smtClean="0">
                <a:hlinkClick r:id="rId3" action="ppaction://hlinkfile"/>
              </a:rPr>
              <a:t>6_increase </a:t>
            </a:r>
            <a:r>
              <a:rPr lang="en-US" dirty="0">
                <a:hlinkClick r:id="rId3" action="ppaction://hlinkfile"/>
              </a:rPr>
              <a:t>CV </a:t>
            </a:r>
            <a:r>
              <a:rPr lang="en-US" dirty="0" err="1" smtClean="0">
                <a:hlinkClick r:id="rId3" action="ppaction://hlinkfile"/>
              </a:rPr>
              <a:t>Lmin</a:t>
            </a:r>
            <a:endParaRPr lang="en-US" dirty="0" smtClean="0"/>
          </a:p>
          <a:p>
            <a:pPr lvl="1"/>
            <a:r>
              <a:rPr lang="en-US" dirty="0" smtClean="0"/>
              <a:t>R0 very large, improves size comp fit</a:t>
            </a:r>
            <a:endParaRPr lang="en-US" dirty="0"/>
          </a:p>
          <a:p>
            <a:r>
              <a:rPr lang="en-US" dirty="0" smtClean="0">
                <a:hlinkClick r:id="rId4" action="ppaction://hlinkfile"/>
              </a:rPr>
              <a:t>7_lognormal selectivity, F9 one fleet, drop S4 and S8 – like model 2</a:t>
            </a:r>
          </a:p>
          <a:p>
            <a:pPr lvl="1"/>
            <a:r>
              <a:rPr lang="en-US" dirty="0" smtClean="0">
                <a:hlinkClick r:id="rId4" action="ppaction://hlinkfile"/>
              </a:rPr>
              <a:t>poor F9 fit </a:t>
            </a:r>
            <a:endParaRPr lang="en-US" dirty="0"/>
          </a:p>
          <a:p>
            <a:r>
              <a:rPr lang="en-US" dirty="0" smtClean="0">
                <a:hlinkClick r:id="rId5" action="ppaction://hlinkfile"/>
              </a:rPr>
              <a:t>8_lognormal selectivity, F9 one fleet, change </a:t>
            </a:r>
            <a:r>
              <a:rPr lang="en-US" dirty="0" smtClean="0"/>
              <a:t>Amin to 0.5</a:t>
            </a:r>
          </a:p>
          <a:p>
            <a:pPr lvl="1"/>
            <a:r>
              <a:rPr lang="en-US" dirty="0" smtClean="0"/>
              <a:t>R0 rather large, some </a:t>
            </a:r>
            <a:r>
              <a:rPr lang="en-US" dirty="0" err="1" smtClean="0"/>
              <a:t>mis</a:t>
            </a:r>
            <a:r>
              <a:rPr lang="en-US" dirty="0" smtClean="0"/>
              <a:t>-fit in F9 but not bad</a:t>
            </a:r>
            <a:endParaRPr lang="en-US" dirty="0"/>
          </a:p>
          <a:p>
            <a:r>
              <a:rPr lang="en-US" dirty="0" smtClean="0">
                <a:hlinkClick r:id="rId6" action="ppaction://hlinkfile"/>
              </a:rPr>
              <a:t>9_drop S4 and S8, split F9, lognormal selectivity</a:t>
            </a:r>
            <a:endParaRPr lang="en-US" dirty="0" smtClean="0"/>
          </a:p>
          <a:p>
            <a:pPr lvl="1"/>
            <a:r>
              <a:rPr lang="en-US" dirty="0" smtClean="0"/>
              <a:t>Improves fit to size comp data, very large R0</a:t>
            </a:r>
            <a:endParaRPr lang="en-US" dirty="0"/>
          </a:p>
          <a:p>
            <a:r>
              <a:rPr lang="en-US" dirty="0" smtClean="0"/>
              <a:t>10_Split F9, Drop S4 and S8, change Amin to 0.5, increase </a:t>
            </a:r>
            <a:r>
              <a:rPr lang="en-US" dirty="0" err="1" smtClean="0"/>
              <a:t>Lmin</a:t>
            </a:r>
            <a:r>
              <a:rPr lang="en-US" dirty="0" smtClean="0"/>
              <a:t> CV, lognormal selectivity</a:t>
            </a:r>
          </a:p>
          <a:p>
            <a:pPr lvl="1"/>
            <a:r>
              <a:rPr lang="en-US" dirty="0" smtClean="0"/>
              <a:t>In progress</a:t>
            </a:r>
          </a:p>
          <a:p>
            <a:r>
              <a:rPr lang="en-US" dirty="0" smtClean="0"/>
              <a:t>11_split F9, drop Q3/4 size, change Amin to 0.5, drop S4 and S8, lognormal selectivity</a:t>
            </a:r>
          </a:p>
          <a:p>
            <a:pPr lvl="1"/>
            <a:r>
              <a:rPr lang="en-US" dirty="0" smtClean="0"/>
              <a:t>In progress</a:t>
            </a:r>
            <a:endParaRPr lang="en-US" dirty="0"/>
          </a:p>
        </p:txBody>
      </p:sp>
    </p:spTree>
    <p:extLst>
      <p:ext uri="{BB962C8B-B14F-4D97-AF65-F5344CB8AC3E}">
        <p14:creationId xmlns:p14="http://schemas.microsoft.com/office/powerpoint/2010/main" val="2563992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runs</a:t>
            </a:r>
            <a:endParaRPr lang="en-US" dirty="0"/>
          </a:p>
        </p:txBody>
      </p:sp>
      <p:sp>
        <p:nvSpPr>
          <p:cNvPr id="5" name="Content Placeholder 4"/>
          <p:cNvSpPr>
            <a:spLocks noGrp="1"/>
          </p:cNvSpPr>
          <p:nvPr>
            <p:ph sz="half" idx="1"/>
          </p:nvPr>
        </p:nvSpPr>
        <p:spPr>
          <a:xfrm>
            <a:off x="457200" y="1200151"/>
            <a:ext cx="2603500" cy="3394472"/>
          </a:xfrm>
        </p:spPr>
        <p:txBody>
          <a:bodyPr>
            <a:normAutofit/>
          </a:bodyPr>
          <a:lstStyle/>
          <a:p>
            <a:pPr marL="0" indent="0">
              <a:buNone/>
            </a:pPr>
            <a:r>
              <a:rPr lang="en-US" dirty="0" smtClean="0"/>
              <a:t>Model 12</a:t>
            </a:r>
          </a:p>
          <a:p>
            <a:r>
              <a:rPr lang="en-US" dirty="0" smtClean="0"/>
              <a:t>Mirror F9 catch to US shallow early</a:t>
            </a:r>
          </a:p>
          <a:p>
            <a:r>
              <a:rPr lang="en-US" dirty="0" smtClean="0"/>
              <a:t>Decrease Amin to 0.5</a:t>
            </a:r>
          </a:p>
          <a:p>
            <a:r>
              <a:rPr lang="en-US" dirty="0" smtClean="0"/>
              <a:t>Change IATTC selectivity</a:t>
            </a:r>
          </a:p>
          <a:p>
            <a:r>
              <a:rPr lang="en-US" dirty="0" smtClean="0"/>
              <a:t>Drop S4 and S8</a:t>
            </a:r>
            <a:endParaRPr lang="en-US" dirty="0"/>
          </a:p>
        </p:txBody>
      </p:sp>
      <p:sp>
        <p:nvSpPr>
          <p:cNvPr id="6" name="Content Placeholder 5"/>
          <p:cNvSpPr>
            <a:spLocks noGrp="1"/>
          </p:cNvSpPr>
          <p:nvPr>
            <p:ph sz="half" idx="2"/>
          </p:nvPr>
        </p:nvSpPr>
        <p:spPr>
          <a:xfrm>
            <a:off x="3180085" y="1200151"/>
            <a:ext cx="2628901" cy="3394472"/>
          </a:xfrm>
        </p:spPr>
        <p:txBody>
          <a:bodyPr>
            <a:normAutofit/>
          </a:bodyPr>
          <a:lstStyle/>
          <a:p>
            <a:pPr marL="0" indent="0">
              <a:buNone/>
            </a:pPr>
            <a:r>
              <a:rPr lang="en-US" dirty="0" smtClean="0"/>
              <a:t>Model 13</a:t>
            </a:r>
          </a:p>
          <a:p>
            <a:r>
              <a:rPr lang="en-US" dirty="0" smtClean="0"/>
              <a:t>Mirror </a:t>
            </a:r>
            <a:r>
              <a:rPr lang="en-US" dirty="0"/>
              <a:t>F9 catch to US shallow early</a:t>
            </a:r>
          </a:p>
          <a:p>
            <a:r>
              <a:rPr lang="en-US" dirty="0" smtClean="0"/>
              <a:t>Keep Amin @1yr</a:t>
            </a:r>
          </a:p>
          <a:p>
            <a:r>
              <a:rPr lang="en-US" dirty="0" smtClean="0"/>
              <a:t>Change IATTC and TWN selectivity </a:t>
            </a:r>
          </a:p>
          <a:p>
            <a:r>
              <a:rPr lang="en-US" dirty="0" smtClean="0"/>
              <a:t>Drop S4 and S8</a:t>
            </a:r>
            <a:endParaRPr lang="en-US" dirty="0"/>
          </a:p>
          <a:p>
            <a:r>
              <a:rPr lang="en-US" dirty="0" smtClean="0"/>
              <a:t>(Increase weight of CPUE indices)</a:t>
            </a:r>
          </a:p>
          <a:p>
            <a:pPr marL="0" indent="0">
              <a:buNone/>
            </a:pPr>
            <a:endParaRPr lang="en-US" dirty="0"/>
          </a:p>
        </p:txBody>
      </p:sp>
      <p:sp>
        <p:nvSpPr>
          <p:cNvPr id="7" name="Content Placeholder 5"/>
          <p:cNvSpPr txBox="1">
            <a:spLocks/>
          </p:cNvSpPr>
          <p:nvPr/>
        </p:nvSpPr>
        <p:spPr>
          <a:xfrm>
            <a:off x="5926856" y="1247895"/>
            <a:ext cx="31242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1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5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35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35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35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pPr marL="0" indent="0">
              <a:buNone/>
            </a:pPr>
            <a:r>
              <a:rPr lang="en-US" dirty="0" smtClean="0"/>
              <a:t>Model 14</a:t>
            </a:r>
          </a:p>
          <a:p>
            <a:r>
              <a:rPr lang="en-US" dirty="0" smtClean="0"/>
              <a:t>Mirror F9 catch to US shallow early</a:t>
            </a:r>
          </a:p>
          <a:p>
            <a:r>
              <a:rPr lang="en-US" dirty="0" smtClean="0"/>
              <a:t>Keep Amin @1yr</a:t>
            </a:r>
          </a:p>
          <a:p>
            <a:r>
              <a:rPr lang="en-US" dirty="0" smtClean="0"/>
              <a:t>Change IATTC selectivity </a:t>
            </a:r>
          </a:p>
          <a:p>
            <a:r>
              <a:rPr lang="en-US" dirty="0" smtClean="0"/>
              <a:t>Drop S4 and S8</a:t>
            </a:r>
          </a:p>
          <a:p>
            <a:r>
              <a:rPr lang="en-US" dirty="0" smtClean="0"/>
              <a:t>Fix initial equilibrium catch at 2018 b-c levels</a:t>
            </a:r>
          </a:p>
          <a:p>
            <a:pPr marL="0" indent="0">
              <a:buFont typeface="Arial"/>
              <a:buNone/>
            </a:pPr>
            <a:endParaRPr lang="en-US" dirty="0"/>
          </a:p>
        </p:txBody>
      </p:sp>
      <p:sp>
        <p:nvSpPr>
          <p:cNvPr id="8" name="TextBox 7"/>
          <p:cNvSpPr txBox="1"/>
          <p:nvPr/>
        </p:nvSpPr>
        <p:spPr>
          <a:xfrm>
            <a:off x="941696" y="4457701"/>
            <a:ext cx="4749420" cy="369332"/>
          </a:xfrm>
          <a:prstGeom prst="rect">
            <a:avLst/>
          </a:prstGeom>
          <a:noFill/>
        </p:spPr>
        <p:txBody>
          <a:bodyPr wrap="square" rtlCol="0">
            <a:spAutoFit/>
          </a:bodyPr>
          <a:lstStyle/>
          <a:p>
            <a:r>
              <a:rPr lang="en-US" dirty="0" smtClean="0"/>
              <a:t>Remember to run ASPM for each as well</a:t>
            </a:r>
            <a:endParaRPr lang="en-US" dirty="0"/>
          </a:p>
        </p:txBody>
      </p:sp>
    </p:spTree>
    <p:extLst>
      <p:ext uri="{BB962C8B-B14F-4D97-AF65-F5344CB8AC3E}">
        <p14:creationId xmlns:p14="http://schemas.microsoft.com/office/powerpoint/2010/main" val="3433441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39604" y="155693"/>
            <a:ext cx="4693291" cy="4693291"/>
          </a:xfrm>
        </p:spPr>
      </p:pic>
    </p:spTree>
    <p:extLst>
      <p:ext uri="{BB962C8B-B14F-4D97-AF65-F5344CB8AC3E}">
        <p14:creationId xmlns:p14="http://schemas.microsoft.com/office/powerpoint/2010/main" val="362834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301" y="130699"/>
            <a:ext cx="4874901" cy="4874901"/>
          </a:xfrm>
          <a:prstGeom prst="rect">
            <a:avLst/>
          </a:prstGeom>
        </p:spPr>
      </p:pic>
    </p:spTree>
    <p:extLst>
      <p:ext uri="{BB962C8B-B14F-4D97-AF65-F5344CB8AC3E}">
        <p14:creationId xmlns:p14="http://schemas.microsoft.com/office/powerpoint/2010/main" val="2514554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20037" y="355862"/>
            <a:ext cx="4484024" cy="4484024"/>
          </a:xfrm>
        </p:spPr>
      </p:pic>
    </p:spTree>
    <p:extLst>
      <p:ext uri="{BB962C8B-B14F-4D97-AF65-F5344CB8AC3E}">
        <p14:creationId xmlns:p14="http://schemas.microsoft.com/office/powerpoint/2010/main" val="1222825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9750"/>
            <a:ext cx="9144000" cy="4064000"/>
          </a:xfrm>
          <a:prstGeom prst="rect">
            <a:avLst/>
          </a:prstGeom>
        </p:spPr>
      </p:pic>
    </p:spTree>
    <p:extLst>
      <p:ext uri="{BB962C8B-B14F-4D97-AF65-F5344CB8AC3E}">
        <p14:creationId xmlns:p14="http://schemas.microsoft.com/office/powerpoint/2010/main" val="2383662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April 14 next steps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Models 12 and 13 and 7</a:t>
            </a:r>
          </a:p>
          <a:p>
            <a:r>
              <a:rPr lang="en-US" dirty="0" smtClean="0"/>
              <a:t>Runs Tests</a:t>
            </a:r>
          </a:p>
          <a:p>
            <a:r>
              <a:rPr lang="en-US" dirty="0" smtClean="0"/>
              <a:t>Run R0 profile</a:t>
            </a:r>
          </a:p>
          <a:p>
            <a:r>
              <a:rPr lang="en-US" dirty="0" smtClean="0"/>
              <a:t>Run ASPM</a:t>
            </a:r>
          </a:p>
          <a:p>
            <a:endParaRPr lang="en-US" dirty="0"/>
          </a:p>
          <a:p>
            <a:r>
              <a:rPr lang="en-US" dirty="0" smtClean="0"/>
              <a:t>Model 7 – lognormal selectivity on TWN and IATTC</a:t>
            </a:r>
          </a:p>
          <a:p>
            <a:r>
              <a:rPr lang="en-US" dirty="0" smtClean="0"/>
              <a:t>Estimate </a:t>
            </a:r>
            <a:r>
              <a:rPr lang="en-US" dirty="0" err="1" smtClean="0"/>
              <a:t>equ</a:t>
            </a:r>
            <a:r>
              <a:rPr lang="en-US" dirty="0" smtClean="0"/>
              <a:t> catch</a:t>
            </a:r>
          </a:p>
          <a:p>
            <a:r>
              <a:rPr lang="en-US" dirty="0" smtClean="0"/>
              <a:t>Amin = 1 </a:t>
            </a:r>
            <a:r>
              <a:rPr lang="en-US" dirty="0" err="1" smtClean="0"/>
              <a:t>yr</a:t>
            </a:r>
            <a:endParaRPr lang="en-US" dirty="0" smtClean="0"/>
          </a:p>
          <a:p>
            <a:r>
              <a:rPr lang="en-US" dirty="0" smtClean="0"/>
              <a:t>Include F9 size comp as one fleet</a:t>
            </a:r>
          </a:p>
          <a:p>
            <a:r>
              <a:rPr lang="en-US" dirty="0" smtClean="0"/>
              <a:t>Include S4 and S8</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To plot ASPM and runs test diagnostics:</a:t>
            </a:r>
          </a:p>
          <a:p>
            <a:r>
              <a:rPr lang="en-US" dirty="0" smtClean="0"/>
              <a:t>Go to </a:t>
            </a:r>
            <a:r>
              <a:rPr lang="en-US" dirty="0" err="1" smtClean="0"/>
              <a:t>Rscripts</a:t>
            </a:r>
            <a:r>
              <a:rPr lang="en-US" dirty="0" smtClean="0"/>
              <a:t> folder on </a:t>
            </a:r>
            <a:r>
              <a:rPr lang="en-US" dirty="0" err="1" smtClean="0"/>
              <a:t>github</a:t>
            </a:r>
            <a:endParaRPr lang="en-US" dirty="0" smtClean="0"/>
          </a:p>
          <a:p>
            <a:r>
              <a:rPr lang="en-US" dirty="0" smtClean="0"/>
              <a:t>Open 001_LoadModel.R</a:t>
            </a:r>
          </a:p>
          <a:p>
            <a:pPr lvl="1"/>
            <a:r>
              <a:rPr lang="en-US" dirty="0" smtClean="0"/>
              <a:t>Change directories for </a:t>
            </a:r>
            <a:r>
              <a:rPr lang="en-US" dirty="0" err="1" smtClean="0"/>
              <a:t>base.dir</a:t>
            </a:r>
            <a:r>
              <a:rPr lang="en-US" dirty="0" smtClean="0"/>
              <a:t> and </a:t>
            </a:r>
            <a:r>
              <a:rPr lang="en-US" dirty="0" err="1" smtClean="0"/>
              <a:t>current.dir</a:t>
            </a:r>
            <a:r>
              <a:rPr lang="en-US" dirty="0" smtClean="0"/>
              <a:t> to your directories</a:t>
            </a:r>
          </a:p>
          <a:p>
            <a:pPr lvl="1"/>
            <a:r>
              <a:rPr lang="en-US" dirty="0" smtClean="0"/>
              <a:t>Run 001_LoadModel.R</a:t>
            </a:r>
          </a:p>
          <a:p>
            <a:pPr lvl="1"/>
            <a:r>
              <a:rPr lang="en-US" dirty="0" smtClean="0"/>
              <a:t>Run 002_SummaryFigs.R</a:t>
            </a:r>
          </a:p>
          <a:p>
            <a:pPr lvl="2"/>
            <a:r>
              <a:rPr lang="en-US" dirty="0" smtClean="0"/>
              <a:t>Summary figs are saved to a variable to be printed whenever needed</a:t>
            </a:r>
          </a:p>
          <a:p>
            <a:pPr lvl="1"/>
            <a:r>
              <a:rPr lang="en-US" dirty="0" smtClean="0"/>
              <a:t>Run 005_DiagnosticPlots.R</a:t>
            </a:r>
          </a:p>
          <a:p>
            <a:pPr lvl="2"/>
            <a:r>
              <a:rPr lang="en-US" dirty="0" smtClean="0"/>
              <a:t>Plots will be saved to your </a:t>
            </a:r>
            <a:r>
              <a:rPr lang="en-US" dirty="0" err="1" smtClean="0"/>
              <a:t>plot.dir</a:t>
            </a:r>
            <a:r>
              <a:rPr lang="en-US" dirty="0" smtClean="0"/>
              <a:t> set in 001_LoadModel.R</a:t>
            </a:r>
          </a:p>
        </p:txBody>
      </p:sp>
    </p:spTree>
    <p:extLst>
      <p:ext uri="{BB962C8B-B14F-4D97-AF65-F5344CB8AC3E}">
        <p14:creationId xmlns:p14="http://schemas.microsoft.com/office/powerpoint/2010/main" val="3428084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7 likelihood</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462" y="1200150"/>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70462" y="1200150"/>
            <a:ext cx="3394075" cy="3394075"/>
          </a:xfrm>
        </p:spPr>
      </p:pic>
    </p:spTree>
    <p:extLst>
      <p:ext uri="{BB962C8B-B14F-4D97-AF65-F5344CB8AC3E}">
        <p14:creationId xmlns:p14="http://schemas.microsoft.com/office/powerpoint/2010/main" val="2092387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7 likelihood and ASPM</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462" y="1200150"/>
            <a:ext cx="3394075" cy="33940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021" y="1765109"/>
            <a:ext cx="4554727" cy="2024323"/>
          </a:xfrm>
          <a:prstGeom prst="rect">
            <a:avLst/>
          </a:prstGeom>
        </p:spPr>
      </p:pic>
    </p:spTree>
    <p:extLst>
      <p:ext uri="{BB962C8B-B14F-4D97-AF65-F5344CB8AC3E}">
        <p14:creationId xmlns:p14="http://schemas.microsoft.com/office/powerpoint/2010/main" val="251427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45" y="8003"/>
            <a:ext cx="8229600" cy="599205"/>
          </a:xfrm>
        </p:spPr>
        <p:txBody>
          <a:bodyPr/>
          <a:lstStyle/>
          <a:p>
            <a:r>
              <a:rPr lang="en-US" dirty="0" smtClean="0"/>
              <a:t>Model 7 Runs test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690" y="607208"/>
            <a:ext cx="4400999" cy="44009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607208"/>
            <a:ext cx="4400999" cy="4400999"/>
          </a:xfrm>
        </p:spPr>
      </p:pic>
    </p:spTree>
    <p:extLst>
      <p:ext uri="{BB962C8B-B14F-4D97-AF65-F5344CB8AC3E}">
        <p14:creationId xmlns:p14="http://schemas.microsoft.com/office/powerpoint/2010/main" val="310294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Comparisons Summary</a:t>
            </a:r>
            <a:endParaRPr lang="en-US" dirty="0"/>
          </a:p>
        </p:txBody>
      </p:sp>
      <p:sp>
        <p:nvSpPr>
          <p:cNvPr id="9" name="Content Placeholder 8"/>
          <p:cNvSpPr>
            <a:spLocks noGrp="1"/>
          </p:cNvSpPr>
          <p:nvPr>
            <p:ph sz="quarter" idx="4"/>
          </p:nvPr>
        </p:nvSpPr>
        <p:spPr>
          <a:xfrm>
            <a:off x="555010" y="1123665"/>
            <a:ext cx="8131792" cy="3844119"/>
          </a:xfrm>
        </p:spPr>
        <p:txBody>
          <a:bodyPr>
            <a:normAutofit fontScale="85000" lnSpcReduction="10000"/>
          </a:bodyPr>
          <a:lstStyle/>
          <a:p>
            <a:r>
              <a:rPr lang="en-US" dirty="0" smtClean="0"/>
              <a:t>TWN size comp selectivity </a:t>
            </a:r>
          </a:p>
          <a:p>
            <a:pPr lvl="1"/>
            <a:r>
              <a:rPr lang="en-US" dirty="0" smtClean="0"/>
              <a:t>Asymptotic logistic (Model 7) – fails runs test (p-value = 0.01) BUT more curve in likelihood profile &gt;MLE</a:t>
            </a:r>
          </a:p>
          <a:p>
            <a:pPr lvl="1"/>
            <a:r>
              <a:rPr lang="en-US" dirty="0" smtClean="0"/>
              <a:t>Double normal (Models 12 and 13) – passes runs test (p-values =  but flat likelihood profile &gt;MLE</a:t>
            </a:r>
          </a:p>
          <a:p>
            <a:pPr lvl="1"/>
            <a:endParaRPr lang="en-US" dirty="0"/>
          </a:p>
          <a:p>
            <a:r>
              <a:rPr lang="en-US" dirty="0" smtClean="0"/>
              <a:t>Amin/</a:t>
            </a:r>
            <a:r>
              <a:rPr lang="en-US" dirty="0" err="1" smtClean="0"/>
              <a:t>Lmin</a:t>
            </a:r>
            <a:r>
              <a:rPr lang="en-US" dirty="0" smtClean="0"/>
              <a:t> setting</a:t>
            </a:r>
          </a:p>
          <a:p>
            <a:pPr lvl="1"/>
            <a:r>
              <a:rPr lang="en-US" dirty="0" smtClean="0"/>
              <a:t>Amin = 0.5 </a:t>
            </a:r>
            <a:r>
              <a:rPr lang="en-US" dirty="0" err="1" smtClean="0"/>
              <a:t>yr</a:t>
            </a:r>
            <a:r>
              <a:rPr lang="en-US" dirty="0" smtClean="0"/>
              <a:t> – IATTC size comp data passes runs test (p-value = 0.135), but larger overall likelihood (342)</a:t>
            </a:r>
          </a:p>
          <a:p>
            <a:pPr lvl="1"/>
            <a:r>
              <a:rPr lang="en-US" dirty="0" smtClean="0"/>
              <a:t>Amin = 1.0 </a:t>
            </a:r>
            <a:r>
              <a:rPr lang="en-US" dirty="0" err="1" smtClean="0"/>
              <a:t>yr</a:t>
            </a:r>
            <a:r>
              <a:rPr lang="en-US" dirty="0" smtClean="0"/>
              <a:t> – IATTC size comp data fails runs test (p-value =0.043) but smaller overall likelihood (289)</a:t>
            </a:r>
          </a:p>
          <a:p>
            <a:pPr lvl="1"/>
            <a:endParaRPr lang="en-US" dirty="0"/>
          </a:p>
          <a:p>
            <a:r>
              <a:rPr lang="en-US" dirty="0" smtClean="0"/>
              <a:t>Have agreed upon:</a:t>
            </a:r>
          </a:p>
          <a:p>
            <a:pPr lvl="1"/>
            <a:r>
              <a:rPr lang="en-US" dirty="0" smtClean="0"/>
              <a:t>Dropping F9 size data</a:t>
            </a:r>
          </a:p>
          <a:p>
            <a:pPr lvl="1"/>
            <a:r>
              <a:rPr lang="en-US" dirty="0" smtClean="0"/>
              <a:t>Dropping S4 and S8</a:t>
            </a:r>
          </a:p>
          <a:p>
            <a:pPr lvl="1"/>
            <a:r>
              <a:rPr lang="en-US" dirty="0" smtClean="0"/>
              <a:t>IATTC size comp asymptotic logistic selectivity</a:t>
            </a:r>
          </a:p>
          <a:p>
            <a:pPr lvl="1"/>
            <a:r>
              <a:rPr lang="en-US" dirty="0" smtClean="0"/>
              <a:t>Estimate </a:t>
            </a:r>
            <a:r>
              <a:rPr lang="en-US" dirty="0" err="1" smtClean="0"/>
              <a:t>equ</a:t>
            </a:r>
            <a:r>
              <a:rPr lang="en-US" dirty="0" smtClean="0"/>
              <a:t> catch</a:t>
            </a:r>
          </a:p>
          <a:p>
            <a:pPr lvl="1"/>
            <a:r>
              <a:rPr lang="en-US" dirty="0" smtClean="0"/>
              <a:t>Amin = 0.5 </a:t>
            </a:r>
            <a:r>
              <a:rPr lang="en-US" dirty="0" err="1" smtClean="0"/>
              <a:t>yr</a:t>
            </a:r>
            <a:endParaRPr lang="en-US" dirty="0" smtClean="0"/>
          </a:p>
          <a:p>
            <a:pPr lvl="1"/>
            <a:r>
              <a:rPr lang="en-US" dirty="0" smtClean="0"/>
              <a:t>Asymptotic logistic (model 15) TWN selectivity if R0 profile improves, otherwise Double normal (model 12)</a:t>
            </a:r>
          </a:p>
          <a:p>
            <a:pPr lvl="1"/>
            <a:endParaRPr lang="en-US" dirty="0"/>
          </a:p>
        </p:txBody>
      </p:sp>
    </p:spTree>
    <p:extLst>
      <p:ext uri="{BB962C8B-B14F-4D97-AF65-F5344CB8AC3E}">
        <p14:creationId xmlns:p14="http://schemas.microsoft.com/office/powerpoint/2010/main" val="319277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3729</TotalTime>
  <Words>1540</Words>
  <Application>Microsoft Office PowerPoint</Application>
  <PresentationFormat>On-screen Show (16:9)</PresentationFormat>
  <Paragraphs>140</Paragraphs>
  <Slides>51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What’s happening</vt:lpstr>
      <vt:lpstr>Why does this matter?</vt:lpstr>
      <vt:lpstr>How do we fix this?</vt:lpstr>
      <vt:lpstr>April 13 - afternoon</vt:lpstr>
      <vt:lpstr>Next runs</vt:lpstr>
      <vt:lpstr>PowerPoint Presentation</vt:lpstr>
      <vt:lpstr>PowerPoint Presentation</vt:lpstr>
      <vt:lpstr>PowerPoint Presentation</vt:lpstr>
      <vt:lpstr>PowerPoint Presentation</vt:lpstr>
      <vt:lpstr>April 14 next steps</vt:lpstr>
      <vt:lpstr>Model 7 likelihood</vt:lpstr>
      <vt:lpstr>Model 7 likelihood and ASPM</vt:lpstr>
      <vt:lpstr>Model 7 Runs test</vt:lpstr>
      <vt:lpstr>Comparisons 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37</cp:revision>
  <dcterms:created xsi:type="dcterms:W3CDTF">2023-04-12T05:55:38Z</dcterms:created>
  <dcterms:modified xsi:type="dcterms:W3CDTF">2023-04-16T01:27:53Z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