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70" r:id="rId18"/>
    <p:sldId id="271" r:id="rId19"/>
    <p:sldId id="274" r:id="rId20"/>
    <p:sldId id="275" r:id="rId21"/>
    <p:sldId id="276" r:id="rId22"/>
    <p:sldId id="277" r:id="rId23"/>
    <p:sldId id="272" r:id="rId24"/>
    <p:sldId id="273" r:id="rId25"/>
    <p:sldId id="278" r:id="rId26"/>
    <p:sldId id="279" r:id="rId27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AEAE721-B8C7-47AD-9601-E3B730E50B62}">
          <p14:sldIdLst>
            <p14:sldId id="256"/>
          </p14:sldIdLst>
        </p14:section>
        <p14:section name="Introduction" id="{AB4F16CB-7B1E-4733-9CF7-A93796DD6DBF}">
          <p14:sldIdLst>
            <p14:sldId id="257"/>
            <p14:sldId id="258"/>
          </p14:sldIdLst>
        </p14:section>
        <p14:section name="Individual Level" id="{AB1D137B-7EC8-49EE-981E-7CDA2BEBCFE3}">
          <p14:sldIdLst>
            <p14:sldId id="259"/>
            <p14:sldId id="262"/>
            <p14:sldId id="261"/>
            <p14:sldId id="260"/>
            <p14:sldId id="281"/>
            <p14:sldId id="263"/>
          </p14:sldIdLst>
        </p14:section>
        <p14:section name="Global Scale" id="{309D903F-389B-407D-A258-D3759B628185}">
          <p14:sldIdLst>
            <p14:sldId id="264"/>
            <p14:sldId id="265"/>
            <p14:sldId id="266"/>
            <p14:sldId id="267"/>
            <p14:sldId id="268"/>
            <p14:sldId id="269"/>
            <p14:sldId id="280"/>
            <p14:sldId id="270"/>
          </p14:sldIdLst>
        </p14:section>
        <p14:section name="Gillespie" id="{5653DCD0-9F8F-456E-BBE0-0A951E662A3B}">
          <p14:sldIdLst>
            <p14:sldId id="271"/>
            <p14:sldId id="274"/>
            <p14:sldId id="275"/>
            <p14:sldId id="276"/>
            <p14:sldId id="277"/>
            <p14:sldId id="272"/>
            <p14:sldId id="273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3719" autoAdjust="0"/>
  </p:normalViewPr>
  <p:slideViewPr>
    <p:cSldViewPr>
      <p:cViewPr>
        <p:scale>
          <a:sx n="88" d="100"/>
          <a:sy n="88" d="100"/>
        </p:scale>
        <p:origin x="680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FCD154-8843-4153-89F2-EE79E055B68A}" type="datetime1">
              <a:rPr lang="de-DE"/>
              <a:pPr/>
              <a:t>10.01.2022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9D9D8E-40EF-4A5F-A1C3-8EFE88C3C63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9BA611-12F5-4AB0-8798-0E881F4D6A7C}" type="datetime1">
              <a:rPr lang="de-DE"/>
              <a:pPr/>
              <a:t>10.01.2022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11B83-C75D-444C-974C-702243DB4E4D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73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Almost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perfect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prediction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of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countries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infected</a:t>
            </a:r>
            <a:endParaRPr lang="de-DE" sz="12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Good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overlap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regarding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magnitude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of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final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epidemic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size</a:t>
            </a:r>
            <a:endParaRPr lang="de-DE" sz="12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Delay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until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outbreak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in B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arrives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also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stochastic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variable (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distribution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)  lag time 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73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Almost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perfect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prediction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of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countries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infected</a:t>
            </a:r>
            <a:endParaRPr lang="de-DE" sz="12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Good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overlap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regarding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magnitude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of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final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epidemic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size</a:t>
            </a:r>
            <a:endParaRPr lang="de-DE" sz="12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Delay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until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outbreak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in B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arrives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also 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stochastic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variable (</a:t>
            </a:r>
            <a:r>
              <a:rPr lang="de-DE" sz="12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distribution</a:t>
            </a:r>
            <a:r>
              <a:rPr lang="de-DE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)  lag time 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19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Robust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in </a:t>
            </a:r>
            <a:r>
              <a:rPr lang="de-DE" dirty="0" err="1"/>
              <a:t>epidemic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spreading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and </a:t>
            </a:r>
            <a:r>
              <a:rPr lang="de-DE" dirty="0" err="1"/>
              <a:t>arrival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, </a:t>
            </a:r>
            <a:r>
              <a:rPr lang="de-DE" dirty="0" err="1"/>
              <a:t>linking</a:t>
            </a:r>
            <a:r>
              <a:rPr lang="de-DE" dirty="0"/>
              <a:t> </a:t>
            </a:r>
            <a:r>
              <a:rPr lang="de-DE" dirty="0" err="1"/>
              <a:t>epidemiological</a:t>
            </a:r>
            <a:r>
              <a:rPr lang="de-DE" dirty="0"/>
              <a:t> and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233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Robust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in </a:t>
            </a:r>
            <a:r>
              <a:rPr lang="de-DE" dirty="0" err="1"/>
              <a:t>epidemic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spreading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and </a:t>
            </a:r>
            <a:r>
              <a:rPr lang="de-DE" dirty="0" err="1"/>
              <a:t>arrival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, </a:t>
            </a:r>
            <a:r>
              <a:rPr lang="de-DE" dirty="0" err="1"/>
              <a:t>linking</a:t>
            </a:r>
            <a:r>
              <a:rPr lang="de-DE" dirty="0"/>
              <a:t> </a:t>
            </a:r>
            <a:r>
              <a:rPr lang="de-DE" dirty="0" err="1"/>
              <a:t>epidemiological</a:t>
            </a:r>
            <a:r>
              <a:rPr lang="de-DE" dirty="0"/>
              <a:t> and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37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Isolation </a:t>
            </a:r>
            <a:r>
              <a:rPr lang="de-DE" dirty="0" err="1"/>
              <a:t>of</a:t>
            </a:r>
            <a:r>
              <a:rPr lang="de-DE" dirty="0"/>
              <a:t> 2%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drastically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%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vaccinated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74.6% </a:t>
            </a:r>
            <a:r>
              <a:rPr lang="de-DE" dirty="0" err="1"/>
              <a:t>to</a:t>
            </a:r>
            <a:r>
              <a:rPr lang="de-DE" dirty="0"/>
              <a:t> 37.5%</a:t>
            </a:r>
          </a:p>
          <a:p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not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, top 27.5%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off </a:t>
            </a:r>
            <a:r>
              <a:rPr lang="de-DE" dirty="0" err="1"/>
              <a:t>the</a:t>
            </a:r>
            <a:r>
              <a:rPr lang="de-DE" dirty="0"/>
              <a:t> network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277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Robust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in </a:t>
            </a:r>
            <a:r>
              <a:rPr lang="de-DE" dirty="0" err="1"/>
              <a:t>epidemic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spreading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and </a:t>
            </a:r>
            <a:r>
              <a:rPr lang="de-DE" dirty="0" err="1"/>
              <a:t>arrival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, </a:t>
            </a:r>
            <a:r>
              <a:rPr lang="de-DE" dirty="0" err="1"/>
              <a:t>linking</a:t>
            </a:r>
            <a:r>
              <a:rPr lang="de-DE" dirty="0"/>
              <a:t> </a:t>
            </a:r>
            <a:r>
              <a:rPr lang="de-DE" dirty="0" err="1"/>
              <a:t>epidemiological</a:t>
            </a:r>
            <a:r>
              <a:rPr lang="de-DE" dirty="0"/>
              <a:t> and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r>
              <a:rPr lang="en-GB" dirty="0"/>
              <a:t>https://www.atlantis-press.com/article/55917249.pdf</a:t>
            </a:r>
            <a:endParaRPr lang="de-D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31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649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28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39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065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76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57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816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609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44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assortative</a:t>
            </a:r>
            <a:r>
              <a:rPr lang="de-DE" dirty="0"/>
              <a:t> </a:t>
            </a:r>
            <a:r>
              <a:rPr lang="de-DE" dirty="0" err="1"/>
              <a:t>mixing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50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b="0" dirty="0"/>
                  <a:t>Is </a:t>
                </a:r>
                <a:r>
                  <a:rPr lang="de-DE" b="0" dirty="0" err="1"/>
                  <a:t>scale-free</a:t>
                </a:r>
                <a:r>
                  <a:rPr lang="de-DE" b="0" dirty="0"/>
                  <a:t> network </a:t>
                </a:r>
                <a:r>
                  <a:rPr lang="de-DE" b="0" dirty="0">
                    <a:sym typeface="Wingdings" panose="05000000000000000000" pitchFamily="2" charset="2"/>
                  </a:rPr>
                  <a:t> </a:t>
                </a:r>
                <a:r>
                  <a:rPr lang="de-DE" b="0" dirty="0" err="1">
                    <a:sym typeface="Wingdings" panose="05000000000000000000" pitchFamily="2" charset="2"/>
                  </a:rPr>
                  <a:t>node-connectivity</a:t>
                </a:r>
                <a:r>
                  <a:rPr lang="de-DE" b="0" dirty="0"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sym typeface="Wingdings" panose="05000000000000000000" pitchFamily="2" charset="2"/>
                  </a:rPr>
                  <a:t>distribution</a:t>
                </a:r>
                <a:r>
                  <a:rPr lang="de-DE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)~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𝜈</m:t>
                        </m:r>
                      </m:sup>
                    </m:sSup>
                  </m:oMath>
                </a14:m>
                <a:endParaRPr lang="de-DE" b="0" dirty="0">
                  <a:solidFill>
                    <a:schemeClr val="tx2"/>
                  </a:solidFill>
                </a:endParaRPr>
              </a:p>
              <a:p>
                <a:endParaRPr lang="de-DE" b="0" dirty="0">
                  <a:solidFill>
                    <a:schemeClr val="tx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b="0" dirty="0">
                    <a:solidFill>
                      <a:schemeClr val="tx2"/>
                    </a:solidFill>
                  </a:rPr>
                  <a:t>SIR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model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more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suitable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for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many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epidemiological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situations</a:t>
                </a:r>
                <a:endParaRPr lang="de-DE" b="0" dirty="0">
                  <a:solidFill>
                    <a:schemeClr val="tx2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b="0" dirty="0"/>
                  <a:t>Is </a:t>
                </a:r>
                <a:r>
                  <a:rPr lang="de-DE" b="0" dirty="0" err="1"/>
                  <a:t>scale-free</a:t>
                </a:r>
                <a:r>
                  <a:rPr lang="de-DE" b="0" dirty="0"/>
                  <a:t> network </a:t>
                </a:r>
                <a:r>
                  <a:rPr lang="de-DE" b="0" dirty="0">
                    <a:sym typeface="Wingdings" panose="05000000000000000000" pitchFamily="2" charset="2"/>
                  </a:rPr>
                  <a:t> </a:t>
                </a:r>
                <a:r>
                  <a:rPr lang="de-DE" b="0" dirty="0" err="1">
                    <a:sym typeface="Wingdings" panose="05000000000000000000" pitchFamily="2" charset="2"/>
                  </a:rPr>
                  <a:t>node-connectivity</a:t>
                </a:r>
                <a:r>
                  <a:rPr lang="de-DE" b="0" dirty="0"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sym typeface="Wingdings" panose="05000000000000000000" pitchFamily="2" charset="2"/>
                  </a:rPr>
                  <a:t>distribution</a:t>
                </a:r>
                <a:r>
                  <a:rPr lang="de-DE" b="0" dirty="0">
                    <a:sym typeface="Wingdings" panose="05000000000000000000" pitchFamily="2" charset="2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𝑃(𝑘)~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𝑘^(−𝜈)</a:t>
                </a:r>
                <a:endParaRPr lang="de-DE" b="0" dirty="0">
                  <a:solidFill>
                    <a:schemeClr val="tx2"/>
                  </a:solidFill>
                </a:endParaRPr>
              </a:p>
              <a:p>
                <a:endParaRPr lang="de-DE" b="0" dirty="0">
                  <a:solidFill>
                    <a:schemeClr val="tx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b="0" dirty="0">
                    <a:solidFill>
                      <a:schemeClr val="tx2"/>
                    </a:solidFill>
                  </a:rPr>
                  <a:t>SIR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model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more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suitable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for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many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epidemiological</a:t>
                </a:r>
                <a:r>
                  <a:rPr lang="de-DE" b="0" dirty="0">
                    <a:solidFill>
                      <a:schemeClr val="tx2"/>
                    </a:solidFill>
                  </a:rPr>
                  <a:t> </a:t>
                </a:r>
                <a:r>
                  <a:rPr lang="de-DE" b="0" dirty="0" err="1">
                    <a:solidFill>
                      <a:schemeClr val="tx2"/>
                    </a:solidFill>
                  </a:rPr>
                  <a:t>situations</a:t>
                </a:r>
                <a:endParaRPr lang="de-DE" b="0" dirty="0">
                  <a:solidFill>
                    <a:schemeClr val="tx2"/>
                  </a:solidFill>
                </a:endParaRPr>
              </a:p>
              <a:p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86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Approximation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rho</a:t>
            </a:r>
            <a:r>
              <a:rPr lang="de-DE" dirty="0"/>
              <a:t>&lt;&lt;1 valid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2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Approximation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rho</a:t>
            </a:r>
            <a:r>
              <a:rPr lang="de-DE" dirty="0"/>
              <a:t>&lt;&lt;1 valid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59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SIR (</a:t>
            </a:r>
            <a:r>
              <a:rPr lang="de-DE" b="0" dirty="0" err="1"/>
              <a:t>Suseptible-Infected-Recovered</a:t>
            </a:r>
            <a:r>
              <a:rPr lang="de-DE" b="0" dirty="0"/>
              <a:t>) and SIS (</a:t>
            </a:r>
            <a:r>
              <a:rPr lang="de-DE" b="0" dirty="0" err="1"/>
              <a:t>Suseptible-Infected-Suseptible</a:t>
            </a:r>
            <a:r>
              <a:rPr lang="de-DE" b="0" dirty="0"/>
              <a:t>) </a:t>
            </a:r>
            <a:r>
              <a:rPr lang="de-DE" b="0" dirty="0" err="1"/>
              <a:t>model</a:t>
            </a:r>
            <a:r>
              <a:rPr lang="de-DE" b="0" dirty="0"/>
              <a:t> </a:t>
            </a:r>
            <a:r>
              <a:rPr lang="de-DE" b="0" dirty="0" err="1"/>
              <a:t>have</a:t>
            </a:r>
            <a:r>
              <a:rPr lang="de-DE" b="0" dirty="0"/>
              <a:t> different </a:t>
            </a:r>
            <a:r>
              <a:rPr lang="de-DE" b="0" dirty="0" err="1"/>
              <a:t>properties</a:t>
            </a:r>
            <a:r>
              <a:rPr lang="de-DE" b="0" dirty="0"/>
              <a:t>, </a:t>
            </a:r>
            <a:r>
              <a:rPr lang="de-DE" b="0" dirty="0" err="1"/>
              <a:t>namely</a:t>
            </a:r>
            <a:r>
              <a:rPr lang="de-DE" b="0" dirty="0"/>
              <a:t>:</a:t>
            </a:r>
          </a:p>
          <a:p>
            <a:r>
              <a:rPr lang="de-DE" b="0" dirty="0">
                <a:solidFill>
                  <a:schemeClr val="tx2"/>
                </a:solidFill>
              </a:rPr>
              <a:t>		SIS </a:t>
            </a:r>
            <a:r>
              <a:rPr lang="de-DE" b="0" dirty="0" err="1">
                <a:solidFill>
                  <a:schemeClr val="tx2"/>
                </a:solidFill>
              </a:rPr>
              <a:t>model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 err="1">
                <a:solidFill>
                  <a:schemeClr val="tx2"/>
                </a:solidFill>
              </a:rPr>
              <a:t>exhibits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 err="1">
                <a:solidFill>
                  <a:schemeClr val="tx2"/>
                </a:solidFill>
              </a:rPr>
              <a:t>no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 err="1">
                <a:solidFill>
                  <a:schemeClr val="tx2"/>
                </a:solidFill>
              </a:rPr>
              <a:t>threshold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 err="1">
                <a:solidFill>
                  <a:schemeClr val="tx2"/>
                </a:solidFill>
              </a:rPr>
              <a:t>behaviour</a:t>
            </a:r>
            <a:r>
              <a:rPr lang="de-DE" b="0" dirty="0">
                <a:solidFill>
                  <a:schemeClr val="tx2"/>
                </a:solidFill>
              </a:rPr>
              <a:t> on </a:t>
            </a:r>
            <a:r>
              <a:rPr lang="de-DE" b="0" dirty="0" err="1">
                <a:solidFill>
                  <a:schemeClr val="tx2"/>
                </a:solidFill>
              </a:rPr>
              <a:t>scale-free</a:t>
            </a:r>
            <a:r>
              <a:rPr lang="de-DE" b="0" dirty="0">
                <a:solidFill>
                  <a:schemeClr val="tx2"/>
                </a:solidFill>
              </a:rPr>
              <a:t> 	</a:t>
            </a:r>
            <a:r>
              <a:rPr lang="de-DE" b="0" dirty="0" err="1">
                <a:solidFill>
                  <a:schemeClr val="tx2"/>
                </a:solidFill>
              </a:rPr>
              <a:t>networks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05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4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11B83-C75D-444C-974C-702243DB4E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789363"/>
            <a:ext cx="9140825" cy="2519362"/>
          </a:xfrm>
          <a:prstGeom prst="rect">
            <a:avLst/>
          </a:prstGeom>
          <a:solidFill>
            <a:srgbClr val="00376C"/>
          </a:solidFill>
          <a:ln w="9525">
            <a:solidFill>
              <a:srgbClr val="00376C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28688">
              <a:defRPr/>
            </a:pPr>
            <a:endParaRPr lang="en-US" b="1"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"/>
          </a:xfrm>
          <a:prstGeom prst="rect">
            <a:avLst/>
          </a:prstGeom>
          <a:solidFill>
            <a:srgbClr val="00376C"/>
          </a:solidFill>
          <a:ln w="9525">
            <a:solidFill>
              <a:srgbClr val="00376C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28688">
              <a:defRPr/>
            </a:pPr>
            <a:endParaRPr lang="en-US" b="1"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589588"/>
            <a:ext cx="9140825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28688">
              <a:defRPr/>
            </a:pPr>
            <a:endParaRPr lang="en-US" b="1">
              <a:ea typeface="+mn-ea"/>
            </a:endParaRP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5757863"/>
            <a:ext cx="6402388" cy="365125"/>
          </a:xfrm>
        </p:spPr>
        <p:txBody>
          <a:bodyPr/>
          <a:lstStyle>
            <a:lvl1pPr marL="0" indent="0">
              <a:defRPr sz="2400" b="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3975100"/>
            <a:ext cx="7772400" cy="1470025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D0EA4C-5539-456F-BB0C-C1CB01E58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6100"/>
            <a:ext cx="3335151" cy="6619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627B8-F20C-497B-B0FF-2259DA4BE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2150" y="2011363"/>
            <a:ext cx="3862388" cy="1883593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6938" y="2011363"/>
            <a:ext cx="3862387" cy="1883593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9BAFB4-12A3-4E99-B7D9-01AF8E03AB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6100"/>
            <a:ext cx="3335151" cy="66198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5F25-7EFF-4951-8E49-5116DC13D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1"/>
          </p:nvPr>
        </p:nvSpPr>
        <p:spPr>
          <a:xfrm>
            <a:off x="692150" y="2011363"/>
            <a:ext cx="3862388" cy="1883593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6043BC-F957-450C-882D-2E5AC4AB3B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6100"/>
            <a:ext cx="3335151" cy="66198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FEB3B-8E1A-43A0-9291-99811DDE9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79450" y="1066800"/>
            <a:ext cx="7877175" cy="6619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6938" y="2011363"/>
            <a:ext cx="3862387" cy="1883593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4DD023-0115-4739-807C-8CCC8C6D0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6100"/>
            <a:ext cx="3335151" cy="66198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99352-7520-403A-A654-DE4892F2B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0" y="885825"/>
            <a:ext cx="9144000" cy="958850"/>
          </a:xfrm>
          <a:prstGeom prst="rect">
            <a:avLst/>
          </a:prstGeom>
          <a:solidFill>
            <a:srgbClr val="D1D1C2"/>
          </a:solidFill>
          <a:ln w="9525">
            <a:solidFill>
              <a:srgbClr val="D1D1C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28688">
              <a:defRPr/>
            </a:pPr>
            <a:endParaRPr lang="en-US" b="1"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07950"/>
          </a:xfrm>
          <a:prstGeom prst="rect">
            <a:avLst/>
          </a:prstGeom>
          <a:solidFill>
            <a:srgbClr val="00376C"/>
          </a:solidFill>
          <a:ln w="9525">
            <a:solidFill>
              <a:srgbClr val="00376C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28688">
              <a:defRPr/>
            </a:pPr>
            <a:endParaRPr lang="en-US" b="1">
              <a:ea typeface="+mn-ea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1066800"/>
            <a:ext cx="787717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2150" y="2011363"/>
            <a:ext cx="7877175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30" name="Picture 7" descr="BGSS_logo_0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6188" y="115888"/>
            <a:ext cx="15144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0A3036-25BD-48EA-9ED8-937EB0BD348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6100"/>
            <a:ext cx="3335151" cy="66198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BACD8-F976-4264-81E6-D02BFBB5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149" y="6356350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75" r:id="rId3"/>
    <p:sldLayoutId id="2147483676" r:id="rId4"/>
    <p:sldLayoutId id="2147483677" r:id="rId5"/>
  </p:sldLayoutIdLst>
  <p:hf sldNum="0" hdr="0" dt="0"/>
  <p:txStyles>
    <p:titleStyle>
      <a:lvl1pPr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+mj-lt"/>
          <a:ea typeface="ＭＳ Ｐゴシック" charset="-128"/>
          <a:cs typeface="+mj-cs"/>
        </a:defRPr>
      </a:lvl1pPr>
      <a:lvl2pPr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Verdana" pitchFamily="34" charset="0"/>
          <a:ea typeface="ＭＳ Ｐゴシック" charset="-128"/>
        </a:defRPr>
      </a:lvl2pPr>
      <a:lvl3pPr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Verdana" pitchFamily="34" charset="0"/>
          <a:ea typeface="ＭＳ Ｐゴシック" charset="-128"/>
        </a:defRPr>
      </a:lvl3pPr>
      <a:lvl4pPr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Verdana" pitchFamily="34" charset="0"/>
          <a:ea typeface="ＭＳ Ｐゴシック" charset="-128"/>
        </a:defRPr>
      </a:lvl4pPr>
      <a:lvl5pPr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Verdana" pitchFamily="34" charset="0"/>
          <a:ea typeface="ＭＳ Ｐゴシック" charset="-128"/>
        </a:defRPr>
      </a:lvl5pPr>
      <a:lvl6pPr marL="457200"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Verdana" pitchFamily="34" charset="0"/>
        </a:defRPr>
      </a:lvl6pPr>
      <a:lvl7pPr marL="914400"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Verdana" pitchFamily="34" charset="0"/>
        </a:defRPr>
      </a:lvl7pPr>
      <a:lvl8pPr marL="1371600"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Verdana" pitchFamily="34" charset="0"/>
        </a:defRPr>
      </a:lvl8pPr>
      <a:lvl9pPr marL="1828800" algn="l" defTabSz="928688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>
          <a:solidFill>
            <a:srgbClr val="00376C"/>
          </a:solidFill>
          <a:latin typeface="Verdana" pitchFamily="34" charset="0"/>
        </a:defRPr>
      </a:lvl9pPr>
    </p:titleStyle>
    <p:bodyStyle>
      <a:lvl1pPr marL="347663" indent="-347663" algn="l" defTabSz="966788" rtl="0" eaLnBrk="1" fontAlgn="base" hangingPunct="1">
        <a:spcBef>
          <a:spcPct val="20000"/>
        </a:spcBef>
        <a:spcAft>
          <a:spcPct val="0"/>
        </a:spcAft>
        <a:defRPr b="1">
          <a:solidFill>
            <a:srgbClr val="00376C"/>
          </a:solidFill>
          <a:latin typeface="+mn-lt"/>
          <a:ea typeface="ＭＳ Ｐゴシック" charset="-128"/>
          <a:cs typeface="+mn-cs"/>
        </a:defRPr>
      </a:lvl1pPr>
      <a:lvl2pPr marL="298450" indent="-296863" algn="l" defTabSz="966788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587375" indent="-287338" algn="l" defTabSz="966788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3pPr>
      <a:lvl4pPr marL="885825" indent="-288925" algn="l" defTabSz="966788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ＭＳ Ｐゴシック" charset="-128"/>
        </a:defRPr>
      </a:lvl4pPr>
      <a:lvl5pPr marL="2089150" indent="-231775" algn="l" defTabSz="9667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46350" indent="-231775" algn="l" defTabSz="9667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03550" indent="-231775" algn="l" defTabSz="9667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60750" indent="-231775" algn="l" defTabSz="9667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17950" indent="-231775" algn="l" defTabSz="9667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4005064"/>
            <a:ext cx="7772400" cy="966068"/>
          </a:xfrm>
        </p:spPr>
        <p:txBody>
          <a:bodyPr/>
          <a:lstStyle/>
          <a:p>
            <a:pPr eaLnBrk="1" hangingPunct="1"/>
            <a:r>
              <a:rPr lang="en-GB" noProof="0" dirty="0"/>
              <a:t>Contagion – Disease Spreading Modelling as Complex Networks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5661248"/>
            <a:ext cx="6402388" cy="541687"/>
          </a:xfrm>
        </p:spPr>
        <p:txBody>
          <a:bodyPr/>
          <a:lstStyle/>
          <a:p>
            <a:pPr eaLnBrk="1" hangingPunct="1"/>
            <a:r>
              <a:rPr lang="en-GB" sz="1600" noProof="0" dirty="0"/>
              <a:t>Seminar Presentation – Complex Network Dynamics</a:t>
            </a:r>
          </a:p>
          <a:p>
            <a:pPr eaLnBrk="1" hangingPunct="1"/>
            <a:r>
              <a:rPr lang="en-GB" sz="1600" noProof="0" dirty="0"/>
              <a:t>Supervisor: Nora </a:t>
            </a:r>
            <a:r>
              <a:rPr lang="en-GB" sz="1600" noProof="0" dirty="0" err="1"/>
              <a:t>Molkenthin</a:t>
            </a:r>
            <a:endParaRPr lang="en-GB" sz="16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5D27A3-1704-41B8-AB45-35DFF6E7E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5119561"/>
            <a:ext cx="7772400" cy="3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ＭＳ Ｐゴシック" charset="-128"/>
                <a:cs typeface="+mj-cs"/>
              </a:defRPr>
            </a:lvl1pPr>
            <a:lvl2pPr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376C"/>
                </a:solidFill>
                <a:latin typeface="Verdana" pitchFamily="34" charset="0"/>
                <a:ea typeface="ＭＳ Ｐゴシック" charset="-128"/>
              </a:defRPr>
            </a:lvl2pPr>
            <a:lvl3pPr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376C"/>
                </a:solidFill>
                <a:latin typeface="Verdana" pitchFamily="34" charset="0"/>
                <a:ea typeface="ＭＳ Ｐゴシック" charset="-128"/>
              </a:defRPr>
            </a:lvl3pPr>
            <a:lvl4pPr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376C"/>
                </a:solidFill>
                <a:latin typeface="Verdana" pitchFamily="34" charset="0"/>
                <a:ea typeface="ＭＳ Ｐゴシック" charset="-128"/>
              </a:defRPr>
            </a:lvl4pPr>
            <a:lvl5pPr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376C"/>
                </a:solidFill>
                <a:latin typeface="Verdana" pitchFamily="34" charset="0"/>
                <a:ea typeface="ＭＳ Ｐゴシック" charset="-128"/>
              </a:defRPr>
            </a:lvl5pPr>
            <a:lvl6pPr marL="457200"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376C"/>
                </a:solidFill>
                <a:latin typeface="Verdana" pitchFamily="34" charset="0"/>
              </a:defRPr>
            </a:lvl6pPr>
            <a:lvl7pPr marL="914400"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376C"/>
                </a:solidFill>
                <a:latin typeface="Verdana" pitchFamily="34" charset="0"/>
              </a:defRPr>
            </a:lvl7pPr>
            <a:lvl8pPr marL="1371600"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376C"/>
                </a:solidFill>
                <a:latin typeface="Verdana" pitchFamily="34" charset="0"/>
              </a:defRPr>
            </a:lvl8pPr>
            <a:lvl9pPr marL="1828800" algn="l" defTabSz="928688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376C"/>
                </a:solidFill>
                <a:latin typeface="Verdana" pitchFamily="34" charset="0"/>
              </a:defRPr>
            </a:lvl9pPr>
          </a:lstStyle>
          <a:p>
            <a:r>
              <a:rPr lang="en-US" sz="2000" kern="0" dirty="0"/>
              <a:t>Jannis </a:t>
            </a:r>
            <a:r>
              <a:rPr lang="en-US" sz="2000" kern="0" dirty="0" err="1"/>
              <a:t>Kleine-Schönepauck</a:t>
            </a:r>
            <a:endParaRPr lang="en-US" sz="2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Contagion Model On A Global Scale</a:t>
            </a:r>
            <a:r>
              <a:rPr lang="en-GB" sz="2400" baseline="30000" noProof="0" dirty="0">
                <a:solidFill>
                  <a:schemeClr val="tx2"/>
                </a:solidFill>
              </a:rPr>
              <a:t> </a:t>
            </a:r>
            <a:r>
              <a:rPr lang="en-GB" sz="2400" b="1" baseline="30000" noProof="0" dirty="0">
                <a:solidFill>
                  <a:schemeClr val="tx2"/>
                </a:solidFill>
              </a:rPr>
              <a:t>2</a:t>
            </a:r>
            <a:br>
              <a:rPr lang="en-GB" b="1" noProof="0" dirty="0"/>
            </a:br>
            <a:endParaRPr lang="en-GB" b="1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D7B6F-9CA5-4C1B-AEB0-4F2E8225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2013117"/>
            <a:ext cx="7984306" cy="2215991"/>
          </a:xfrm>
        </p:spPr>
        <p:txBody>
          <a:bodyPr/>
          <a:lstStyle/>
          <a:p>
            <a:r>
              <a:rPr lang="en-GB" b="0" noProof="0" dirty="0">
                <a:solidFill>
                  <a:schemeClr val="tx2"/>
                </a:solidFill>
              </a:rPr>
              <a:t>Perspective so far on temporal development…</a:t>
            </a:r>
          </a:p>
          <a:p>
            <a:endParaRPr lang="en-GB" b="0" noProof="0" dirty="0">
              <a:solidFill>
                <a:schemeClr val="tx2"/>
              </a:solidFill>
            </a:endParaRPr>
          </a:p>
          <a:p>
            <a:r>
              <a:rPr lang="en-GB" b="0" noProof="0" dirty="0">
                <a:solidFill>
                  <a:schemeClr val="tx2"/>
                </a:solidFill>
              </a:rPr>
              <a:t>	What about geographical spread and occurring spatial effects?</a:t>
            </a:r>
          </a:p>
          <a:p>
            <a:endParaRPr lang="en-GB" b="0" noProof="0" dirty="0">
              <a:solidFill>
                <a:schemeClr val="tx2"/>
              </a:solidFill>
            </a:endParaRPr>
          </a:p>
          <a:p>
            <a:r>
              <a:rPr lang="en-GB" b="0" noProof="0" dirty="0">
                <a:solidFill>
                  <a:schemeClr val="tx2"/>
                </a:solidFill>
              </a:rPr>
              <a:t>	What about transmission and recovery being stochastic and lack of fluctuation?</a:t>
            </a:r>
          </a:p>
          <a:p>
            <a:endParaRPr lang="en-GB" b="0" noProof="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4D0E7D-E9F3-4728-BD52-AA2D5672D6D9}"/>
                  </a:ext>
                </a:extLst>
              </p:cNvPr>
              <p:cNvSpPr txBox="1"/>
              <p:nvPr/>
            </p:nvSpPr>
            <p:spPr>
              <a:xfrm>
                <a:off x="480244" y="4041729"/>
                <a:ext cx="8663756" cy="2220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Describing this with probability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 of finding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 susceptible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 infected in a population (size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) at time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with…</a:t>
                </a:r>
              </a:p>
              <a:p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(assuming process is Markovian)</a:t>
                </a:r>
              </a:p>
              <a:p>
                <a:endParaRPr lang="en-US" sz="1800" dirty="0">
                  <a:solidFill>
                    <a:schemeClr val="tx2"/>
                  </a:solidFill>
                  <a:latin typeface="+mn-lt"/>
                </a:endParaRPr>
              </a:p>
              <a:p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+1;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+1;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800" b="0" dirty="0">
                  <a:solidFill>
                    <a:schemeClr val="tx2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solidFill>
                      <a:schemeClr val="tx2"/>
                    </a:solidFill>
                    <a:latin typeface="+mn-lt"/>
                  </a:rPr>
                  <a:t>		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𝑠𝑗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2"/>
                  </a:solidFill>
                  <a:latin typeface="+mn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4D0E7D-E9F3-4728-BD52-AA2D5672D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4" y="4041729"/>
                <a:ext cx="8663756" cy="2220416"/>
              </a:xfrm>
              <a:prstGeom prst="rect">
                <a:avLst/>
              </a:prstGeom>
              <a:blipFill>
                <a:blip r:embed="rId3"/>
                <a:stretch>
                  <a:fillRect l="-633" t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057D3ADF-14D8-42A0-AEA4-F75174FDF2AD}"/>
              </a:ext>
            </a:extLst>
          </p:cNvPr>
          <p:cNvSpPr/>
          <p:nvPr/>
        </p:nvSpPr>
        <p:spPr bwMode="auto">
          <a:xfrm>
            <a:off x="251520" y="5025075"/>
            <a:ext cx="1008112" cy="720080"/>
          </a:xfrm>
          <a:prstGeom prst="rightArrow">
            <a:avLst>
              <a:gd name="adj1" fmla="val 66162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solidFill>
                  <a:schemeClr val="bg1"/>
                </a:solidFill>
              </a:rPr>
              <a:t>equation</a:t>
            </a:r>
            <a:endParaRPr kumimoji="0" lang="en-GB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065107-4043-40FB-87A0-79860E355E07}"/>
              </a:ext>
            </a:extLst>
          </p:cNvPr>
          <p:cNvSpPr/>
          <p:nvPr/>
        </p:nvSpPr>
        <p:spPr bwMode="auto">
          <a:xfrm>
            <a:off x="6228184" y="5825672"/>
            <a:ext cx="2088232" cy="4320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+ initial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conditions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118DE96-F35A-4B31-A945-81C93B00DC4E}"/>
              </a:ext>
            </a:extLst>
          </p:cNvPr>
          <p:cNvSpPr txBox="1">
            <a:spLocks/>
          </p:cNvSpPr>
          <p:nvPr/>
        </p:nvSpPr>
        <p:spPr>
          <a:xfrm>
            <a:off x="675767" y="6381328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Forecast and control of epidemics in a globalized world: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Hufnagel L, Brockmann D, Geisel T (2004)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37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Contagion Model On A Global Scale </a:t>
            </a:r>
            <a:r>
              <a:rPr lang="en-GB" sz="2400" b="1" baseline="30000" noProof="0" dirty="0">
                <a:solidFill>
                  <a:schemeClr val="tx2"/>
                </a:solidFill>
              </a:rPr>
              <a:t>2</a:t>
            </a:r>
            <a:br>
              <a:rPr lang="en-GB" b="1" noProof="0" dirty="0"/>
            </a:br>
            <a:br>
              <a:rPr lang="en-GB" b="1" noProof="0" dirty="0"/>
            </a:b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B34AEFAD-E410-449C-8BE2-A3185668122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1520" y="3068960"/>
                <a:ext cx="3456384" cy="2568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7663" indent="-347663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rgbClr val="00376C"/>
                    </a:solidFill>
                    <a:latin typeface="+mn-lt"/>
                    <a:ea typeface="ＭＳ Ｐゴシック" charset="-128"/>
                    <a:cs typeface="+mn-cs"/>
                  </a:defRPr>
                </a:lvl1pPr>
                <a:lvl2pPr marL="298450" indent="-296863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587375" indent="-287338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885825" indent="-28892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891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463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30035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607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9179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1800" b="0" kern="0" dirty="0"/>
                  <a:t>	</a:t>
                </a:r>
                <a:r>
                  <a:rPr lang="de-DE" sz="1800" b="0" kern="0" dirty="0" err="1"/>
                  <a:t>Deterministic</a:t>
                </a:r>
                <a:endParaRPr lang="de-DE" sz="1800" b="0" kern="0" dirty="0"/>
              </a:p>
              <a:p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r>
                  <a:rPr lang="de-DE" sz="1800" b="0" kern="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r>
                  <a:rPr lang="de-DE" sz="1800" b="0" kern="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𝑑𝑗</m:t>
                        </m:r>
                      </m:num>
                      <m:den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r>
                  <a:rPr lang="de-DE" sz="1800" b="0" kern="0" dirty="0">
                    <a:solidFill>
                      <a:schemeClr val="tx2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b="0" kern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B34AEFAD-E410-449C-8BE2-A31856681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068960"/>
                <a:ext cx="3456384" cy="2568845"/>
              </a:xfrm>
              <a:prstGeom prst="rect">
                <a:avLst/>
              </a:prstGeom>
              <a:blipFill>
                <a:blip r:embed="rId3"/>
                <a:stretch>
                  <a:fillRect t="-3081" b="-45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0988AC82-AF88-4F4B-A56E-F4AB9783BC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53804" y="3060218"/>
                <a:ext cx="5904656" cy="2600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7663" indent="-347663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rgbClr val="00376C"/>
                    </a:solidFill>
                    <a:latin typeface="+mn-lt"/>
                    <a:ea typeface="ＭＳ Ｐゴシック" charset="-128"/>
                    <a:cs typeface="+mn-cs"/>
                  </a:defRPr>
                </a:lvl1pPr>
                <a:lvl2pPr marL="298450" indent="-296863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587375" indent="-287338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885825" indent="-28892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891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463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30035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607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917950" indent="-231775" algn="l" defTabSz="966788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1800" b="0" kern="0" dirty="0"/>
                  <a:t>	</a:t>
                </a:r>
                <a:r>
                  <a:rPr lang="de-DE" sz="1800" b="0" kern="0" dirty="0" err="1"/>
                  <a:t>Stochastic</a:t>
                </a:r>
                <a:endParaRPr lang="de-DE" sz="1800" b="0" kern="0" dirty="0"/>
              </a:p>
              <a:p>
                <a:r>
                  <a:rPr lang="de-DE" sz="1800" b="0" kern="0" dirty="0">
                    <a:solidFill>
                      <a:schemeClr val="tx2"/>
                    </a:solidFill>
                  </a:rPr>
                  <a:t>	</a:t>
                </a:r>
              </a:p>
              <a:p>
                <a:r>
                  <a:rPr lang="de-DE" sz="1800" b="0" kern="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rad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r>
                  <a:rPr lang="de-DE" sz="1800" b="0" kern="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𝑑𝑗</m:t>
                        </m:r>
                      </m:num>
                      <m:den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18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1800" b="0" i="1" ker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800" b="0" i="1" ker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rad>
                    <m:r>
                      <a:rPr lang="de-DE" sz="1800" b="0" i="1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b="0" i="1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800" b="0" i="1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1800" b="0" i="1" ker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800" b="0" i="1" ker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rad>
                    <m:r>
                      <a:rPr lang="de-DE" sz="1800" b="0" i="1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800" b="0" i="1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800" b="0" i="1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endParaRPr lang="de-DE" sz="1800" b="0" kern="0" dirty="0">
                  <a:solidFill>
                    <a:schemeClr val="tx2"/>
                  </a:solidFill>
                </a:endParaRPr>
              </a:p>
              <a:p>
                <a:endParaRPr lang="de-DE" sz="1800" b="0" kern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0988AC82-AF88-4F4B-A56E-F4AB9783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3804" y="3060218"/>
                <a:ext cx="5904656" cy="2600968"/>
              </a:xfrm>
              <a:prstGeom prst="rect">
                <a:avLst/>
              </a:prstGeom>
              <a:blipFill>
                <a:blip r:embed="rId4"/>
                <a:stretch>
                  <a:fillRect t="-30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5C3CCC-6C4A-4F38-B580-D915704231BA}"/>
              </a:ext>
            </a:extLst>
          </p:cNvPr>
          <p:cNvSpPr/>
          <p:nvPr/>
        </p:nvSpPr>
        <p:spPr bwMode="auto">
          <a:xfrm>
            <a:off x="2699792" y="3791193"/>
            <a:ext cx="648072" cy="344781"/>
          </a:xfrm>
          <a:prstGeom prst="rightArrow">
            <a:avLst>
              <a:gd name="adj1" fmla="val 50000"/>
              <a:gd name="adj2" fmla="val 64466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9348343-8CF4-4020-8439-94F25E6AF113}"/>
              </a:ext>
            </a:extLst>
          </p:cNvPr>
          <p:cNvSpPr/>
          <p:nvPr/>
        </p:nvSpPr>
        <p:spPr bwMode="auto">
          <a:xfrm>
            <a:off x="2706047" y="4612542"/>
            <a:ext cx="648072" cy="344781"/>
          </a:xfrm>
          <a:prstGeom prst="rightArrow">
            <a:avLst>
              <a:gd name="adj1" fmla="val 50000"/>
              <a:gd name="adj2" fmla="val 64466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4F690-7BEA-4BBB-A9EB-D3D0EFD114F0}"/>
              </a:ext>
            </a:extLst>
          </p:cNvPr>
          <p:cNvSpPr txBox="1"/>
          <p:nvPr/>
        </p:nvSpPr>
        <p:spPr>
          <a:xfrm>
            <a:off x="5601978" y="2792696"/>
            <a:ext cx="237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Gaussian</a:t>
            </a:r>
            <a:r>
              <a:rPr lang="de-DE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white</a:t>
            </a:r>
            <a:r>
              <a:rPr lang="de-DE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noise</a:t>
            </a:r>
            <a:endParaRPr lang="de-DE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(fluctuations)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B2A33F-2479-4DD6-8F2B-CE02681615A0}"/>
              </a:ext>
            </a:extLst>
          </p:cNvPr>
          <p:cNvCxnSpPr/>
          <p:nvPr/>
        </p:nvCxnSpPr>
        <p:spPr bwMode="auto">
          <a:xfrm>
            <a:off x="6516216" y="3492968"/>
            <a:ext cx="0" cy="298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FA255D-F2EB-45CB-BC4E-F386A025AAA0}"/>
              </a:ext>
            </a:extLst>
          </p:cNvPr>
          <p:cNvCxnSpPr>
            <a:cxnSpLocks/>
          </p:cNvCxnSpPr>
          <p:nvPr/>
        </p:nvCxnSpPr>
        <p:spPr bwMode="auto">
          <a:xfrm>
            <a:off x="7020272" y="3492968"/>
            <a:ext cx="0" cy="11195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57897-4509-4E1B-B8DE-DD51A66BA608}"/>
              </a:ext>
            </a:extLst>
          </p:cNvPr>
          <p:cNvCxnSpPr>
            <a:cxnSpLocks/>
          </p:cNvCxnSpPr>
          <p:nvPr/>
        </p:nvCxnSpPr>
        <p:spPr bwMode="auto">
          <a:xfrm>
            <a:off x="8663756" y="3308302"/>
            <a:ext cx="0" cy="13042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412D85-E1DB-4BBF-9C87-3E00FB98027F}"/>
              </a:ext>
            </a:extLst>
          </p:cNvPr>
          <p:cNvCxnSpPr/>
          <p:nvPr/>
        </p:nvCxnSpPr>
        <p:spPr bwMode="auto">
          <a:xfrm flipH="1">
            <a:off x="7668344" y="3308302"/>
            <a:ext cx="9954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78FDEC-7CC4-4CB7-A9EE-F8CA837575E0}"/>
              </a:ext>
            </a:extLst>
          </p:cNvPr>
          <p:cNvSpPr txBox="1"/>
          <p:nvPr/>
        </p:nvSpPr>
        <p:spPr>
          <a:xfrm>
            <a:off x="467544" y="213469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00376C"/>
                </a:solidFill>
                <a:latin typeface="+mn-lt"/>
              </a:rPr>
              <a:t>For large but finite population, one can approximate (for large but finite populations)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5ACB38A-CE25-44D6-8779-7755745961D4}"/>
              </a:ext>
            </a:extLst>
          </p:cNvPr>
          <p:cNvSpPr txBox="1">
            <a:spLocks/>
          </p:cNvSpPr>
          <p:nvPr/>
        </p:nvSpPr>
        <p:spPr>
          <a:xfrm>
            <a:off x="675767" y="6381328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Forecast and control of epidemics in a globalized world: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Hufnagel L, Brockmann D, Geisel T (2004)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69F1E-931C-40F3-BC9F-E93640270D27}"/>
              </a:ext>
            </a:extLst>
          </p:cNvPr>
          <p:cNvSpPr/>
          <p:nvPr/>
        </p:nvSpPr>
        <p:spPr bwMode="auto">
          <a:xfrm>
            <a:off x="395536" y="2924945"/>
            <a:ext cx="2304255" cy="2880320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B390B-8CED-4409-949B-DF50FA88CE57}"/>
              </a:ext>
            </a:extLst>
          </p:cNvPr>
          <p:cNvSpPr txBox="1"/>
          <p:nvPr/>
        </p:nvSpPr>
        <p:spPr>
          <a:xfrm>
            <a:off x="673366" y="5805201"/>
            <a:ext cx="2736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(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for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comparison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) 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725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Contagion Model On A Global Scale</a:t>
            </a:r>
            <a:r>
              <a:rPr lang="en-GB" baseline="30000" noProof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2</a:t>
            </a:r>
            <a:br>
              <a:rPr lang="en-GB" b="1" noProof="0" dirty="0"/>
            </a:b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/>
              <p:nvPr/>
            </p:nvSpPr>
            <p:spPr>
              <a:xfrm>
                <a:off x="679450" y="2132856"/>
                <a:ext cx="8032968" cy="427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kern="0" dirty="0">
                    <a:solidFill>
                      <a:srgbClr val="00376C"/>
                    </a:solidFill>
                    <a:latin typeface="+mn-lt"/>
                  </a:rPr>
                  <a:t>Global Scale </a:t>
                </a:r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 	quantifying the dispersals through aviation network</a:t>
                </a: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de-DE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Transition from population </a:t>
                </a:r>
                <a14:m>
                  <m:oMath xmlns:m="http://schemas.openxmlformats.org/officeDocument/2006/math">
                    <m:r>
                      <a:rPr lang="en-US" sz="1800" ker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ker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with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ij</m:t>
                        </m:r>
                      </m:sub>
                    </m:sSub>
                  </m:oMath>
                </a14:m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1800" kern="0" dirty="0">
                    <a:solidFill>
                      <a:srgbClr val="00376C"/>
                    </a:solidFill>
                    <a:latin typeface="+mn-lt"/>
                  </a:rPr>
                  <a:t>+</a:t>
                </a:r>
              </a:p>
              <a:p>
                <a:pPr algn="ctr"/>
                <a:r>
                  <a:rPr lang="en-US" sz="1800" kern="0" dirty="0">
                    <a:solidFill>
                      <a:srgbClr val="00376C"/>
                    </a:solidFill>
                    <a:latin typeface="+mn-lt"/>
                  </a:rPr>
                  <a:t>Assuming, individuals remain in urban area for some time</a:t>
                </a:r>
              </a:p>
              <a:p>
                <a:pPr algn="ctr"/>
                <a:r>
                  <a:rPr lang="en-US" sz="1800" kern="0" dirty="0">
                    <a:solidFill>
                      <a:srgbClr val="00376C"/>
                    </a:solidFill>
                    <a:latin typeface="+mn-lt"/>
                  </a:rPr>
                  <a:t>+</a:t>
                </a:r>
              </a:p>
              <a:p>
                <a:pPr algn="ctr"/>
                <a:r>
                  <a:rPr lang="en-US" sz="1800" kern="0" dirty="0">
                    <a:solidFill>
                      <a:srgbClr val="00376C"/>
                    </a:solidFill>
                    <a:latin typeface="+mn-lt"/>
                  </a:rPr>
                  <a:t>Time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kern="0" dirty="0">
                  <a:solidFill>
                    <a:srgbClr val="00376C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2132856"/>
                <a:ext cx="8032968" cy="4273029"/>
              </a:xfrm>
              <a:prstGeom prst="rect">
                <a:avLst/>
              </a:prstGeom>
              <a:blipFill>
                <a:blip r:embed="rId3"/>
                <a:stretch>
                  <a:fillRect l="-607" t="-856" b="-1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0CA9826-6A84-446A-A3E5-8A4150A9B07F}"/>
              </a:ext>
            </a:extLst>
          </p:cNvPr>
          <p:cNvGrpSpPr/>
          <p:nvPr/>
        </p:nvGrpSpPr>
        <p:grpSpPr>
          <a:xfrm>
            <a:off x="613281" y="2708920"/>
            <a:ext cx="7380814" cy="1893925"/>
            <a:chOff x="613281" y="2708920"/>
            <a:chExt cx="7380814" cy="1893925"/>
          </a:xfrm>
        </p:grpSpPr>
        <p:pic>
          <p:nvPicPr>
            <p:cNvPr id="4" name="Graphic 3" descr="City outline">
              <a:extLst>
                <a:ext uri="{FF2B5EF4-FFF2-40B4-BE49-F238E27FC236}">
                  <a16:creationId xmlns:a16="http://schemas.microsoft.com/office/drawing/2014/main" id="{C1A26711-067A-4AAB-AD81-279B1B47E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43808" y="3356992"/>
              <a:ext cx="504056" cy="504056"/>
            </a:xfrm>
            <a:prstGeom prst="rect">
              <a:avLst/>
            </a:prstGeom>
          </p:spPr>
        </p:pic>
        <p:pic>
          <p:nvPicPr>
            <p:cNvPr id="15" name="Graphic 14" descr="City outline">
              <a:extLst>
                <a:ext uri="{FF2B5EF4-FFF2-40B4-BE49-F238E27FC236}">
                  <a16:creationId xmlns:a16="http://schemas.microsoft.com/office/drawing/2014/main" id="{D1B06520-3337-42D4-9287-8F815771F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9712" y="2816061"/>
              <a:ext cx="504056" cy="504056"/>
            </a:xfrm>
            <a:prstGeom prst="rect">
              <a:avLst/>
            </a:prstGeom>
          </p:spPr>
        </p:pic>
        <p:pic>
          <p:nvPicPr>
            <p:cNvPr id="17" name="Graphic 16" descr="City outline">
              <a:extLst>
                <a:ext uri="{FF2B5EF4-FFF2-40B4-BE49-F238E27FC236}">
                  <a16:creationId xmlns:a16="http://schemas.microsoft.com/office/drawing/2014/main" id="{E48429E2-2A81-47AC-AD47-D695E1E5D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9712" y="3609020"/>
              <a:ext cx="504056" cy="504056"/>
            </a:xfrm>
            <a:prstGeom prst="rect">
              <a:avLst/>
            </a:prstGeom>
          </p:spPr>
        </p:pic>
        <p:pic>
          <p:nvPicPr>
            <p:cNvPr id="18" name="Graphic 17" descr="City outline">
              <a:extLst>
                <a:ext uri="{FF2B5EF4-FFF2-40B4-BE49-F238E27FC236}">
                  <a16:creationId xmlns:a16="http://schemas.microsoft.com/office/drawing/2014/main" id="{160EC411-8600-4009-B9F9-C094D0E3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8037" y="3212976"/>
              <a:ext cx="504056" cy="504056"/>
            </a:xfrm>
            <a:prstGeom prst="rect">
              <a:avLst/>
            </a:prstGeom>
          </p:spPr>
        </p:pic>
        <p:pic>
          <p:nvPicPr>
            <p:cNvPr id="21" name="Graphic 20" descr="City outline">
              <a:extLst>
                <a:ext uri="{FF2B5EF4-FFF2-40B4-BE49-F238E27FC236}">
                  <a16:creationId xmlns:a16="http://schemas.microsoft.com/office/drawing/2014/main" id="{8F8E528B-7FEF-41BA-9A8C-2F92962E6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9914" y="2948539"/>
              <a:ext cx="504056" cy="504056"/>
            </a:xfrm>
            <a:prstGeom prst="rect">
              <a:avLst/>
            </a:prstGeom>
          </p:spPr>
        </p:pic>
        <p:cxnSp>
          <p:nvCxnSpPr>
            <p:cNvPr id="23" name="Gerade Verbindung mit Pfeil 31">
              <a:extLst>
                <a:ext uri="{FF2B5EF4-FFF2-40B4-BE49-F238E27FC236}">
                  <a16:creationId xmlns:a16="http://schemas.microsoft.com/office/drawing/2014/main" id="{A4E7C242-F1B5-43B4-9131-A72499BA352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347864" y="3893850"/>
              <a:ext cx="166275" cy="24742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mit Pfeil 32">
              <a:extLst>
                <a:ext uri="{FF2B5EF4-FFF2-40B4-BE49-F238E27FC236}">
                  <a16:creationId xmlns:a16="http://schemas.microsoft.com/office/drawing/2014/main" id="{7F0040A7-4006-4156-A5DC-8BDF24A7B1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27984" y="3788847"/>
              <a:ext cx="288032" cy="36197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feld 35">
              <a:extLst>
                <a:ext uri="{FF2B5EF4-FFF2-40B4-BE49-F238E27FC236}">
                  <a16:creationId xmlns:a16="http://schemas.microsoft.com/office/drawing/2014/main" id="{CC528F06-FFCF-42EF-9ED1-187AC9C22462}"/>
                </a:ext>
              </a:extLst>
            </p:cNvPr>
            <p:cNvSpPr txBox="1"/>
            <p:nvPr/>
          </p:nvSpPr>
          <p:spPr>
            <a:xfrm>
              <a:off x="2987824" y="4110402"/>
              <a:ext cx="20437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Local Urban Population</a:t>
              </a:r>
            </a:p>
            <a:p>
              <a:pPr algn="ctr"/>
              <a:r>
                <a:rPr lang="en-US"/>
                <a:t>(Node)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94246B-E2A5-4F9A-B5C9-CE8E4C7A728F}"/>
                </a:ext>
              </a:extLst>
            </p:cNvPr>
            <p:cNvCxnSpPr>
              <a:stCxn id="4" idx="3"/>
              <a:endCxn id="18" idx="1"/>
            </p:cNvCxnSpPr>
            <p:nvPr/>
          </p:nvCxnSpPr>
          <p:spPr bwMode="auto">
            <a:xfrm flipV="1">
              <a:off x="3347864" y="3465004"/>
              <a:ext cx="1270173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370386-9A38-4B9C-A276-FF0E287CD735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 bwMode="auto">
            <a:xfrm flipV="1">
              <a:off x="2231740" y="3320117"/>
              <a:ext cx="0" cy="2889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C8BA41C-847C-4A40-98D4-57912329DDAC}"/>
                </a:ext>
              </a:extLst>
            </p:cNvPr>
            <p:cNvCxnSpPr>
              <a:cxnSpLocks/>
              <a:stCxn id="17" idx="3"/>
            </p:cNvCxnSpPr>
            <p:nvPr/>
          </p:nvCxnSpPr>
          <p:spPr bwMode="auto">
            <a:xfrm flipV="1">
              <a:off x="2483768" y="3761422"/>
              <a:ext cx="360040" cy="99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690705-91E5-458D-A89E-DB12604B2F21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 bwMode="auto">
            <a:xfrm flipV="1">
              <a:off x="5122093" y="3200567"/>
              <a:ext cx="787821" cy="2644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Geschweifte Klammer links 36">
              <a:extLst>
                <a:ext uri="{FF2B5EF4-FFF2-40B4-BE49-F238E27FC236}">
                  <a16:creationId xmlns:a16="http://schemas.microsoft.com/office/drawing/2014/main" id="{CC531341-AF52-4AAE-8C3B-3C9476C5036E}"/>
                </a:ext>
              </a:extLst>
            </p:cNvPr>
            <p:cNvSpPr/>
            <p:nvPr/>
          </p:nvSpPr>
          <p:spPr bwMode="auto">
            <a:xfrm rot="5009730">
              <a:off x="3914241" y="2826453"/>
              <a:ext cx="111294" cy="1224716"/>
            </a:xfrm>
            <a:prstGeom prst="leftBrace">
              <a:avLst>
                <a:gd name="adj1" fmla="val 32151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37">
              <a:extLst>
                <a:ext uri="{FF2B5EF4-FFF2-40B4-BE49-F238E27FC236}">
                  <a16:creationId xmlns:a16="http://schemas.microsoft.com/office/drawing/2014/main" id="{2D32B4E3-4F93-42D3-B3DC-78D5BC407638}"/>
                </a:ext>
              </a:extLst>
            </p:cNvPr>
            <p:cNvSpPr txBox="1"/>
            <p:nvPr/>
          </p:nvSpPr>
          <p:spPr>
            <a:xfrm>
              <a:off x="3230556" y="2891157"/>
              <a:ext cx="13426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Flight route</a:t>
              </a:r>
            </a:p>
            <a:p>
              <a:pPr algn="ctr"/>
              <a:r>
                <a:rPr lang="en-US"/>
                <a:t>(Edge)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B4770F0-701B-4B8C-AD3C-F4765B2041B7}"/>
                    </a:ext>
                  </a:extLst>
                </p:cNvPr>
                <p:cNvSpPr txBox="1"/>
                <p:nvPr/>
              </p:nvSpPr>
              <p:spPr>
                <a:xfrm>
                  <a:off x="6432001" y="2908545"/>
                  <a:ext cx="1562094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Population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  <a:p>
                  <a:r>
                    <a:rPr lang="en-US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 individuals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B4770F0-701B-4B8C-AD3C-F4765B204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001" y="2908545"/>
                  <a:ext cx="1562094" cy="492443"/>
                </a:xfrm>
                <a:prstGeom prst="rect">
                  <a:avLst/>
                </a:prstGeom>
                <a:blipFill>
                  <a:blip r:embed="rId8"/>
                  <a:stretch>
                    <a:fillRect l="-391" t="-1235" b="-98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81F65CA9-1577-4AB3-8389-10629CEEF939}"/>
                </a:ext>
              </a:extLst>
            </p:cNvPr>
            <p:cNvSpPr/>
            <p:nvPr/>
          </p:nvSpPr>
          <p:spPr bwMode="auto">
            <a:xfrm flipH="1">
              <a:off x="1664188" y="2708920"/>
              <a:ext cx="170647" cy="1522242"/>
            </a:xfrm>
            <a:prstGeom prst="rightBrace">
              <a:avLst>
                <a:gd name="adj1" fmla="val 72634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5DF2A8-B92E-40A3-B0C7-FB2770B23DBC}"/>
                </a:ext>
              </a:extLst>
            </p:cNvPr>
            <p:cNvSpPr txBox="1"/>
            <p:nvPr/>
          </p:nvSpPr>
          <p:spPr>
            <a:xfrm>
              <a:off x="613281" y="3224589"/>
              <a:ext cx="10390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/>
                <a:t>total of M</a:t>
              </a:r>
            </a:p>
            <a:p>
              <a:pPr algn="r"/>
              <a:r>
                <a:rPr lang="en-US"/>
                <a:t>populations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CD9121F-56A8-4019-B12C-B7087E51138A}"/>
              </a:ext>
            </a:extLst>
          </p:cNvPr>
          <p:cNvSpPr/>
          <p:nvPr/>
        </p:nvSpPr>
        <p:spPr bwMode="auto">
          <a:xfrm>
            <a:off x="971600" y="4869160"/>
            <a:ext cx="7344816" cy="154932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hteck 41">
            <a:extLst>
              <a:ext uri="{FF2B5EF4-FFF2-40B4-BE49-F238E27FC236}">
                <a16:creationId xmlns:a16="http://schemas.microsoft.com/office/drawing/2014/main" id="{5EFF08E6-9B18-4119-B11F-05E1D5B6CC9F}"/>
              </a:ext>
            </a:extLst>
          </p:cNvPr>
          <p:cNvSpPr/>
          <p:nvPr/>
        </p:nvSpPr>
        <p:spPr bwMode="auto">
          <a:xfrm>
            <a:off x="7517558" y="5941708"/>
            <a:ext cx="1039067" cy="713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2"/>
                </a:solidFill>
                <a:latin typeface="+mn-lt"/>
              </a:rPr>
              <a:t>Case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bg2"/>
                </a:solidFill>
                <a:latin typeface="+mn-lt"/>
              </a:rPr>
              <a:t>(Hufnagel, Brockmann &amp; Geisel)</a:t>
            </a:r>
            <a:endParaRPr lang="en-GB" sz="1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B0747D9-438D-472A-8C6F-21DEAB579D29}"/>
              </a:ext>
            </a:extLst>
          </p:cNvPr>
          <p:cNvSpPr/>
          <p:nvPr/>
        </p:nvSpPr>
        <p:spPr bwMode="auto">
          <a:xfrm>
            <a:off x="7020026" y="3804811"/>
            <a:ext cx="1220771" cy="622142"/>
          </a:xfrm>
          <a:prstGeom prst="round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Stochastic</a:t>
            </a:r>
            <a:r>
              <a:rPr kumimoji="0" lang="de-DE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de-DE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model</a:t>
            </a:r>
            <a:r>
              <a:rPr kumimoji="0" lang="de-DE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de-DE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for</a:t>
            </a:r>
            <a:r>
              <a:rPr kumimoji="0" lang="de-DE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de-DE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local</a:t>
            </a:r>
            <a:r>
              <a:rPr kumimoji="0" lang="de-DE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de-DE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dispersion</a:t>
            </a:r>
            <a:endParaRPr kumimoji="0" lang="en-GB" sz="13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3EF7B2-134A-4777-A304-5ACDE323C9D5}"/>
              </a:ext>
            </a:extLst>
          </p:cNvPr>
          <p:cNvSpPr/>
          <p:nvPr/>
        </p:nvSpPr>
        <p:spPr bwMode="auto">
          <a:xfrm>
            <a:off x="5888534" y="2926961"/>
            <a:ext cx="570225" cy="574047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C26780-C48B-44E8-B75A-B538A69DE247}"/>
              </a:ext>
            </a:extLst>
          </p:cNvPr>
          <p:cNvSpPr/>
          <p:nvPr/>
        </p:nvSpPr>
        <p:spPr bwMode="auto">
          <a:xfrm>
            <a:off x="6107024" y="3674660"/>
            <a:ext cx="913002" cy="871483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14B158-7FED-4CC1-8AB3-88ED17833C38}"/>
              </a:ext>
            </a:extLst>
          </p:cNvPr>
          <p:cNvCxnSpPr>
            <a:stCxn id="54" idx="0"/>
          </p:cNvCxnSpPr>
          <p:nvPr/>
        </p:nvCxnSpPr>
        <p:spPr bwMode="auto">
          <a:xfrm flipH="1" flipV="1">
            <a:off x="6173646" y="3501008"/>
            <a:ext cx="389879" cy="173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BE58A3-4F14-4CA7-9012-D93BFB33AF4E}"/>
              </a:ext>
            </a:extLst>
          </p:cNvPr>
          <p:cNvGrpSpPr/>
          <p:nvPr/>
        </p:nvGrpSpPr>
        <p:grpSpPr>
          <a:xfrm>
            <a:off x="6615697" y="4175410"/>
            <a:ext cx="52932" cy="111504"/>
            <a:chOff x="8820472" y="4037576"/>
            <a:chExt cx="52932" cy="11150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3651CCF-EBDB-4267-8F29-93C77F5D0631}"/>
                </a:ext>
              </a:extLst>
            </p:cNvPr>
            <p:cNvSpPr/>
            <p:nvPr/>
          </p:nvSpPr>
          <p:spPr bwMode="auto">
            <a:xfrm>
              <a:off x="8827685" y="403757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Flowchart: Delay 57">
              <a:extLst>
                <a:ext uri="{FF2B5EF4-FFF2-40B4-BE49-F238E27FC236}">
                  <a16:creationId xmlns:a16="http://schemas.microsoft.com/office/drawing/2014/main" id="{3DB71776-CDAA-4843-AA17-B5F9EB52DA77}"/>
                </a:ext>
              </a:extLst>
            </p:cNvPr>
            <p:cNvSpPr/>
            <p:nvPr/>
          </p:nvSpPr>
          <p:spPr bwMode="auto">
            <a:xfrm rot="16200000">
              <a:off x="8817197" y="4092873"/>
              <a:ext cx="59482" cy="52932"/>
            </a:xfrm>
            <a:prstGeom prst="flowChartDelay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7D238A-5514-4078-AD8F-C72DD065B249}"/>
              </a:ext>
            </a:extLst>
          </p:cNvPr>
          <p:cNvGrpSpPr/>
          <p:nvPr/>
        </p:nvGrpSpPr>
        <p:grpSpPr>
          <a:xfrm>
            <a:off x="6836116" y="4197848"/>
            <a:ext cx="52932" cy="111504"/>
            <a:chOff x="8820472" y="4037576"/>
            <a:chExt cx="52932" cy="11150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1F2EC90-EB6A-4728-BDD1-78637D3C0866}"/>
                </a:ext>
              </a:extLst>
            </p:cNvPr>
            <p:cNvSpPr/>
            <p:nvPr/>
          </p:nvSpPr>
          <p:spPr bwMode="auto">
            <a:xfrm>
              <a:off x="8827685" y="403757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5D62A9B2-8667-4537-A0AE-753E047F07B7}"/>
                </a:ext>
              </a:extLst>
            </p:cNvPr>
            <p:cNvSpPr/>
            <p:nvPr/>
          </p:nvSpPr>
          <p:spPr bwMode="auto">
            <a:xfrm rot="16200000">
              <a:off x="8817197" y="4092873"/>
              <a:ext cx="59482" cy="52932"/>
            </a:xfrm>
            <a:prstGeom prst="flowChartDelay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A0D747F-3229-4A76-A574-38A7DB7DA760}"/>
              </a:ext>
            </a:extLst>
          </p:cNvPr>
          <p:cNvGrpSpPr/>
          <p:nvPr/>
        </p:nvGrpSpPr>
        <p:grpSpPr>
          <a:xfrm>
            <a:off x="6368585" y="3811235"/>
            <a:ext cx="52932" cy="111504"/>
            <a:chOff x="8820472" y="4037576"/>
            <a:chExt cx="52932" cy="11150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BC81AFB-9F5B-450E-8324-11116B7A7486}"/>
                </a:ext>
              </a:extLst>
            </p:cNvPr>
            <p:cNvSpPr/>
            <p:nvPr/>
          </p:nvSpPr>
          <p:spPr bwMode="auto">
            <a:xfrm>
              <a:off x="8827685" y="403757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Flowchart: Delay 64">
              <a:extLst>
                <a:ext uri="{FF2B5EF4-FFF2-40B4-BE49-F238E27FC236}">
                  <a16:creationId xmlns:a16="http://schemas.microsoft.com/office/drawing/2014/main" id="{0CBF7554-00B6-4E6C-8AD1-72F79243A873}"/>
                </a:ext>
              </a:extLst>
            </p:cNvPr>
            <p:cNvSpPr/>
            <p:nvPr/>
          </p:nvSpPr>
          <p:spPr bwMode="auto">
            <a:xfrm rot="16200000">
              <a:off x="8817197" y="4092873"/>
              <a:ext cx="59482" cy="52932"/>
            </a:xfrm>
            <a:prstGeom prst="flowChartDelay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471B468-B6DE-451B-A2BB-4A50ED83079D}"/>
              </a:ext>
            </a:extLst>
          </p:cNvPr>
          <p:cNvGrpSpPr/>
          <p:nvPr/>
        </p:nvGrpSpPr>
        <p:grpSpPr>
          <a:xfrm>
            <a:off x="6758069" y="3981824"/>
            <a:ext cx="52932" cy="111504"/>
            <a:chOff x="8820472" y="4037576"/>
            <a:chExt cx="52932" cy="11150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66E91E9-98FA-4BE0-BDD0-9A75401A6560}"/>
                </a:ext>
              </a:extLst>
            </p:cNvPr>
            <p:cNvSpPr/>
            <p:nvPr/>
          </p:nvSpPr>
          <p:spPr bwMode="auto">
            <a:xfrm>
              <a:off x="8827685" y="403757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904061E6-41B1-4EF7-911F-9C98C7E15ADB}"/>
                </a:ext>
              </a:extLst>
            </p:cNvPr>
            <p:cNvSpPr/>
            <p:nvPr/>
          </p:nvSpPr>
          <p:spPr bwMode="auto">
            <a:xfrm rot="16200000">
              <a:off x="8817197" y="4092873"/>
              <a:ext cx="59482" cy="52932"/>
            </a:xfrm>
            <a:prstGeom prst="flowChartDelay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9D0C922-157F-4370-82CE-71CB71196339}"/>
              </a:ext>
            </a:extLst>
          </p:cNvPr>
          <p:cNvGrpSpPr/>
          <p:nvPr/>
        </p:nvGrpSpPr>
        <p:grpSpPr>
          <a:xfrm>
            <a:off x="6281963" y="4262131"/>
            <a:ext cx="52932" cy="111504"/>
            <a:chOff x="8820472" y="4037576"/>
            <a:chExt cx="52932" cy="11150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FC8606-F9E7-435E-BDF3-63EE50CB0CCB}"/>
                </a:ext>
              </a:extLst>
            </p:cNvPr>
            <p:cNvSpPr/>
            <p:nvPr/>
          </p:nvSpPr>
          <p:spPr bwMode="auto">
            <a:xfrm>
              <a:off x="8827685" y="403757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Flowchart: Delay 70">
              <a:extLst>
                <a:ext uri="{FF2B5EF4-FFF2-40B4-BE49-F238E27FC236}">
                  <a16:creationId xmlns:a16="http://schemas.microsoft.com/office/drawing/2014/main" id="{E1D21192-FC74-48C5-B876-0D31A4E91C06}"/>
                </a:ext>
              </a:extLst>
            </p:cNvPr>
            <p:cNvSpPr/>
            <p:nvPr/>
          </p:nvSpPr>
          <p:spPr bwMode="auto">
            <a:xfrm rot="16200000">
              <a:off x="8817197" y="4092873"/>
              <a:ext cx="59482" cy="52932"/>
            </a:xfrm>
            <a:prstGeom prst="flowChartDelay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352EFB-F37C-416D-B665-7EDD35F713C2}"/>
              </a:ext>
            </a:extLst>
          </p:cNvPr>
          <p:cNvGrpSpPr/>
          <p:nvPr/>
        </p:nvGrpSpPr>
        <p:grpSpPr>
          <a:xfrm>
            <a:off x="6642163" y="3722651"/>
            <a:ext cx="52932" cy="111504"/>
            <a:chOff x="8820472" y="4037576"/>
            <a:chExt cx="52932" cy="11150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6BCFC04-2E58-4E92-9152-6FC4B6AFFD2E}"/>
                </a:ext>
              </a:extLst>
            </p:cNvPr>
            <p:cNvSpPr/>
            <p:nvPr/>
          </p:nvSpPr>
          <p:spPr bwMode="auto">
            <a:xfrm>
              <a:off x="8827685" y="403757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Flowchart: Delay 73">
              <a:extLst>
                <a:ext uri="{FF2B5EF4-FFF2-40B4-BE49-F238E27FC236}">
                  <a16:creationId xmlns:a16="http://schemas.microsoft.com/office/drawing/2014/main" id="{CA4AEBF3-4219-4E2C-89D0-556442757E27}"/>
                </a:ext>
              </a:extLst>
            </p:cNvPr>
            <p:cNvSpPr/>
            <p:nvPr/>
          </p:nvSpPr>
          <p:spPr bwMode="auto">
            <a:xfrm rot="16200000">
              <a:off x="8817197" y="4092873"/>
              <a:ext cx="59482" cy="52932"/>
            </a:xfrm>
            <a:prstGeom prst="flowChartDelay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73515EE-7A4C-4C67-8765-59348BB68418}"/>
              </a:ext>
            </a:extLst>
          </p:cNvPr>
          <p:cNvCxnSpPr>
            <a:cxnSpLocks/>
          </p:cNvCxnSpPr>
          <p:nvPr/>
        </p:nvCxnSpPr>
        <p:spPr bwMode="auto">
          <a:xfrm flipH="1">
            <a:off x="6325264" y="3939114"/>
            <a:ext cx="68578" cy="281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F74D9B-09B1-40F1-8F0D-4EFD55D35A6A}"/>
              </a:ext>
            </a:extLst>
          </p:cNvPr>
          <p:cNvCxnSpPr>
            <a:cxnSpLocks/>
          </p:cNvCxnSpPr>
          <p:nvPr/>
        </p:nvCxnSpPr>
        <p:spPr bwMode="auto">
          <a:xfrm>
            <a:off x="6401055" y="3939114"/>
            <a:ext cx="338481" cy="655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2C77978-B23A-4B7E-B71E-B2DAF591C770}"/>
              </a:ext>
            </a:extLst>
          </p:cNvPr>
          <p:cNvCxnSpPr>
            <a:cxnSpLocks/>
          </p:cNvCxnSpPr>
          <p:nvPr/>
        </p:nvCxnSpPr>
        <p:spPr bwMode="auto">
          <a:xfrm>
            <a:off x="6677663" y="3856954"/>
            <a:ext cx="68785" cy="1107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DE39291-68C7-4A35-99AA-228B25DA17C4}"/>
              </a:ext>
            </a:extLst>
          </p:cNvPr>
          <p:cNvCxnSpPr>
            <a:cxnSpLocks/>
          </p:cNvCxnSpPr>
          <p:nvPr/>
        </p:nvCxnSpPr>
        <p:spPr bwMode="auto">
          <a:xfrm>
            <a:off x="6777484" y="4107687"/>
            <a:ext cx="58632" cy="77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0733374-6D92-4D76-B6E2-CAEACD1AF4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97080" y="4109433"/>
            <a:ext cx="87455" cy="575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C0307B-81FC-41D0-90DF-8D12991A8DEE}"/>
              </a:ext>
            </a:extLst>
          </p:cNvPr>
          <p:cNvCxnSpPr>
            <a:cxnSpLocks/>
          </p:cNvCxnSpPr>
          <p:nvPr/>
        </p:nvCxnSpPr>
        <p:spPr bwMode="auto">
          <a:xfrm flipH="1">
            <a:off x="6359272" y="4197848"/>
            <a:ext cx="249201" cy="662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EFD5B0-5821-4CDA-B1AC-3FCA35B3E1F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97573" y="3936609"/>
            <a:ext cx="217812" cy="232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645039-F9B2-4E63-9AA0-26036AF24B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88183" y="4192179"/>
            <a:ext cx="147933" cy="174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795D413A-CC8C-4465-AB62-4592FE81EAE8}"/>
              </a:ext>
            </a:extLst>
          </p:cNvPr>
          <p:cNvSpPr txBox="1">
            <a:spLocks/>
          </p:cNvSpPr>
          <p:nvPr/>
        </p:nvSpPr>
        <p:spPr>
          <a:xfrm>
            <a:off x="675767" y="6448251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Forecast and control of epidemics in a globalized world: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Hufnagel L, Brockmann D, Geisel T (2004)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46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Contagion Model On A Global Scale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2</a:t>
            </a:r>
            <a:br>
              <a:rPr lang="en-GB" b="1" noProof="0" dirty="0"/>
            </a:b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/>
              <p:nvPr/>
            </p:nvSpPr>
            <p:spPr>
              <a:xfrm>
                <a:off x="679450" y="1988840"/>
                <a:ext cx="7773620" cy="5793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To validate model:</a:t>
                </a: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1,000 simulations were run and final epidemic size </a:t>
                </a:r>
                <a14:m>
                  <m:oMath xmlns:m="http://schemas.openxmlformats.org/officeDocument/2006/math">
                    <m:r>
                      <a:rPr lang="en-US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)&gt;</m:t>
                    </m:r>
                  </m:oMath>
                </a14:m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was calculated at each node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+</a:t>
                </a:r>
              </a:p>
              <a:p>
                <a:pPr algn="ctr"/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Comparison with SARS epidemic 2003 (outbreak in Hong Kong)</a:t>
                </a: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Results show:</a:t>
                </a:r>
              </a:p>
              <a:p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for two confined populations A (infected) &amp; B (uninfected) and transition rate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𝜓</m:t>
                    </m:r>
                  </m:oMath>
                </a14:m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:</a:t>
                </a: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Probability of outbreak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</m:d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=1−</m:t>
                    </m:r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𝑒𝑥𝑝</m:t>
                    </m:r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(−</m:t>
                    </m:r>
                    <m:f>
                      <m:fPr>
                        <m:ctrlP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𝜓</m:t>
                            </m:r>
                          </m:e>
                          <m:sup>
                            <m:r>
                              <a:rPr lang="en-US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p>
                        <m: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critical transition rate</a:t>
                </a: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1988840"/>
                <a:ext cx="7773620" cy="5793766"/>
              </a:xfrm>
              <a:prstGeom prst="rect">
                <a:avLst/>
              </a:prstGeom>
              <a:blipFill>
                <a:blip r:embed="rId3"/>
                <a:stretch>
                  <a:fillRect l="-627" t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hteck 41">
            <a:extLst>
              <a:ext uri="{FF2B5EF4-FFF2-40B4-BE49-F238E27FC236}">
                <a16:creationId xmlns:a16="http://schemas.microsoft.com/office/drawing/2014/main" id="{5EFF08E6-9B18-4119-B11F-05E1D5B6CC9F}"/>
              </a:ext>
            </a:extLst>
          </p:cNvPr>
          <p:cNvSpPr/>
          <p:nvPr/>
        </p:nvSpPr>
        <p:spPr bwMode="auto">
          <a:xfrm>
            <a:off x="690930" y="1484784"/>
            <a:ext cx="1432798" cy="5697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2"/>
                </a:solidFill>
                <a:latin typeface="+mn-lt"/>
              </a:rPr>
              <a:t>Case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bg2"/>
                </a:solidFill>
                <a:latin typeface="+mn-lt"/>
              </a:rPr>
              <a:t>(Hufnagel, Brockmann &amp; Geisel)</a:t>
            </a:r>
            <a:r>
              <a:rPr lang="de-DE" sz="1000" baseline="300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000" baseline="30000" dirty="0">
                <a:solidFill>
                  <a:schemeClr val="bg1"/>
                </a:solidFill>
                <a:latin typeface="+mn-lt"/>
              </a:rPr>
              <a:t>2</a:t>
            </a:r>
            <a:endParaRPr lang="en-GB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46AAD-97DC-4908-B6C6-61B043BE2C26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Forecast and control of epidemics in a globalized world: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Hufnagel L, Brockmann D, Geisel T (2004)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0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Contagion Model On A Global Scale</a:t>
            </a:r>
            <a:r>
              <a:rPr lang="en-GB" baseline="30000" noProof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3</a:t>
            </a:r>
            <a:br>
              <a:rPr lang="en-GB" b="1" noProof="0" dirty="0"/>
            </a:b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/>
              <p:nvPr/>
            </p:nvSpPr>
            <p:spPr>
              <a:xfrm>
                <a:off x="679450" y="2186566"/>
                <a:ext cx="777362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For similar, more recent model (</a:t>
                </a:r>
                <a:r>
                  <a:rPr lang="en-US" sz="1800" kern="0" dirty="0" err="1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Brockmann</a:t>
                </a:r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&amp; </a:t>
                </a:r>
                <a:r>
                  <a:rPr lang="en-US" sz="1800" kern="0" dirty="0" err="1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Hebling</a:t>
                </a:r>
                <a:r>
                  <a:rPr lang="de-DE" sz="1100" b="1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de-DE" sz="1800" b="1" baseline="30000" dirty="0">
                    <a:solidFill>
                      <a:schemeClr val="tx2"/>
                    </a:solidFill>
                    <a:latin typeface="+mn-lt"/>
                  </a:rPr>
                  <a:t>3</a:t>
                </a:r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), an additional figure is introduced, </a:t>
                </a:r>
                <a:r>
                  <a:rPr lang="en-US" sz="1800" b="1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the effective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1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sz="1800" b="1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𝒏𝒎</m:t>
                        </m:r>
                      </m:sub>
                    </m:sSub>
                  </m:oMath>
                </a14:m>
                <a:endParaRPr lang="en-US" sz="1800" b="1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en-US" sz="1800" b="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US" sz="1800" b="0" i="1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Idea</a:t>
                </a:r>
                <a:r>
                  <a:rPr lang="en-US" sz="1800" i="1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: process is governed by set of most probably paths, reducing the redundancies and multiplicity of paths</a:t>
                </a:r>
              </a:p>
              <a:p>
                <a:endParaRPr lang="en-US" sz="1800" b="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𝑛𝑚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=(1−</m:t>
                    </m:r>
                    <m:func>
                      <m:funcPr>
                        <m:ctrlPr>
                          <a:rPr lang="en-US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kern="0" smtClean="0">
                                    <a:solidFill>
                                      <a:srgbClr val="00376C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kern="0" smtClean="0">
                                    <a:solidFill>
                                      <a:srgbClr val="00376C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en-US" sz="1800" b="0" i="1" kern="0" smtClean="0">
                                    <a:solidFill>
                                      <a:srgbClr val="00376C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≥1</m:t>
                    </m:r>
                  </m:oMath>
                </a14:m>
                <a:r>
                  <a:rPr lang="en-US" sz="1800" b="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Ψ</m:t>
                        </m:r>
                      </m:e>
                      <m:sub>
                        <m:r>
                          <a:rPr lang="en-US" sz="1800" i="1" ker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𝑛𝑚</m:t>
                        </m:r>
                      </m:sub>
                    </m:sSub>
                  </m:oMath>
                </a14:m>
                <a:r>
                  <a:rPr lang="en-US" sz="1800" b="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representing the flux of passengers from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1800" b="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endParaRPr lang="en-US" sz="1800" b="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US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</a:t>
                </a:r>
              </a:p>
              <a:p>
                <a:endParaRPr lang="en-US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2186566"/>
                <a:ext cx="7773620" cy="2862322"/>
              </a:xfrm>
              <a:prstGeom prst="rect">
                <a:avLst/>
              </a:prstGeom>
              <a:blipFill>
                <a:blip r:embed="rId3"/>
                <a:stretch>
                  <a:fillRect l="-627" t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F61C1A-D427-4385-9DD3-18E94A8B5D19}"/>
                  </a:ext>
                </a:extLst>
              </p:cNvPr>
              <p:cNvSpPr/>
              <p:nvPr/>
            </p:nvSpPr>
            <p:spPr bwMode="auto">
              <a:xfrm>
                <a:off x="7347881" y="4365104"/>
                <a:ext cx="1080120" cy="395752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3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3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de-DE" sz="13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kumimoji="0" lang="de-DE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kumimoji="0" lang="de-DE" sz="13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3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de-DE" sz="13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kumimoji="0" lang="en-GB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F61C1A-D427-4385-9DD3-18E94A8B5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7881" y="4365104"/>
                <a:ext cx="1080120" cy="395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B411294-71AE-46E3-91CF-5D4B269B7737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The Hidden Geometry of Complex, Network-Driven Contagion Phenomena: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Brockmann D, </a:t>
            </a:r>
            <a:r>
              <a:rPr lang="de-DE" dirty="0" err="1">
                <a:solidFill>
                  <a:schemeClr val="tx2"/>
                </a:solidFill>
                <a:latin typeface="+mn-lt"/>
              </a:rPr>
              <a:t>Helbring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D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8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Contagion Model On A Global Scale</a:t>
            </a:r>
            <a:r>
              <a:rPr lang="en-GB" baseline="30000" noProof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3</a:t>
            </a:r>
            <a:br>
              <a:rPr lang="en-GB" b="1" noProof="0" dirty="0"/>
            </a:br>
            <a:endParaRPr lang="en-GB" b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8FDEC-7CC4-4CB7-A9EE-F8CA837575E0}"/>
              </a:ext>
            </a:extLst>
          </p:cNvPr>
          <p:cNvSpPr txBox="1"/>
          <p:nvPr/>
        </p:nvSpPr>
        <p:spPr>
          <a:xfrm>
            <a:off x="679450" y="1844824"/>
            <a:ext cx="777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Graphic representation of effective distance reveals the otherwise not noticeable wavefront of epidemic;</a:t>
            </a:r>
          </a:p>
          <a:p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here modelled for disease starting in Hong Kong</a:t>
            </a: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A4585-2C03-45A9-A2A7-125143C5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90" y="2708920"/>
            <a:ext cx="7301740" cy="2604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BE2F0-F5EA-42D9-B026-E0DAF00B181D}"/>
              </a:ext>
            </a:extLst>
          </p:cNvPr>
          <p:cNvSpPr txBox="1"/>
          <p:nvPr/>
        </p:nvSpPr>
        <p:spPr>
          <a:xfrm>
            <a:off x="934833" y="5313107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Fig 2</a:t>
            </a:r>
            <a:r>
              <a:rPr lang="en-US" sz="14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Visual representation of spread of simulated disease, redness signaling significant prevalence, with outbreak in Hong Kong. Representation with effective distance (top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sz="12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sz="14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radial distance equals effective distance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r>
              <a:rPr lang="en-US" sz="14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or geographical (bottom). Graphic from </a:t>
            </a:r>
            <a:r>
              <a:rPr lang="en-GB" sz="1400" dirty="0" err="1">
                <a:solidFill>
                  <a:schemeClr val="tx2"/>
                </a:solidFill>
                <a:latin typeface="+mn-lt"/>
              </a:rPr>
              <a:t>Brockmann</a:t>
            </a:r>
            <a:r>
              <a:rPr lang="en-GB" sz="1400" dirty="0">
                <a:solidFill>
                  <a:schemeClr val="tx2"/>
                </a:solidFill>
                <a:latin typeface="+mn-lt"/>
              </a:rPr>
              <a:t> &amp; </a:t>
            </a:r>
            <a:r>
              <a:rPr lang="en-GB" sz="1400" dirty="0" err="1">
                <a:solidFill>
                  <a:schemeClr val="tx2"/>
                </a:solidFill>
                <a:latin typeface="+mn-lt"/>
              </a:rPr>
              <a:t>Helbring</a:t>
            </a:r>
            <a:r>
              <a:rPr lang="de-DE" sz="1400" b="1" baseline="300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400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GB" sz="1400" dirty="0">
                <a:solidFill>
                  <a:schemeClr val="tx2"/>
                </a:solidFill>
                <a:latin typeface="+mn-lt"/>
              </a:rPr>
              <a:t>.</a:t>
            </a:r>
            <a:endParaRPr lang="en-US" sz="14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602915E-F2DD-4689-93D4-C53DC382E9F5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The Hidden Geometry of Complex, Network-Driven Contagion Phenomena: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Brockmann D, </a:t>
            </a:r>
            <a:r>
              <a:rPr lang="de-DE" dirty="0" err="1">
                <a:solidFill>
                  <a:schemeClr val="tx2"/>
                </a:solidFill>
                <a:latin typeface="+mn-lt"/>
              </a:rPr>
              <a:t>Helbring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D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32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Contagion Model On A Global Scale</a:t>
            </a:r>
            <a:r>
              <a:rPr lang="en-GB" baseline="30000" noProof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3</a:t>
            </a:r>
            <a:br>
              <a:rPr lang="en-GB" b="1" noProof="0" dirty="0"/>
            </a:br>
            <a:endParaRPr lang="en-GB" b="1" noProof="0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602915E-F2DD-4689-93D4-C53DC382E9F5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The Hidden Geometry of Complex, Network-Driven Contagion Phenomena: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Brockmann D, </a:t>
            </a:r>
            <a:r>
              <a:rPr lang="de-DE" dirty="0" err="1">
                <a:solidFill>
                  <a:schemeClr val="tx2"/>
                </a:solidFill>
                <a:latin typeface="+mn-lt"/>
              </a:rPr>
              <a:t>Helbring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D (2013)</a:t>
            </a:r>
            <a:endParaRPr lang="en-GB" dirty="0"/>
          </a:p>
        </p:txBody>
      </p:sp>
      <p:pic>
        <p:nvPicPr>
          <p:cNvPr id="3" name="The hidden patterns in complex global disease dynamics  - Outbreak Atlanta">
            <a:hlinkClick r:id="" action="ppaction://media"/>
            <a:extLst>
              <a:ext uri="{FF2B5EF4-FFF2-40B4-BE49-F238E27FC236}">
                <a16:creationId xmlns:a16="http://schemas.microsoft.com/office/drawing/2014/main" id="{E2CAD26D-67D8-4ADE-9A6E-9D40BB6922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7203" y="2132856"/>
            <a:ext cx="8128000" cy="2755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D65E7-21BE-4467-8859-B2277064A86D}"/>
              </a:ext>
            </a:extLst>
          </p:cNvPr>
          <p:cNvSpPr txBox="1"/>
          <p:nvPr/>
        </p:nvSpPr>
        <p:spPr>
          <a:xfrm>
            <a:off x="427202" y="4905989"/>
            <a:ext cx="8127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Fig 3</a:t>
            </a:r>
            <a:r>
              <a:rPr lang="en-US" sz="14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Visual video-based representation of spread of simulated disease, redness signaling significant prevalence, with outbreak in Atlanta. Representation with effective distance (left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r>
              <a:rPr lang="en-US" sz="14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or geographical (right). </a:t>
            </a:r>
          </a:p>
          <a:p>
            <a:r>
              <a:rPr lang="en-US" sz="14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Video via https://rocs.hu-berlin.de/project/viz-event-horizon/ by Dirk </a:t>
            </a:r>
            <a:r>
              <a:rPr lang="en-US" sz="14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Brockmann</a:t>
            </a:r>
            <a:r>
              <a:rPr lang="en-US" sz="14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; referencing </a:t>
            </a:r>
            <a:r>
              <a:rPr lang="en-GB" sz="1400" dirty="0" err="1">
                <a:solidFill>
                  <a:schemeClr val="tx2"/>
                </a:solidFill>
                <a:latin typeface="+mn-lt"/>
              </a:rPr>
              <a:t>Brockmann</a:t>
            </a:r>
            <a:r>
              <a:rPr lang="en-GB" sz="1400" dirty="0">
                <a:solidFill>
                  <a:schemeClr val="tx2"/>
                </a:solidFill>
                <a:latin typeface="+mn-lt"/>
              </a:rPr>
              <a:t> &amp; </a:t>
            </a:r>
            <a:r>
              <a:rPr lang="en-GB" sz="1400" dirty="0" err="1">
                <a:solidFill>
                  <a:schemeClr val="tx2"/>
                </a:solidFill>
                <a:latin typeface="+mn-lt"/>
              </a:rPr>
              <a:t>Helbring</a:t>
            </a:r>
            <a:r>
              <a:rPr lang="de-DE" sz="1400" b="1" baseline="300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400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GB" sz="1400" dirty="0">
                <a:solidFill>
                  <a:schemeClr val="tx2"/>
                </a:solidFill>
                <a:latin typeface="+mn-lt"/>
              </a:rPr>
              <a:t>.</a:t>
            </a:r>
            <a:endParaRPr lang="en-US" sz="14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20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Derived Containment Strategies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 1,2,3</a:t>
            </a:r>
            <a:br>
              <a:rPr lang="en-GB" b="1" noProof="0" dirty="0"/>
            </a:br>
            <a:r>
              <a:rPr lang="en-GB" noProof="0" dirty="0"/>
              <a:t>(selection only)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8FDEC-7CC4-4CB7-A9EE-F8CA837575E0}"/>
              </a:ext>
            </a:extLst>
          </p:cNvPr>
          <p:cNvSpPr txBox="1"/>
          <p:nvPr/>
        </p:nvSpPr>
        <p:spPr>
          <a:xfrm>
            <a:off x="679450" y="1988840"/>
            <a:ext cx="77736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Containment strategies most effective when targeted towards highly connected individuals (vs random)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Using for example vaccinations to reduce the effective reproductive number below threshold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Global Mobility Network can be used to estimate percentage of vaccinations needed to prevent an epidemic spread</a:t>
            </a: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Quick response to initial outbreak necessary to prevent need for global vaccination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Prediction of arrival time can help estimate when to impose preventive containment measure</a:t>
            </a: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77CD112-CC58-4437-821A-2D6A584516A6}"/>
              </a:ext>
            </a:extLst>
          </p:cNvPr>
          <p:cNvSpPr txBox="1">
            <a:spLocks/>
          </p:cNvSpPr>
          <p:nvPr/>
        </p:nvSpPr>
        <p:spPr>
          <a:xfrm>
            <a:off x="678681" y="5805264"/>
            <a:ext cx="7864475" cy="1080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May &amp; Lloyd (2001)</a:t>
            </a:r>
          </a:p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Forecast and control of epidemics in a globalized world: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Hufnagel L, Brockmann D, Geisel T (2004)</a:t>
            </a:r>
            <a:endParaRPr lang="de-DE" baseline="30000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The Hidden Geometry of Complex, Network-Driven Contagion Phenomena: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Brockmann D, </a:t>
            </a:r>
            <a:r>
              <a:rPr lang="de-DE" dirty="0" err="1">
                <a:solidFill>
                  <a:schemeClr val="tx2"/>
                </a:solidFill>
                <a:latin typeface="+mn-lt"/>
              </a:rPr>
              <a:t>Helbring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D (2013)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217917D-1F6F-4669-BEB7-A1D1BFDA7062}"/>
              </a:ext>
            </a:extLst>
          </p:cNvPr>
          <p:cNvSpPr txBox="1">
            <a:spLocks/>
          </p:cNvSpPr>
          <p:nvPr/>
        </p:nvSpPr>
        <p:spPr>
          <a:xfrm>
            <a:off x="844549" y="6508750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EF3FBDE-33BE-4829-B851-0E82173EBE2D}"/>
              </a:ext>
            </a:extLst>
          </p:cNvPr>
          <p:cNvSpPr/>
          <p:nvPr/>
        </p:nvSpPr>
        <p:spPr bwMode="auto">
          <a:xfrm>
            <a:off x="517668" y="2028825"/>
            <a:ext cx="244332" cy="1400175"/>
          </a:xfrm>
          <a:prstGeom prst="leftBrace">
            <a:avLst>
              <a:gd name="adj1" fmla="val 6395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F54D051-C084-4204-A9C1-F87FDA44B610}"/>
              </a:ext>
            </a:extLst>
          </p:cNvPr>
          <p:cNvSpPr/>
          <p:nvPr/>
        </p:nvSpPr>
        <p:spPr bwMode="auto">
          <a:xfrm>
            <a:off x="454166" y="3643007"/>
            <a:ext cx="307833" cy="2162257"/>
          </a:xfrm>
          <a:prstGeom prst="leftBrace">
            <a:avLst>
              <a:gd name="adj1" fmla="val 6395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DBC0B-7852-41F7-88F7-1CE7B50FF2EA}"/>
              </a:ext>
            </a:extLst>
          </p:cNvPr>
          <p:cNvSpPr txBox="1"/>
          <p:nvPr/>
        </p:nvSpPr>
        <p:spPr>
          <a:xfrm rot="16200000">
            <a:off x="-801851" y="2773524"/>
            <a:ext cx="22188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Local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duffison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processes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55FD5-CE89-49CE-A6EE-8C57C31AAAAC}"/>
              </a:ext>
            </a:extLst>
          </p:cNvPr>
          <p:cNvSpPr txBox="1"/>
          <p:nvPr/>
        </p:nvSpPr>
        <p:spPr>
          <a:xfrm rot="16200000">
            <a:off x="-435428" y="4759664"/>
            <a:ext cx="15135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On Global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Scale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85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Gillespie Algorithm And Spreading Models</a:t>
            </a:r>
            <a:r>
              <a:rPr lang="en-GB" baseline="30000" noProof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4</a:t>
            </a:r>
            <a:endParaRPr lang="en-GB" b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8FDEC-7CC4-4CB7-A9EE-F8CA837575E0}"/>
              </a:ext>
            </a:extLst>
          </p:cNvPr>
          <p:cNvSpPr txBox="1"/>
          <p:nvPr/>
        </p:nvSpPr>
        <p:spPr>
          <a:xfrm>
            <a:off x="679450" y="1973803"/>
            <a:ext cx="7773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Previous stochastic models often used equidistant time steps and transition rates and looked at whether a </a:t>
            </a:r>
            <a:r>
              <a:rPr lang="en-GB" sz="1800" b="1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possible event took place after that time increment</a:t>
            </a: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(Monte-Carlo Simulation)</a:t>
            </a:r>
          </a:p>
          <a:p>
            <a:endParaRPr lang="en-GB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Gillespie Algorithm instead replicates a continuous-time process and uses the </a:t>
            </a:r>
            <a:r>
              <a:rPr lang="en-GB" sz="1800" b="1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time until the next event</a:t>
            </a: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takes place and therefore improving computational time</a:t>
            </a:r>
          </a:p>
          <a:p>
            <a:endParaRPr lang="en-GB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However, application to non-static networks (such as spreading) not trivial, yet possible</a:t>
            </a:r>
            <a:endParaRPr lang="de-DE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6BC4C84-E860-4CDF-AB75-3F16FA3C83B3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4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Temporal Gillespie Algorithm: Fast Simulation of Contagion Processes on Time Varying Networks: Vestergaard CL,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Génois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 M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0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Gillespie Algorithm And Spreading Models </a:t>
            </a:r>
            <a:r>
              <a:rPr lang="en-GB" b="1" baseline="30000" noProof="0" dirty="0">
                <a:solidFill>
                  <a:schemeClr val="tx2"/>
                </a:solidFill>
              </a:rPr>
              <a:t>4</a:t>
            </a:r>
            <a:endParaRPr lang="en-GB" b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8FDEC-7CC4-4CB7-A9EE-F8CA837575E0}"/>
              </a:ext>
            </a:extLst>
          </p:cNvPr>
          <p:cNvSpPr txBox="1"/>
          <p:nvPr/>
        </p:nvSpPr>
        <p:spPr>
          <a:xfrm>
            <a:off x="685190" y="1846565"/>
            <a:ext cx="777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kern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Monte Carlo				Gillespie Algorithm</a:t>
            </a:r>
          </a:p>
          <a:p>
            <a:endParaRPr lang="en-GB" sz="1800" kern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D3E5F2-0063-404D-A472-0174B0C2ABF2}"/>
              </a:ext>
            </a:extLst>
          </p:cNvPr>
          <p:cNvCxnSpPr>
            <a:cxnSpLocks/>
          </p:cNvCxnSpPr>
          <p:nvPr/>
        </p:nvCxnSpPr>
        <p:spPr bwMode="auto">
          <a:xfrm>
            <a:off x="1331640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9C263E-3E88-409A-AE0D-AE3DAFD16F6C}"/>
              </a:ext>
            </a:extLst>
          </p:cNvPr>
          <p:cNvCxnSpPr>
            <a:cxnSpLocks/>
          </p:cNvCxnSpPr>
          <p:nvPr/>
        </p:nvCxnSpPr>
        <p:spPr bwMode="auto">
          <a:xfrm>
            <a:off x="1187624" y="256490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F9AD66-9C9F-492F-9C9E-DA962D48C119}"/>
              </a:ext>
            </a:extLst>
          </p:cNvPr>
          <p:cNvCxnSpPr>
            <a:cxnSpLocks/>
          </p:cNvCxnSpPr>
          <p:nvPr/>
        </p:nvCxnSpPr>
        <p:spPr bwMode="auto">
          <a:xfrm>
            <a:off x="1187624" y="292494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FD272D-94B1-4722-94A9-06CF0928FE81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28498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5C6DF7-5E6B-4800-A1D6-43E0B6D1B3E9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64502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95DCA-7E86-41C0-8379-06D0E341BED5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64502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A8D3F9-A1CE-45C0-8C6F-BEC03F677C12}"/>
              </a:ext>
            </a:extLst>
          </p:cNvPr>
          <p:cNvCxnSpPr>
            <a:cxnSpLocks/>
          </p:cNvCxnSpPr>
          <p:nvPr/>
        </p:nvCxnSpPr>
        <p:spPr bwMode="auto">
          <a:xfrm>
            <a:off x="1187624" y="400506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CA56C7-E185-4341-AFE3-5C60445ADE54}"/>
              </a:ext>
            </a:extLst>
          </p:cNvPr>
          <p:cNvCxnSpPr>
            <a:cxnSpLocks/>
          </p:cNvCxnSpPr>
          <p:nvPr/>
        </p:nvCxnSpPr>
        <p:spPr bwMode="auto">
          <a:xfrm>
            <a:off x="1187624" y="436510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12E1E8-CA2A-4FE6-8EE6-5930B5C852BD}"/>
              </a:ext>
            </a:extLst>
          </p:cNvPr>
          <p:cNvCxnSpPr>
            <a:cxnSpLocks/>
          </p:cNvCxnSpPr>
          <p:nvPr/>
        </p:nvCxnSpPr>
        <p:spPr bwMode="auto">
          <a:xfrm>
            <a:off x="1187624" y="472514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2E594-F671-4674-BFC1-E7D5632312B7}"/>
              </a:ext>
            </a:extLst>
          </p:cNvPr>
          <p:cNvCxnSpPr>
            <a:cxnSpLocks/>
          </p:cNvCxnSpPr>
          <p:nvPr/>
        </p:nvCxnSpPr>
        <p:spPr bwMode="auto">
          <a:xfrm>
            <a:off x="1187624" y="472514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8AB701-9255-4BB9-BC1D-AC24C0EAA79F}"/>
              </a:ext>
            </a:extLst>
          </p:cNvPr>
          <p:cNvCxnSpPr>
            <a:cxnSpLocks/>
          </p:cNvCxnSpPr>
          <p:nvPr/>
        </p:nvCxnSpPr>
        <p:spPr bwMode="auto">
          <a:xfrm>
            <a:off x="1187624" y="508518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481256-4CD8-4E24-9116-A0EBCC4013F4}"/>
              </a:ext>
            </a:extLst>
          </p:cNvPr>
          <p:cNvCxnSpPr>
            <a:cxnSpLocks/>
          </p:cNvCxnSpPr>
          <p:nvPr/>
        </p:nvCxnSpPr>
        <p:spPr bwMode="auto">
          <a:xfrm>
            <a:off x="1187624" y="544522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0D8BE-DE04-49C2-82FF-36494FB82F6F}"/>
              </a:ext>
            </a:extLst>
          </p:cNvPr>
          <p:cNvCxnSpPr>
            <a:cxnSpLocks/>
          </p:cNvCxnSpPr>
          <p:nvPr/>
        </p:nvCxnSpPr>
        <p:spPr bwMode="auto">
          <a:xfrm>
            <a:off x="1187624" y="5805264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99449-A156-43CF-BFB9-A9C36B86138E}"/>
              </a:ext>
            </a:extLst>
          </p:cNvPr>
          <p:cNvCxnSpPr/>
          <p:nvPr/>
        </p:nvCxnSpPr>
        <p:spPr bwMode="auto">
          <a:xfrm>
            <a:off x="1115616" y="25649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30A5DC-0ED4-4599-928E-FFC91D464BBC}"/>
                  </a:ext>
                </a:extLst>
              </p:cNvPr>
              <p:cNvSpPr txBox="1"/>
              <p:nvPr/>
            </p:nvSpPr>
            <p:spPr>
              <a:xfrm>
                <a:off x="715314" y="2564904"/>
                <a:ext cx="40030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30A5DC-0ED4-4599-928E-FFC91D46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14" y="2564904"/>
                <a:ext cx="400302" cy="2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4F406C-45CF-4FF2-B17C-ED5C9C4209DD}"/>
              </a:ext>
            </a:extLst>
          </p:cNvPr>
          <p:cNvCxnSpPr>
            <a:cxnSpLocks/>
          </p:cNvCxnSpPr>
          <p:nvPr/>
        </p:nvCxnSpPr>
        <p:spPr bwMode="auto">
          <a:xfrm>
            <a:off x="5436096" y="2492896"/>
            <a:ext cx="0" cy="3600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E72F1F-1B68-4897-BC49-F28681AC2032}"/>
              </a:ext>
            </a:extLst>
          </p:cNvPr>
          <p:cNvCxnSpPr>
            <a:cxnSpLocks/>
          </p:cNvCxnSpPr>
          <p:nvPr/>
        </p:nvCxnSpPr>
        <p:spPr bwMode="auto">
          <a:xfrm>
            <a:off x="5292080" y="2492896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869813-4765-4F5D-84E1-9DFD70EA0829}"/>
              </a:ext>
            </a:extLst>
          </p:cNvPr>
          <p:cNvCxnSpPr/>
          <p:nvPr/>
        </p:nvCxnSpPr>
        <p:spPr bwMode="auto">
          <a:xfrm flipH="1">
            <a:off x="1547664" y="2562726"/>
            <a:ext cx="360040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F05066-29B8-4EFD-906B-B2B9D0CEA97A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7663" y="2655458"/>
            <a:ext cx="408081" cy="6167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F68B59-B7A4-4CFF-8901-10F85C7092F1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3696" y="2664878"/>
            <a:ext cx="456016" cy="9430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B4EEDB-D0CC-46A1-92A5-1BCF129B3F9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09894" y="2664878"/>
            <a:ext cx="541826" cy="13123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566796-B304-480F-BE80-18F6B225A78A}"/>
              </a:ext>
            </a:extLst>
          </p:cNvPr>
          <p:cNvCxnSpPr>
            <a:cxnSpLocks/>
          </p:cNvCxnSpPr>
          <p:nvPr/>
        </p:nvCxnSpPr>
        <p:spPr bwMode="auto">
          <a:xfrm flipH="1">
            <a:off x="1503712" y="2664878"/>
            <a:ext cx="620016" cy="1654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BB356A-EF8B-4E0D-8C4E-4E2EE9ADC0E9}"/>
              </a:ext>
            </a:extLst>
          </p:cNvPr>
          <p:cNvCxnSpPr>
            <a:cxnSpLocks/>
          </p:cNvCxnSpPr>
          <p:nvPr/>
        </p:nvCxnSpPr>
        <p:spPr bwMode="auto">
          <a:xfrm flipH="1">
            <a:off x="1515576" y="2664878"/>
            <a:ext cx="615982" cy="2004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1E79B0-8458-45A7-B4A5-7452BA3934B8}"/>
              </a:ext>
            </a:extLst>
          </p:cNvPr>
          <p:cNvCxnSpPr>
            <a:cxnSpLocks/>
          </p:cNvCxnSpPr>
          <p:nvPr/>
        </p:nvCxnSpPr>
        <p:spPr bwMode="auto">
          <a:xfrm flipH="1">
            <a:off x="1515576" y="2664878"/>
            <a:ext cx="615982" cy="23538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E7E128-2B30-42C5-993F-F42858211D7F}"/>
              </a:ext>
            </a:extLst>
          </p:cNvPr>
          <p:cNvCxnSpPr>
            <a:cxnSpLocks/>
          </p:cNvCxnSpPr>
          <p:nvPr/>
        </p:nvCxnSpPr>
        <p:spPr bwMode="auto">
          <a:xfrm flipH="1">
            <a:off x="1491608" y="2664878"/>
            <a:ext cx="651814" cy="26895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AF1EE0-4067-47B9-981E-8DFED63355F3}"/>
              </a:ext>
            </a:extLst>
          </p:cNvPr>
          <p:cNvCxnSpPr>
            <a:cxnSpLocks/>
          </p:cNvCxnSpPr>
          <p:nvPr/>
        </p:nvCxnSpPr>
        <p:spPr bwMode="auto">
          <a:xfrm flipH="1">
            <a:off x="1477806" y="2664878"/>
            <a:ext cx="665616" cy="30588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7780B47-4D80-4033-8722-8CB1C46FE17F}"/>
                  </a:ext>
                </a:extLst>
              </p:cNvPr>
              <p:cNvSpPr/>
              <p:nvPr/>
            </p:nvSpPr>
            <p:spPr bwMode="auto">
              <a:xfrm>
                <a:off x="1907704" y="2286206"/>
                <a:ext cx="1728192" cy="42270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3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Evaluate whether transition </a:t>
                </a:r>
                <a14:m>
                  <m:oMath xmlns:m="http://schemas.openxmlformats.org/officeDocument/2006/math">
                    <m:r>
                      <a:rPr kumimoji="0" lang="en-GB" sz="13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GB" sz="13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happened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7780B47-4D80-4033-8722-8CB1C46FE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2286206"/>
                <a:ext cx="1728192" cy="422706"/>
              </a:xfrm>
              <a:prstGeom prst="rect">
                <a:avLst/>
              </a:prstGeom>
              <a:blipFill>
                <a:blip r:embed="rId4"/>
                <a:stretch>
                  <a:fillRect l="-2439" t="-5479" r="-2787" b="-17808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187CA2-1B1E-44F1-B02A-A2A14642392C}"/>
                  </a:ext>
                </a:extLst>
              </p:cNvPr>
              <p:cNvSpPr txBox="1"/>
              <p:nvPr/>
            </p:nvSpPr>
            <p:spPr>
              <a:xfrm>
                <a:off x="2033291" y="3317493"/>
                <a:ext cx="2322684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>
                    <a:solidFill>
                      <a:schemeClr val="tx2"/>
                    </a:solidFill>
                  </a:rPr>
                  <a:t>Transition happens when:</a:t>
                </a:r>
              </a:p>
              <a:p>
                <a:endParaRPr lang="en-GB">
                  <a:solidFill>
                    <a:schemeClr val="tx2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>
                    <a:solidFill>
                      <a:schemeClr val="tx2"/>
                    </a:solidFill>
                  </a:rPr>
                  <a:t>Draw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GB">
                    <a:solidFill>
                      <a:schemeClr val="tx2"/>
                    </a:solidFill>
                  </a:rPr>
                  <a:t> from uniform distribution for each transition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b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>
                    <a:solidFill>
                      <a:schemeClr val="tx2"/>
                    </a:solidFill>
                  </a:rPr>
                  <a:t> transition happens, otherwise not.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>
                    <a:solidFill>
                      <a:schemeClr val="tx2"/>
                    </a:solidFill>
                  </a:rPr>
                  <a:t>: </a:t>
                </a:r>
                <a:r>
                  <a:rPr lang="en-GB" i="1">
                    <a:solidFill>
                      <a:schemeClr val="tx2"/>
                    </a:solidFill>
                  </a:rPr>
                  <a:t>transition rate</a:t>
                </a:r>
                <a:r>
                  <a:rPr lang="en-GB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187CA2-1B1E-44F1-B02A-A2A14642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91" y="3317493"/>
                <a:ext cx="2322684" cy="1892826"/>
              </a:xfrm>
              <a:prstGeom prst="rect">
                <a:avLst/>
              </a:prstGeom>
              <a:blipFill>
                <a:blip r:embed="rId5"/>
                <a:stretch>
                  <a:fillRect l="-525" t="-322" r="-525" b="-1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5DF199-70B3-49AC-996C-67AB3010ED86}"/>
                  </a:ext>
                </a:extLst>
              </p:cNvPr>
              <p:cNvSpPr txBox="1"/>
              <p:nvPr/>
            </p:nvSpPr>
            <p:spPr>
              <a:xfrm>
                <a:off x="1979712" y="5229200"/>
                <a:ext cx="2840057" cy="109260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>
                    <a:solidFill>
                      <a:schemeClr val="bg1"/>
                    </a:solidFill>
                  </a:rPr>
                  <a:t>For sufficient time resolution (</a:t>
                </a:r>
                <a:r>
                  <a:rPr lang="en-GB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no discretisation errors)</a:t>
                </a:r>
                <a:r>
                  <a:rPr lang="en-GB">
                    <a:solidFill>
                      <a:schemeClr val="bg1"/>
                    </a:solidFill>
                  </a:rPr>
                  <a:t>, we 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Δt</m:t>
                    </m:r>
                    <m:r>
                      <a:rPr lang="en-GB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GB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>
                    <a:solidFill>
                      <a:schemeClr val="bg1"/>
                    </a:solidFill>
                    <a:sym typeface="Wingdings" panose="05000000000000000000" pitchFamily="2" charset="2"/>
                  </a:rPr>
                  <a:t>Most trials are rejected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>
                    <a:solidFill>
                      <a:schemeClr val="bg1"/>
                    </a:solidFill>
                    <a:sym typeface="Wingdings" panose="05000000000000000000" pitchFamily="2" charset="2"/>
                  </a:rPr>
                  <a:t>Computationally inefficient</a:t>
                </a:r>
                <a:endParaRPr lang="en-GB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5DF199-70B3-49AC-996C-67AB3010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229200"/>
                <a:ext cx="2840057" cy="1092607"/>
              </a:xfrm>
              <a:prstGeom prst="rect">
                <a:avLst/>
              </a:prstGeom>
              <a:blipFill>
                <a:blip r:embed="rId6"/>
                <a:stretch>
                  <a:fillRect l="-213" b="-2747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15E450-E6F2-486C-B0EF-480987772619}"/>
                  </a:ext>
                </a:extLst>
              </p:cNvPr>
              <p:cNvSpPr txBox="1"/>
              <p:nvPr/>
            </p:nvSpPr>
            <p:spPr>
              <a:xfrm>
                <a:off x="6153593" y="2451016"/>
                <a:ext cx="2654663" cy="331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>
                    <a:solidFill>
                      <a:schemeClr val="tx2"/>
                    </a:solidFill>
                  </a:rPr>
                  <a:t>For Poisson processes in </a:t>
                </a:r>
                <a:r>
                  <a:rPr lang="en-GB" b="1">
                    <a:solidFill>
                      <a:schemeClr val="tx2"/>
                    </a:solidFill>
                  </a:rPr>
                  <a:t>static</a:t>
                </a:r>
                <a:r>
                  <a:rPr lang="en-GB">
                    <a:solidFill>
                      <a:schemeClr val="tx2"/>
                    </a:solidFill>
                  </a:rPr>
                  <a:t> networks, probability that transition</a:t>
                </a:r>
                <a:r>
                  <a:rPr kumimoji="0" lang="en-GB" sz="13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3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GB" sz="13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en-GB" sz="1300" b="1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didn‘t</a:t>
                </a:r>
                <a:r>
                  <a:rPr kumimoji="0" lang="en-GB" sz="13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happen after time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0" lang="en-GB" sz="13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GB">
                  <a:solidFill>
                    <a:schemeClr val="tx2"/>
                  </a:solidFill>
                </a:endParaRPr>
              </a:p>
              <a:p>
                <a:endParaRPr lang="en-GB">
                  <a:solidFill>
                    <a:schemeClr val="tx2"/>
                  </a:solidFill>
                </a:endParaRPr>
              </a:p>
              <a:p>
                <a:r>
                  <a:rPr lang="en-GB">
                    <a:solidFill>
                      <a:schemeClr val="tx2"/>
                    </a:solidFill>
                  </a:rPr>
                  <a:t>Probability, that no transitions happened after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>
                    <a:solidFill>
                      <a:schemeClr val="tx2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GB">
                    <a:solidFill>
                      <a:schemeClr val="tx2"/>
                    </a:solidFill>
                  </a:rPr>
                  <a:t> </a:t>
                </a:r>
                <a:r>
                  <a:rPr lang="en-GB" sz="1100">
                    <a:solidFill>
                      <a:schemeClr val="tx2"/>
                    </a:solidFill>
                  </a:rPr>
                  <a:t>with</a:t>
                </a:r>
                <a:r>
                  <a:rPr lang="en-GB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GB">
                  <a:solidFill>
                    <a:schemeClr val="tx2"/>
                  </a:solidFill>
                </a:endParaRPr>
              </a:p>
              <a:p>
                <a:endParaRPr lang="en-GB">
                  <a:solidFill>
                    <a:schemeClr val="tx2"/>
                  </a:solidFill>
                </a:endParaRPr>
              </a:p>
              <a:p>
                <a:r>
                  <a:rPr lang="en-GB">
                    <a:solidFill>
                      <a:schemeClr val="tx2"/>
                    </a:solidFill>
                  </a:rPr>
                  <a:t>Draw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>
                    <a:solidFill>
                      <a:schemeClr val="tx2"/>
                    </a:solidFill>
                  </a:rPr>
                  <a:t> from distribution of waiting times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>
                    <a:solidFill>
                      <a:schemeClr val="tx2"/>
                    </a:solidFill>
                  </a:rPr>
                  <a:t> (probability density):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GB">
                  <a:solidFill>
                    <a:schemeClr val="tx2"/>
                  </a:solidFill>
                </a:endParaRPr>
              </a:p>
              <a:p>
                <a:r>
                  <a:rPr lang="en-GB">
                    <a:solidFill>
                      <a:schemeClr val="tx2"/>
                    </a:solidFill>
                  </a:rPr>
                  <a:t>or for transition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>
                    <a:solidFill>
                      <a:schemeClr val="tx2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GB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15E450-E6F2-486C-B0EF-480987772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93" y="2451016"/>
                <a:ext cx="2654663" cy="3311740"/>
              </a:xfrm>
              <a:prstGeom prst="rect">
                <a:avLst/>
              </a:prstGeom>
              <a:blipFill>
                <a:blip r:embed="rId7"/>
                <a:stretch>
                  <a:fillRect l="-229" t="-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1B1E2A5-F7E5-4195-8030-7321DD98E0A4}"/>
                  </a:ext>
                </a:extLst>
              </p:cNvPr>
              <p:cNvSpPr txBox="1"/>
              <p:nvPr/>
            </p:nvSpPr>
            <p:spPr>
              <a:xfrm>
                <a:off x="1115616" y="6153218"/>
                <a:ext cx="432047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1B1E2A5-F7E5-4195-8030-7321DD98E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153218"/>
                <a:ext cx="432047" cy="2923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C103124-48EC-48FF-AA1B-3035C1E54A0C}"/>
                  </a:ext>
                </a:extLst>
              </p:cNvPr>
              <p:cNvSpPr txBox="1"/>
              <p:nvPr/>
            </p:nvSpPr>
            <p:spPr>
              <a:xfrm>
                <a:off x="5220072" y="6097194"/>
                <a:ext cx="432047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C103124-48EC-48FF-AA1B-3035C1E54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6097194"/>
                <a:ext cx="432047" cy="2923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C2B800-CDAC-4C4A-B741-F39E93CA5631}"/>
              </a:ext>
            </a:extLst>
          </p:cNvPr>
          <p:cNvCxnSpPr>
            <a:cxnSpLocks/>
          </p:cNvCxnSpPr>
          <p:nvPr/>
        </p:nvCxnSpPr>
        <p:spPr bwMode="auto">
          <a:xfrm>
            <a:off x="5292080" y="3659252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0638A9-F74C-44EB-8709-D4024B380008}"/>
              </a:ext>
            </a:extLst>
          </p:cNvPr>
          <p:cNvCxnSpPr>
            <a:cxnSpLocks/>
          </p:cNvCxnSpPr>
          <p:nvPr/>
        </p:nvCxnSpPr>
        <p:spPr bwMode="auto">
          <a:xfrm>
            <a:off x="5292080" y="4293096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10F1D8-18DE-41CC-85FF-A751F306FF3F}"/>
              </a:ext>
            </a:extLst>
          </p:cNvPr>
          <p:cNvCxnSpPr>
            <a:cxnSpLocks/>
          </p:cNvCxnSpPr>
          <p:nvPr/>
        </p:nvCxnSpPr>
        <p:spPr bwMode="auto">
          <a:xfrm>
            <a:off x="5292080" y="5762756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CAC1ADD-0FB3-4A1D-8D5D-A87663C5DA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80112" y="3717032"/>
            <a:ext cx="573481" cy="14932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C94D8BF-3F40-4A2B-B3D2-5E05D6283EC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80112" y="4335436"/>
            <a:ext cx="573482" cy="863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676B4C-04E3-4D5B-B470-2241141737B6}"/>
              </a:ext>
            </a:extLst>
          </p:cNvPr>
          <p:cNvCxnSpPr>
            <a:cxnSpLocks/>
          </p:cNvCxnSpPr>
          <p:nvPr/>
        </p:nvCxnSpPr>
        <p:spPr bwMode="auto">
          <a:xfrm flipH="1">
            <a:off x="5652120" y="5210319"/>
            <a:ext cx="501472" cy="51337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E2DBD4-623C-4986-A2AA-62E6122A1F02}"/>
              </a:ext>
            </a:extLst>
          </p:cNvPr>
          <p:cNvSpPr txBox="1"/>
          <p:nvPr/>
        </p:nvSpPr>
        <p:spPr>
          <a:xfrm>
            <a:off x="277307" y="3790676"/>
            <a:ext cx="9896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Transition happening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7C84BA9-27C0-439E-A52A-05256040E81F}"/>
              </a:ext>
            </a:extLst>
          </p:cNvPr>
          <p:cNvGrpSpPr/>
          <p:nvPr/>
        </p:nvGrpSpPr>
        <p:grpSpPr>
          <a:xfrm>
            <a:off x="7812360" y="3491941"/>
            <a:ext cx="1287106" cy="211118"/>
            <a:chOff x="7812360" y="3491941"/>
            <a:chExt cx="1287106" cy="2111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4A69CB7-02C9-4CF2-8B55-2B57DA5590BE}"/>
                </a:ext>
              </a:extLst>
            </p:cNvPr>
            <p:cNvSpPr/>
            <p:nvPr/>
          </p:nvSpPr>
          <p:spPr bwMode="auto">
            <a:xfrm>
              <a:off x="8013783" y="3512803"/>
              <a:ext cx="1085683" cy="19025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</a:t>
              </a:r>
              <a:r>
                <a:rPr kumimoji="0" lang="en-GB" sz="1300" b="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Arial" charset="0"/>
                </a:rPr>
                <a:t>ransition rate</a:t>
              </a: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AC41293D-674D-4DAB-9859-1E36759132E0}"/>
                </a:ext>
              </a:extLst>
            </p:cNvPr>
            <p:cNvCxnSpPr/>
            <p:nvPr/>
          </p:nvCxnSpPr>
          <p:spPr bwMode="auto">
            <a:xfrm rot="10800000">
              <a:off x="7812360" y="3491941"/>
              <a:ext cx="141434" cy="126353"/>
            </a:xfrm>
            <a:prstGeom prst="bentConnector3">
              <a:avLst>
                <a:gd name="adj1" fmla="val 101311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F327F9-82F9-4151-BC79-07C6187A4E38}"/>
                  </a:ext>
                </a:extLst>
              </p:cNvPr>
              <p:cNvSpPr txBox="1"/>
              <p:nvPr/>
            </p:nvSpPr>
            <p:spPr>
              <a:xfrm>
                <a:off x="6153592" y="2451016"/>
                <a:ext cx="2654663" cy="331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For Poisson processes in </a:t>
                </a:r>
                <a:r>
                  <a:rPr lang="en-GB" b="1" dirty="0">
                    <a:solidFill>
                      <a:schemeClr val="tx2"/>
                    </a:solidFill>
                  </a:rPr>
                  <a:t>static</a:t>
                </a:r>
                <a:r>
                  <a:rPr lang="en-GB" dirty="0">
                    <a:solidFill>
                      <a:schemeClr val="tx2"/>
                    </a:solidFill>
                  </a:rPr>
                  <a:t> networks, probability that transition</a:t>
                </a:r>
                <a:r>
                  <a:rPr kumimoji="0" lang="en-GB" sz="13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3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GB" sz="13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en-GB" sz="1300" b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didn‘t</a:t>
                </a:r>
                <a:r>
                  <a:rPr kumimoji="0" lang="en-GB" sz="13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happen after time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0" lang="en-GB" sz="13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  <a:p>
                <a:endParaRPr lang="en-GB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Probability, that no transitions happened after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:r>
                  <a:rPr lang="en-GB" sz="1100" dirty="0">
                    <a:solidFill>
                      <a:schemeClr val="tx2"/>
                    </a:solidFill>
                  </a:rPr>
                  <a:t>with</a:t>
                </a:r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solidFill>
                    <a:schemeClr val="tx2"/>
                  </a:solidFill>
                </a:endParaRPr>
              </a:p>
              <a:p>
                <a:endParaRPr lang="en-GB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Draw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from distribution of waiting times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(probability density):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or for transition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F327F9-82F9-4151-BC79-07C6187A4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92" y="2451016"/>
                <a:ext cx="2654663" cy="3311740"/>
              </a:xfrm>
              <a:prstGeom prst="rect">
                <a:avLst/>
              </a:prstGeom>
              <a:blipFill>
                <a:blip r:embed="rId7"/>
                <a:stretch>
                  <a:fillRect l="-229" t="-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88FE6463-4750-4C32-9D15-A3FE80F0093D}"/>
              </a:ext>
            </a:extLst>
          </p:cNvPr>
          <p:cNvSpPr/>
          <p:nvPr/>
        </p:nvSpPr>
        <p:spPr bwMode="auto">
          <a:xfrm>
            <a:off x="7120184" y="4335436"/>
            <a:ext cx="1902639" cy="190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Cumulative transition rate</a:t>
            </a:r>
          </a:p>
        </p:txBody>
      </p:sp>
      <p:sp>
        <p:nvSpPr>
          <p:cNvPr id="107" name="Footer Placeholder 5">
            <a:extLst>
              <a:ext uri="{FF2B5EF4-FFF2-40B4-BE49-F238E27FC236}">
                <a16:creationId xmlns:a16="http://schemas.microsoft.com/office/drawing/2014/main" id="{B55222A6-655D-4176-8EF5-8907EBD8C816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en-GB" baseline="30000" dirty="0">
                <a:solidFill>
                  <a:schemeClr val="tx2"/>
                </a:solidFill>
                <a:latin typeface="+mn-lt"/>
              </a:rPr>
              <a:t>4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 Temporal Gillespie Algorithm: Fast Simulation of Contagion Processes on Time Varying Networks: Vestergaard CL,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Génois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 M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104" grpId="0"/>
      <p:bldP spid="1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9451" y="1066800"/>
            <a:ext cx="7780982" cy="661988"/>
          </a:xfrm>
        </p:spPr>
        <p:txBody>
          <a:bodyPr/>
          <a:lstStyle/>
          <a:p>
            <a:r>
              <a:rPr lang="en-GB" b="1" noProof="0" dirty="0"/>
              <a:t>Introduction</a:t>
            </a:r>
            <a:r>
              <a:rPr lang="en-GB" noProof="0" dirty="0"/>
              <a:t> What‘s the importance of understanding how disease spread?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9450" y="1988840"/>
            <a:ext cx="7877175" cy="2049792"/>
          </a:xfrm>
        </p:spPr>
        <p:txBody>
          <a:bodyPr/>
          <a:lstStyle/>
          <a:p>
            <a:r>
              <a:rPr lang="en-GB" noProof="0" dirty="0"/>
              <a:t>	</a:t>
            </a:r>
            <a:r>
              <a:rPr lang="en-GB" b="0" noProof="0" dirty="0"/>
              <a:t>Past two years of COVID-19 pandemic showed the importance of disease control for reaching different public health goals (i.e., prevent infections until a vaccine arrives, limiting stress on healthcare system, …)</a:t>
            </a:r>
          </a:p>
          <a:p>
            <a:endParaRPr lang="en-GB" b="0" noProof="0" dirty="0"/>
          </a:p>
          <a:p>
            <a:r>
              <a:rPr lang="en-GB" b="0" noProof="0" dirty="0"/>
              <a:t>	But to control a disease, the infection dynamics need to be tangible. Information can be…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C40699-463D-4737-A842-6851288D75D9}"/>
              </a:ext>
            </a:extLst>
          </p:cNvPr>
          <p:cNvSpPr txBox="1"/>
          <p:nvPr/>
        </p:nvSpPr>
        <p:spPr>
          <a:xfrm>
            <a:off x="1043608" y="421220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0" indent="-347663" algn="l" defTabSz="9667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76C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Predicting epidemic parameters like the reproductive number R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376C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(0)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376C"/>
              </a:solidFill>
              <a:effectLst/>
              <a:uLnTx/>
              <a:uFillTx/>
              <a:latin typeface="Verdana"/>
              <a:ea typeface="ＭＳ Ｐゴシック" charset="-128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A0F0D8-1A4B-452F-947F-C294CE8813E7}"/>
              </a:ext>
            </a:extLst>
          </p:cNvPr>
          <p:cNvSpPr txBox="1"/>
          <p:nvPr/>
        </p:nvSpPr>
        <p:spPr>
          <a:xfrm>
            <a:off x="1043608" y="4920087"/>
            <a:ext cx="691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663" marR="0" lvl="0" indent="-347663" algn="l" defTabSz="9667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0" dirty="0">
                <a:solidFill>
                  <a:srgbClr val="00376C"/>
                </a:solidFill>
                <a:latin typeface="Verdana"/>
              </a:rPr>
              <a:t>Whether and when to expect threshold behavior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A1A742-04DC-427F-987B-6FA92E1032BD}"/>
              </a:ext>
            </a:extLst>
          </p:cNvPr>
          <p:cNvSpPr txBox="1"/>
          <p:nvPr/>
        </p:nvSpPr>
        <p:spPr>
          <a:xfrm>
            <a:off x="1043608" y="5350975"/>
            <a:ext cx="6768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663" marR="0" lvl="0" indent="-347663" algn="l" defTabSz="9667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0" dirty="0">
                <a:solidFill>
                  <a:srgbClr val="00376C"/>
                </a:solidFill>
                <a:latin typeface="Verdana"/>
              </a:rPr>
              <a:t>Having a (holistic) model that emulates the real scenario as good as possible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7E4F-2698-4F5C-8434-0E345C45A3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Gillespie Algorithm And Spreading Models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4</a:t>
            </a: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/>
              <p:nvPr/>
            </p:nvSpPr>
            <p:spPr>
              <a:xfrm>
                <a:off x="685190" y="1804182"/>
                <a:ext cx="7773620" cy="486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For non-static/Temporal Gillespie Algorithm</a:t>
                </a:r>
              </a:p>
              <a:p>
                <a:endParaRPr lang="en-GB" sz="1800" kern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GB" sz="1800" b="1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Problem</a:t>
                </a:r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: Network and its transitions varying over time, independently of transitions (example survival rate: nodes become infected only when in contact with another infected node  exponential distribution not applicable)</a:t>
                </a:r>
              </a:p>
              <a:p>
                <a:endParaRPr lang="en-GB" sz="1800" kern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Therefore: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;</m:t>
                        </m:r>
                        <m:sSup>
                          <m:sSup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p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⁡(−</m:t>
                    </m:r>
                    <m:nary>
                      <m:naryPr>
                        <m:limLoc m:val="undOvr"/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brk m:alnAt="24"/>
                              </m:r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p>
                            <m:r>
                              <m:rPr>
                                <m:brk m:alnAt="24"/>
                              </m:r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p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∗∗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</m:e>
                          <m:sub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</m:sSub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𝑑𝑡</m:t>
                        </m:r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en-GB" sz="14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with</a:t>
                </a:r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b>
                    </m:sSub>
                    <m:r>
                      <a:rPr lang="en-GB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GB" sz="180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for</m:t>
                            </m:r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may</m:t>
                            </m:r>
                            <m: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takes</m:t>
                            </m:r>
                            <m: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place</m:t>
                            </m:r>
                          </m:e>
                          <m:e>
                            <m: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&amp;</m:t>
                            </m:r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  <m: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for</m:t>
                            </m:r>
                            <m: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  <m: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may</m:t>
                            </m:r>
                            <m: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not</m:t>
                            </m:r>
                            <m: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take</m:t>
                            </m:r>
                            <m:r>
                              <a:rPr lang="en-GB" sz="180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place</m:t>
                            </m:r>
                          </m:e>
                        </m:eqArr>
                      </m:e>
                    </m:d>
                  </m:oMath>
                </a14:m>
                <a:endParaRPr lang="en-GB" sz="1800" kern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: 		last transition that took place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∗∗</m:t>
                        </m:r>
                      </m:sup>
                    </m:sSup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: 	next transition that takes place</a:t>
                </a:r>
              </a:p>
              <a:p>
                <a:endParaRPr lang="en-GB" sz="1800" kern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If changes in network only depend on process itself,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b>
                    </m:sSub>
                    <m:r>
                      <a:rPr lang="en-GB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only changes with transitions and static Gillespie Algorithm can be applied</a:t>
                </a:r>
              </a:p>
              <a:p>
                <a:endParaRPr lang="en-GB" sz="1800" kern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90" y="1804182"/>
                <a:ext cx="7773620" cy="4865178"/>
              </a:xfrm>
              <a:prstGeom prst="rect">
                <a:avLst/>
              </a:prstGeom>
              <a:blipFill>
                <a:blip r:embed="rId3"/>
                <a:stretch>
                  <a:fillRect l="-627" t="-752" r="-8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oter Placeholder 5">
            <a:extLst>
              <a:ext uri="{FF2B5EF4-FFF2-40B4-BE49-F238E27FC236}">
                <a16:creationId xmlns:a16="http://schemas.microsoft.com/office/drawing/2014/main" id="{93FE6735-D48D-4CFA-82C7-1ABF033AEF56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4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Temporal Gillespie Algorithm: Fast Simulation of Contagion Processes on Time Varying Networks: Vestergaard CL,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Génois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 M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Gillespie Algorithm And Spreading Models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4</a:t>
            </a: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/>
              <p:nvPr/>
            </p:nvSpPr>
            <p:spPr>
              <a:xfrm>
                <a:off x="705306" y="1844824"/>
                <a:ext cx="7773620" cy="4676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Analogously to static Gillespie Algorithm (now time dependent):</a:t>
                </a:r>
              </a:p>
              <a:p>
                <a:endParaRPr lang="en-GB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Cumulative Transition Rate: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  <m:d>
                      <m:d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GB" sz="180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GB" sz="180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Ω</m:t>
                        </m:r>
                        <m:d>
                          <m:dPr>
                            <m:ctrlP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GB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en-GB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Introduce normalised waiting time: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</m:e>
                      <m:sup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brk m:alnAt="24"/>
                              </m:r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p>
                            <m:r>
                              <m:rPr>
                                <m:brk m:alnAt="24"/>
                              </m:r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p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∗∗</m:t>
                            </m:r>
                          </m:sup>
                        </m:sSup>
                      </m:sup>
                      <m:e>
                        <m:r>
                          <m:rPr>
                            <m:sty m:val="p"/>
                          </m:rPr>
                          <a:rPr lang="en-GB" sz="1800" b="0" i="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Λ</m:t>
                        </m:r>
                        <m:d>
                          <m:d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𝑑𝑡</m:t>
                        </m:r>
                      </m:e>
                    </m:nary>
                  </m:oMath>
                </a14:m>
                <a:endParaRPr lang="en-GB" sz="1800" b="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endParaRPr lang="en-GB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d>
                      <m:d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  <m:sup>
                            <m:r>
                              <a:rPr lang="en-GB" sz="1800" b="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from which we can draw and implicitly have information about time of next transition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GB" sz="1800" b="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∗∗</m:t>
                        </m:r>
                      </m:sup>
                    </m:sSup>
                  </m:oMath>
                </a14:m>
                <a:endParaRPr lang="en-GB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GB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Then, either… </a:t>
                </a:r>
              </a:p>
              <a:p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(1) transition </a:t>
                </a:r>
                <a14:m>
                  <m:oMath xmlns:m="http://schemas.openxmlformats.org/officeDocument/2006/math"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happens,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180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GB" sz="180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can be calculated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</m:oMath>
                </a14:m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Ω</m:t>
                    </m:r>
                  </m:oMath>
                </a14:m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need to be updated before drawing again or…</a:t>
                </a:r>
              </a:p>
              <a:p>
                <a:r>
                  <a:rPr lang="en-GB" sz="1800" b="0" kern="0" dirty="0">
                    <a:solidFill>
                      <a:srgbClr val="00376C"/>
                    </a:solidFill>
                    <a:sym typeface="Wingdings" panose="05000000000000000000" pitchFamily="2" charset="2"/>
                  </a:rPr>
                  <a:t>(2) </a:t>
                </a:r>
                <a14:m>
                  <m:oMath xmlns:m="http://schemas.openxmlformats.org/officeDocument/2006/math"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r>
                      <a:rPr lang="en-GB" sz="1800" b="0" i="1" kern="0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needs to be adjusted and redrawn…</a:t>
                </a:r>
              </a:p>
              <a:p>
                <a:endParaRPr lang="en-GB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GB" sz="1800" kern="0" dirty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depending on where you land on normalised timeline. </a:t>
                </a:r>
              </a:p>
              <a:p>
                <a:endParaRPr lang="en-GB" sz="1800" kern="0" dirty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6" y="1844824"/>
                <a:ext cx="7773620" cy="4676986"/>
              </a:xfrm>
              <a:prstGeom prst="rect">
                <a:avLst/>
              </a:prstGeom>
              <a:blipFill>
                <a:blip r:embed="rId3"/>
                <a:stretch>
                  <a:fillRect l="-706" t="-782" r="-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6470722-8FF4-4A4F-A238-6CEB25F7D61F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4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Temporal Gillespie Algorithm: Fast Simulation of Contagion Processes on Time Varying Networks: Vestergaard CL,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Génois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 M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68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Gillespie Algorithm And Spreading Models 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4</a:t>
            </a: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/>
              <p:nvPr/>
            </p:nvSpPr>
            <p:spPr>
              <a:xfrm>
                <a:off x="660003" y="2060848"/>
                <a:ext cx="7773620" cy="214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Advantages of Gillespie Algorithm:</a:t>
                </a:r>
              </a:p>
              <a:p>
                <a:endParaRPr lang="en-GB" sz="1800" kern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Both, static and non-static are stochastically exact,         Monte Carlo technically only for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lim</m:t>
                        </m:r>
                      </m:e>
                      <m:lim>
                        <m:sSub>
                          <m:sSubPr>
                            <m:ctrlP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i="1" kern="0" smtClean="0">
                                <a:solidFill>
                                  <a:srgbClr val="00376C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sz="1800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en-GB" sz="180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GB" sz="1800" i="1" kern="0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→0</m:t>
                        </m:r>
                      </m:lim>
                    </m:limLow>
                  </m:oMath>
                </a14:m>
                <a:endParaRPr lang="en-GB" sz="1800" kern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Significantly faster processing, for </a:t>
                </a:r>
                <a:r>
                  <a:rPr lang="en-GB" sz="1800" u="sng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exemplary</a:t>
                </a:r>
                <a:r>
                  <a:rPr lang="en-GB" sz="1800" kern="0">
                    <a:solidFill>
                      <a:srgbClr val="00376C"/>
                    </a:solidFill>
                    <a:latin typeface="+mn-lt"/>
                    <a:sym typeface="Wingdings" panose="05000000000000000000" pitchFamily="2" charset="2"/>
                  </a:rPr>
                  <a:t> contagion model with only contact-based transmission by factor 2</a:t>
                </a:r>
              </a:p>
              <a:p>
                <a:endParaRPr lang="en-GB" sz="1800" kern="0">
                  <a:solidFill>
                    <a:srgbClr val="00376C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8FDEC-7CC4-4CB7-A9EE-F8CA8375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3" y="2060848"/>
                <a:ext cx="7773620" cy="2149178"/>
              </a:xfrm>
              <a:prstGeom prst="rect">
                <a:avLst/>
              </a:prstGeom>
              <a:blipFill>
                <a:blip r:embed="rId3"/>
                <a:stretch>
                  <a:fillRect l="-627" t="-1416" r="-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8AEB4C5-97B9-4EF8-865B-910F0FC4D896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4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Temporal Gillespie Algorithm: Fast Simulation of Contagion Processes on Time Varying Networks: Vestergaard CL, 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Génois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 M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99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Conclusion and Outlook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 1,2,3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8FDEC-7CC4-4CB7-A9EE-F8CA837575E0}"/>
              </a:ext>
            </a:extLst>
          </p:cNvPr>
          <p:cNvSpPr txBox="1"/>
          <p:nvPr/>
        </p:nvSpPr>
        <p:spPr>
          <a:xfrm>
            <a:off x="679450" y="1986980"/>
            <a:ext cx="77736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Contagion Models exist in various forms like…</a:t>
            </a: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… for local diffusion processes:</a:t>
            </a: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… for today’s global scale spreading processes:</a:t>
            </a: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710DC-A94A-4E02-B35E-927BA4529C5F}"/>
              </a:ext>
            </a:extLst>
          </p:cNvPr>
          <p:cNvSpPr txBox="1"/>
          <p:nvPr/>
        </p:nvSpPr>
        <p:spPr>
          <a:xfrm>
            <a:off x="662950" y="2828835"/>
            <a:ext cx="7409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where for infinitely large populations no threshold behavior is noticeable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where final epidemic size can be exactly and approx. calculated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FD87D-B2A7-405F-AED3-0575019FCF1A}"/>
              </a:ext>
            </a:extLst>
          </p:cNvPr>
          <p:cNvSpPr txBox="1"/>
          <p:nvPr/>
        </p:nvSpPr>
        <p:spPr>
          <a:xfrm>
            <a:off x="690930" y="4544826"/>
            <a:ext cx="7409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where the modelling of the global mobility network leads to improvement of the quality of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where relative distance can reveal properties like wavefronts in the network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F4E3BBA-5825-4F00-A691-E6DA1EECE044}"/>
              </a:ext>
            </a:extLst>
          </p:cNvPr>
          <p:cNvSpPr txBox="1">
            <a:spLocks/>
          </p:cNvSpPr>
          <p:nvPr/>
        </p:nvSpPr>
        <p:spPr>
          <a:xfrm>
            <a:off x="678681" y="5805264"/>
            <a:ext cx="7864475" cy="1080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May &amp; Lloyd (2001)</a:t>
            </a:r>
          </a:p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Forecast and control of epidemics in a globalized world: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Hufnagel L, Brockmann D, Geisel T (2004)</a:t>
            </a:r>
            <a:endParaRPr lang="de-DE" baseline="30000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The Hidden Geometry of Complex, Network-Driven Contagion Phenomena: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Brockmann D, </a:t>
            </a:r>
            <a:r>
              <a:rPr lang="de-DE" dirty="0" err="1">
                <a:solidFill>
                  <a:schemeClr val="tx2"/>
                </a:solidFill>
                <a:latin typeface="+mn-lt"/>
              </a:rPr>
              <a:t>Helbring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D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1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Conclusion and Outlook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 1,2,3</a:t>
            </a: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D053D-C36D-435A-AB89-89886A2926F3}"/>
              </a:ext>
            </a:extLst>
          </p:cNvPr>
          <p:cNvSpPr txBox="1"/>
          <p:nvPr/>
        </p:nvSpPr>
        <p:spPr>
          <a:xfrm>
            <a:off x="779487" y="1997839"/>
            <a:ext cx="75850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Different containment measures then can be deducted from these models, respectively, which in a future step could be evaluated with regards to the current pandemic.</a:t>
            </a: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Furthermore, quality of models and computational time can always be further advanced.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One problem of interest may be impact evaluation of different containment measures where the current pandemic could again serve as a point of reference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0810B96-B065-43E3-AC86-21AD97B50A36}"/>
              </a:ext>
            </a:extLst>
          </p:cNvPr>
          <p:cNvSpPr txBox="1">
            <a:spLocks/>
          </p:cNvSpPr>
          <p:nvPr/>
        </p:nvSpPr>
        <p:spPr>
          <a:xfrm>
            <a:off x="678681" y="5805264"/>
            <a:ext cx="7864475" cy="1080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May &amp; Lloyd (2001)</a:t>
            </a:r>
          </a:p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Forecast and control of epidemics in a globalized world: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Hufnagel L, Brockmann D, Geisel T (2004)</a:t>
            </a:r>
            <a:endParaRPr lang="de-DE" baseline="30000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de-DE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The Hidden Geometry of Complex, Network-Driven Contagion Phenomena: 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Brockmann D, </a:t>
            </a:r>
            <a:r>
              <a:rPr lang="de-DE" dirty="0" err="1">
                <a:solidFill>
                  <a:schemeClr val="tx2"/>
                </a:solidFill>
                <a:latin typeface="+mn-lt"/>
              </a:rPr>
              <a:t>Helbring</a:t>
            </a:r>
            <a:r>
              <a:rPr lang="de-DE" dirty="0">
                <a:solidFill>
                  <a:schemeClr val="tx2"/>
                </a:solidFill>
                <a:latin typeface="+mn-lt"/>
              </a:rPr>
              <a:t> D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9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en-GB" b="1" noProof="0" dirty="0"/>
              <a:t>Conclusion and Outlook</a:t>
            </a:r>
            <a:r>
              <a:rPr lang="en-GB" b="1" baseline="30000" noProof="0" dirty="0">
                <a:solidFill>
                  <a:schemeClr val="tx2"/>
                </a:solidFill>
                <a:latin typeface="+mn-lt"/>
              </a:rPr>
              <a:t> 4</a:t>
            </a: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D053D-C36D-435A-AB89-89886A2926F3}"/>
              </a:ext>
            </a:extLst>
          </p:cNvPr>
          <p:cNvSpPr txBox="1"/>
          <p:nvPr/>
        </p:nvSpPr>
        <p:spPr>
          <a:xfrm>
            <a:off x="779487" y="1997839"/>
            <a:ext cx="7585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Additionally, advantages of the Gillespie Algorithm vs rejection sampling models (Monte Carlo) has been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Deeper investigation of the computational superiority could be another topic for future research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929BB-04D6-4C11-B0B6-72F1AAB53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61984F-D52F-4684-BA3A-D17FB36EBA43}"/>
              </a:ext>
            </a:extLst>
          </p:cNvPr>
          <p:cNvSpPr txBox="1">
            <a:spLocks/>
          </p:cNvSpPr>
          <p:nvPr/>
        </p:nvSpPr>
        <p:spPr>
          <a:xfrm>
            <a:off x="692150" y="6376243"/>
            <a:ext cx="786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l"/>
            <a:r>
              <a:rPr lang="de-DE" baseline="30000">
                <a:solidFill>
                  <a:schemeClr val="tx2"/>
                </a:solidFill>
                <a:latin typeface="+mn-lt"/>
              </a:rPr>
              <a:t>4</a:t>
            </a:r>
            <a:r>
              <a:rPr lang="de-DE">
                <a:solidFill>
                  <a:schemeClr val="tx2"/>
                </a:solidFill>
                <a:latin typeface="+mn-lt"/>
              </a:rPr>
              <a:t> </a:t>
            </a:r>
            <a:r>
              <a:rPr lang="en-GB">
                <a:solidFill>
                  <a:schemeClr val="tx2"/>
                </a:solidFill>
                <a:latin typeface="+mn-lt"/>
              </a:rPr>
              <a:t>Temporal Gillespie Algorithm: Fast Simulation of Contagion Processes on Time Varying Networks: Vestergaard CL, Génois M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121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112845"/>
            <a:ext cx="7877175" cy="661988"/>
          </a:xfrm>
        </p:spPr>
        <p:txBody>
          <a:bodyPr/>
          <a:lstStyle/>
          <a:p>
            <a:r>
              <a:rPr lang="de-DE" b="1" dirty="0"/>
              <a:t>B</a:t>
            </a:r>
            <a:r>
              <a:rPr lang="en-GB" b="1" dirty="0" err="1"/>
              <a:t>ibliography</a:t>
            </a: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D053D-C36D-435A-AB89-89886A2926F3}"/>
              </a:ext>
            </a:extLst>
          </p:cNvPr>
          <p:cNvSpPr txBox="1"/>
          <p:nvPr/>
        </p:nvSpPr>
        <p:spPr>
          <a:xfrm>
            <a:off x="779487" y="1997839"/>
            <a:ext cx="7585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Infection Dynamics on scale-free networks: May RM, Lloyd AL. Physical Review E. Vol 64 (2001). 		      DOI: 10.1103/PhysRevE.64.066112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Forecast and control of epidemics in a globalized world: Hufnagel L, </a:t>
            </a:r>
            <a:r>
              <a:rPr lang="en-GB" sz="18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Brockmann</a:t>
            </a: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D, Geisel T. PNAS. Vol 101(42). p. 15124 – 15129 (2004). www.pnas.org/cgi/doi/10.1073/pnas.0308344101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The Hidden Geometry of Complex, Network-Driven Contagion Phenomena: </a:t>
            </a:r>
            <a:r>
              <a:rPr lang="en-GB" sz="18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Brockmann</a:t>
            </a: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D, Helbing D. Science Vol 343 (2013). 					      DOI: 10.1126/science.1245200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Temporal Gillespie Algorithm: Fast Simulation of Contagion Processes on Time Varying Networks. </a:t>
            </a:r>
            <a:r>
              <a:rPr lang="en-GB" sz="18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Verstergaard</a:t>
            </a: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CL, </a:t>
            </a:r>
            <a:r>
              <a:rPr lang="en-GB" sz="1800" kern="0" dirty="0" err="1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Génois</a:t>
            </a:r>
            <a:r>
              <a:rPr lang="en-GB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M. PLOS Computational Biology (2015).</a:t>
            </a:r>
            <a:r>
              <a:rPr lang="fr-FR" sz="1800" kern="0" dirty="0">
                <a:solidFill>
                  <a:srgbClr val="00376C"/>
                </a:solidFill>
                <a:latin typeface="+mn-lt"/>
                <a:sym typeface="Wingdings" panose="05000000000000000000" pitchFamily="2" charset="2"/>
              </a:rPr>
              <a:t> DOI:10.1371/journal.pcbi.1004579</a:t>
            </a:r>
            <a:endParaRPr lang="en-US" sz="1800" kern="0" dirty="0">
              <a:solidFill>
                <a:srgbClr val="00376C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30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1F3BF-2DA6-4ED8-A4D2-85C6AAF6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AE483-1093-47BC-88E0-7C4EDA7B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2011363"/>
            <a:ext cx="7877175" cy="3573286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noProof="0" dirty="0">
                <a:solidFill>
                  <a:schemeClr val="accent4"/>
                </a:solidFill>
              </a:rPr>
              <a:t>Introduction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noProof="0" dirty="0"/>
              <a:t>Characterization of Contagion Model…</a:t>
            </a:r>
          </a:p>
          <a:p>
            <a:pPr lvl="3">
              <a:lnSpc>
                <a:spcPct val="150000"/>
              </a:lnSpc>
              <a:buFont typeface="+mj-lt"/>
              <a:buAutoNum type="arabicPeriod"/>
            </a:pPr>
            <a:r>
              <a:rPr lang="en-GB" noProof="0" dirty="0">
                <a:solidFill>
                  <a:schemeClr val="tx2"/>
                </a:solidFill>
              </a:rPr>
              <a:t>On Individual Level (Local Diffusion)</a:t>
            </a:r>
          </a:p>
          <a:p>
            <a:pPr lvl="3">
              <a:lnSpc>
                <a:spcPct val="150000"/>
              </a:lnSpc>
              <a:buFont typeface="+mj-lt"/>
              <a:buAutoNum type="arabicPeriod"/>
            </a:pPr>
            <a:r>
              <a:rPr lang="en-GB" noProof="0" dirty="0">
                <a:solidFill>
                  <a:schemeClr val="tx2"/>
                </a:solidFill>
              </a:rPr>
              <a:t>On Global Scale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noProof="0" dirty="0"/>
              <a:t>Derived Containment Strategies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noProof="0" dirty="0"/>
              <a:t>Gillespie Algorithm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noProof="0" dirty="0"/>
              <a:t>Conclusion and Outlook</a:t>
            </a:r>
          </a:p>
          <a:p>
            <a:pPr>
              <a:buFont typeface="+mj-lt"/>
              <a:buAutoNum type="arabicPeriod"/>
            </a:pPr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B4FC4-CC69-45B0-8A33-EDC680919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C62DD45D-4235-482E-80A4-0C0ACB808615}"/>
              </a:ext>
            </a:extLst>
          </p:cNvPr>
          <p:cNvSpPr/>
          <p:nvPr/>
        </p:nvSpPr>
        <p:spPr bwMode="auto">
          <a:xfrm>
            <a:off x="1475656" y="4906578"/>
            <a:ext cx="4752528" cy="297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Contagion Model On An Individual Level </a:t>
            </a:r>
            <a:r>
              <a:rPr lang="en-GB" sz="2400" b="1" baseline="30000" noProof="0" dirty="0">
                <a:solidFill>
                  <a:schemeClr val="tx2"/>
                </a:solidFill>
              </a:rPr>
              <a:t>1</a:t>
            </a:r>
            <a:br>
              <a:rPr lang="en-GB" b="1" noProof="0" dirty="0"/>
            </a:br>
            <a:r>
              <a:rPr lang="en-GB" b="1" noProof="0" dirty="0"/>
              <a:t>(or Local Diffusion)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D7B6F-9CA5-4C1B-AEB0-4F2E8225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2011363"/>
            <a:ext cx="7877175" cy="4210383"/>
          </a:xfrm>
        </p:spPr>
        <p:txBody>
          <a:bodyPr/>
          <a:lstStyle/>
          <a:p>
            <a:r>
              <a:rPr lang="en-GB" b="0" noProof="0" dirty="0"/>
              <a:t>	Individual Level = Looking at disease transmission from person to person</a:t>
            </a:r>
          </a:p>
          <a:p>
            <a:r>
              <a:rPr lang="en-GB" b="0" noProof="0" dirty="0"/>
              <a:t>	</a:t>
            </a:r>
          </a:p>
          <a:p>
            <a:endParaRPr lang="en-GB" b="0" noProof="0" dirty="0"/>
          </a:p>
          <a:p>
            <a:endParaRPr lang="en-GB" b="0" noProof="0" dirty="0"/>
          </a:p>
          <a:p>
            <a:endParaRPr lang="en-GB" b="0" noProof="0" dirty="0"/>
          </a:p>
          <a:p>
            <a:endParaRPr lang="en-GB" b="0" noProof="0" dirty="0"/>
          </a:p>
          <a:p>
            <a:r>
              <a:rPr lang="en-GB" b="0" noProof="0" dirty="0"/>
              <a:t>	Now, assumptions have to be made, i.e.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tx2"/>
                </a:solidFill>
              </a:rPr>
              <a:t>Social network is scale-free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tx2"/>
                </a:solidFill>
              </a:rPr>
              <a:t>Disease grants immunity after infection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0" noProof="0" dirty="0">
                <a:solidFill>
                  <a:schemeClr val="tx2"/>
                </a:solidFill>
              </a:rPr>
              <a:t>Infinite-size population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GB" noProof="0" dirty="0">
              <a:solidFill>
                <a:schemeClr val="tx2"/>
              </a:solidFill>
            </a:endParaRPr>
          </a:p>
          <a:p>
            <a:pPr marL="298450" lvl="2" indent="0">
              <a:buNone/>
            </a:pPr>
            <a:r>
              <a:rPr lang="en-GB" b="0" noProof="0" dirty="0">
                <a:solidFill>
                  <a:schemeClr val="tx2"/>
                </a:solidFill>
              </a:rPr>
              <a:t>Negation of these statement</a:t>
            </a:r>
            <a:r>
              <a:rPr lang="en-GB" noProof="0" dirty="0">
                <a:solidFill>
                  <a:schemeClr val="tx2"/>
                </a:solidFill>
              </a:rPr>
              <a:t>s can also theoretically be modelled!</a:t>
            </a:r>
            <a:endParaRPr lang="en-GB" b="0" noProof="0" dirty="0">
              <a:solidFill>
                <a:schemeClr val="tx2"/>
              </a:solidFill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E9DE5CE-32AC-423E-A36F-2C2950FE4CCB}"/>
              </a:ext>
            </a:extLst>
          </p:cNvPr>
          <p:cNvGrpSpPr/>
          <p:nvPr/>
        </p:nvGrpSpPr>
        <p:grpSpPr>
          <a:xfrm>
            <a:off x="3131840" y="2924944"/>
            <a:ext cx="2376266" cy="697668"/>
            <a:chOff x="2987824" y="3091372"/>
            <a:chExt cx="2376266" cy="69766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BEB34E5-FAAF-43EA-BBE8-5D2B995482A7}"/>
                </a:ext>
              </a:extLst>
            </p:cNvPr>
            <p:cNvSpPr/>
            <p:nvPr/>
          </p:nvSpPr>
          <p:spPr bwMode="auto">
            <a:xfrm>
              <a:off x="3275856" y="3144331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0195F1C-A938-44F2-9EA6-EA5ABF9A90AB}"/>
                </a:ext>
              </a:extLst>
            </p:cNvPr>
            <p:cNvSpPr/>
            <p:nvPr/>
          </p:nvSpPr>
          <p:spPr bwMode="auto">
            <a:xfrm>
              <a:off x="3779912" y="342900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039684C-DE8E-4CCA-882A-2946D9474265}"/>
                </a:ext>
              </a:extLst>
            </p:cNvPr>
            <p:cNvSpPr/>
            <p:nvPr/>
          </p:nvSpPr>
          <p:spPr bwMode="auto">
            <a:xfrm>
              <a:off x="3234071" y="371703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ED6DCE4-4D14-4267-B7A7-CFB7065FDDE6}"/>
                </a:ext>
              </a:extLst>
            </p:cNvPr>
            <p:cNvSpPr/>
            <p:nvPr/>
          </p:nvSpPr>
          <p:spPr bwMode="auto">
            <a:xfrm>
              <a:off x="2987824" y="3478087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1BB282B-DE9B-4094-96DD-05991D0BA6E8}"/>
                </a:ext>
              </a:extLst>
            </p:cNvPr>
            <p:cNvSpPr/>
            <p:nvPr/>
          </p:nvSpPr>
          <p:spPr bwMode="auto">
            <a:xfrm>
              <a:off x="5076056" y="309137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E8D403D-B8D3-4669-84F3-5FFD2E8D130B}"/>
                </a:ext>
              </a:extLst>
            </p:cNvPr>
            <p:cNvSpPr/>
            <p:nvPr/>
          </p:nvSpPr>
          <p:spPr bwMode="auto">
            <a:xfrm>
              <a:off x="5292082" y="3523219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C60C8B4-CCFE-46D8-BAFE-430B54FAAD73}"/>
                </a:ext>
              </a:extLst>
            </p:cNvPr>
            <p:cNvSpPr/>
            <p:nvPr/>
          </p:nvSpPr>
          <p:spPr bwMode="auto">
            <a:xfrm>
              <a:off x="4788024" y="3305672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85945F9-253E-45A2-BF19-BE2008D0F3CB}"/>
                </a:ext>
              </a:extLst>
            </p:cNvPr>
            <p:cNvCxnSpPr>
              <a:stCxn id="7" idx="7"/>
              <a:endCxn id="4" idx="3"/>
            </p:cNvCxnSpPr>
            <p:nvPr/>
          </p:nvCxnSpPr>
          <p:spPr bwMode="auto">
            <a:xfrm flipV="1">
              <a:off x="3049287" y="3205794"/>
              <a:ext cx="237114" cy="282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2CD1794-3467-4865-833E-DAA21359C188}"/>
                </a:ext>
              </a:extLst>
            </p:cNvPr>
            <p:cNvCxnSpPr>
              <a:stCxn id="4" idx="5"/>
              <a:endCxn id="5" idx="2"/>
            </p:cNvCxnSpPr>
            <p:nvPr/>
          </p:nvCxnSpPr>
          <p:spPr bwMode="auto">
            <a:xfrm>
              <a:off x="3337319" y="3205794"/>
              <a:ext cx="442593" cy="2592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FB73FA1-40E9-40D1-9E30-D46243A1CD84}"/>
                </a:ext>
              </a:extLst>
            </p:cNvPr>
            <p:cNvCxnSpPr>
              <a:stCxn id="4" idx="4"/>
              <a:endCxn id="6" idx="0"/>
            </p:cNvCxnSpPr>
            <p:nvPr/>
          </p:nvCxnSpPr>
          <p:spPr bwMode="auto">
            <a:xfrm flipH="1">
              <a:off x="3270075" y="3216339"/>
              <a:ext cx="41785" cy="5006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323383E5-4782-40E5-A079-98EA03D6F04E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3295534" y="3465004"/>
              <a:ext cx="484378" cy="2625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8CCC379-3DA2-45E3-BB24-9D5CB0AE6FC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 bwMode="auto">
            <a:xfrm flipV="1">
              <a:off x="3059832" y="3465004"/>
              <a:ext cx="720080" cy="490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48C6466-36EC-4C27-969A-407280BD5D73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 bwMode="auto">
            <a:xfrm flipV="1">
              <a:off x="3851920" y="3341676"/>
              <a:ext cx="936104" cy="1233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A9AB47E1-A2A8-4C2B-B498-BE6AA1C60F69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 bwMode="auto">
            <a:xfrm flipH="1">
              <a:off x="4849487" y="3152835"/>
              <a:ext cx="237114" cy="1633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CB79B451-06A5-407D-86F3-730D2CE56C9A}"/>
                </a:ext>
              </a:extLst>
            </p:cNvPr>
            <p:cNvCxnSpPr>
              <a:stCxn id="8" idx="5"/>
              <a:endCxn id="9" idx="1"/>
            </p:cNvCxnSpPr>
            <p:nvPr/>
          </p:nvCxnSpPr>
          <p:spPr bwMode="auto">
            <a:xfrm>
              <a:off x="5137519" y="3152835"/>
              <a:ext cx="165108" cy="3809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6D80F382-ECB7-428C-964B-987A5EA0B121}"/>
                </a:ext>
              </a:extLst>
            </p:cNvPr>
            <p:cNvCxnSpPr>
              <a:stCxn id="10" idx="5"/>
              <a:endCxn id="9" idx="2"/>
            </p:cNvCxnSpPr>
            <p:nvPr/>
          </p:nvCxnSpPr>
          <p:spPr bwMode="auto">
            <a:xfrm>
              <a:off x="4849487" y="3367135"/>
              <a:ext cx="442595" cy="1920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EF754F-C63A-4E08-828A-22B60FED78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31941" y="3428799"/>
            <a:ext cx="180019" cy="2323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ED4FD41-6267-4BB6-87EF-F7A0130951AF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6016" y="3311659"/>
            <a:ext cx="180023" cy="3705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DB0EAD0-DA73-4DC7-9FDD-CE7F1F8BB0E4}"/>
              </a:ext>
            </a:extLst>
          </p:cNvPr>
          <p:cNvSpPr txBox="1"/>
          <p:nvPr/>
        </p:nvSpPr>
        <p:spPr>
          <a:xfrm>
            <a:off x="3887924" y="3614997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Single Person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Node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7" name="Geschweifte Klammer links 36">
            <a:extLst>
              <a:ext uri="{FF2B5EF4-FFF2-40B4-BE49-F238E27FC236}">
                <a16:creationId xmlns:a16="http://schemas.microsoft.com/office/drawing/2014/main" id="{66663CF4-026E-4395-B2F6-70081E851669}"/>
              </a:ext>
            </a:extLst>
          </p:cNvPr>
          <p:cNvSpPr/>
          <p:nvPr/>
        </p:nvSpPr>
        <p:spPr bwMode="auto">
          <a:xfrm rot="5009730">
            <a:off x="4385206" y="2662949"/>
            <a:ext cx="123329" cy="936104"/>
          </a:xfrm>
          <a:prstGeom prst="leftBrace">
            <a:avLst>
              <a:gd name="adj1" fmla="val 3215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6B9693-5072-45C3-8CEC-8FE298610B5B}"/>
              </a:ext>
            </a:extLst>
          </p:cNvPr>
          <p:cNvSpPr txBox="1"/>
          <p:nvPr/>
        </p:nvSpPr>
        <p:spPr>
          <a:xfrm>
            <a:off x="3779912" y="2603536"/>
            <a:ext cx="13426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Human Contact</a:t>
            </a:r>
          </a:p>
          <a:p>
            <a:pPr algn="ctr"/>
            <a:r>
              <a:rPr lang="de-DE" dirty="0"/>
              <a:t>(Edge)</a:t>
            </a:r>
            <a:endParaRPr lang="en-GB" dirty="0"/>
          </a:p>
        </p:txBody>
      </p:sp>
      <p:sp>
        <p:nvSpPr>
          <p:cNvPr id="41" name="Geschweifte Klammer rechts 40">
            <a:extLst>
              <a:ext uri="{FF2B5EF4-FFF2-40B4-BE49-F238E27FC236}">
                <a16:creationId xmlns:a16="http://schemas.microsoft.com/office/drawing/2014/main" id="{3C2D3620-98E7-4678-A0DF-422AF8AAB4BC}"/>
              </a:ext>
            </a:extLst>
          </p:cNvPr>
          <p:cNvSpPr/>
          <p:nvPr/>
        </p:nvSpPr>
        <p:spPr bwMode="auto">
          <a:xfrm>
            <a:off x="6660232" y="4581128"/>
            <a:ext cx="288032" cy="1008112"/>
          </a:xfrm>
          <a:prstGeom prst="rightBrace">
            <a:avLst>
              <a:gd name="adj1" fmla="val 52860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238856A-4E6D-411E-8D68-9A147DF0A4BE}"/>
              </a:ext>
            </a:extLst>
          </p:cNvPr>
          <p:cNvSpPr/>
          <p:nvPr/>
        </p:nvSpPr>
        <p:spPr bwMode="auto">
          <a:xfrm>
            <a:off x="7092280" y="4869160"/>
            <a:ext cx="108012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2"/>
                </a:solidFill>
                <a:latin typeface="+mn-lt"/>
              </a:rPr>
              <a:t>Case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bg2"/>
                </a:solidFill>
                <a:latin typeface="+mn-lt"/>
              </a:rPr>
              <a:t>(May &amp; Lloyd)</a:t>
            </a:r>
            <a:r>
              <a:rPr lang="de-DE" sz="1000" baseline="30000" dirty="0">
                <a:solidFill>
                  <a:schemeClr val="bg2"/>
                </a:solidFill>
                <a:latin typeface="+mn-lt"/>
              </a:rPr>
              <a:t>1</a:t>
            </a:r>
            <a:endParaRPr lang="en-GB" sz="10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57C28F2-E0DB-4DB3-9202-BC9B17491407}"/>
              </a:ext>
            </a:extLst>
          </p:cNvPr>
          <p:cNvCxnSpPr/>
          <p:nvPr/>
        </p:nvCxnSpPr>
        <p:spPr bwMode="auto">
          <a:xfrm flipH="1">
            <a:off x="6012160" y="4107440"/>
            <a:ext cx="576064" cy="7617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28D4085-6A1D-4561-AE4B-04B4A9E1077A}"/>
              </a:ext>
            </a:extLst>
          </p:cNvPr>
          <p:cNvSpPr txBox="1"/>
          <p:nvPr/>
        </p:nvSpPr>
        <p:spPr>
          <a:xfrm>
            <a:off x="6156616" y="3857802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SIR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1C211C98-F017-46A6-9A62-0E48EC6E1B30}"/>
              </a:ext>
            </a:extLst>
          </p:cNvPr>
          <p:cNvSpPr/>
          <p:nvPr/>
        </p:nvSpPr>
        <p:spPr bwMode="auto">
          <a:xfrm rot="16200000">
            <a:off x="3923926" y="3334579"/>
            <a:ext cx="72008" cy="7201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lowchart: Delay 33">
            <a:extLst>
              <a:ext uri="{FF2B5EF4-FFF2-40B4-BE49-F238E27FC236}">
                <a16:creationId xmlns:a16="http://schemas.microsoft.com/office/drawing/2014/main" id="{CA9817F7-F15C-408B-A941-B2725EC35C5B}"/>
              </a:ext>
            </a:extLst>
          </p:cNvPr>
          <p:cNvSpPr/>
          <p:nvPr/>
        </p:nvSpPr>
        <p:spPr bwMode="auto">
          <a:xfrm rot="16200000">
            <a:off x="3378086" y="3624853"/>
            <a:ext cx="72008" cy="7201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3EB5128F-AF6C-406D-AB3B-FE6135351BC4}"/>
              </a:ext>
            </a:extLst>
          </p:cNvPr>
          <p:cNvSpPr/>
          <p:nvPr/>
        </p:nvSpPr>
        <p:spPr bwMode="auto">
          <a:xfrm rot="16200000">
            <a:off x="3417212" y="3051764"/>
            <a:ext cx="72008" cy="7201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410D6D1A-8355-4DB2-9C74-F98A8EA6B0A4}"/>
              </a:ext>
            </a:extLst>
          </p:cNvPr>
          <p:cNvSpPr/>
          <p:nvPr/>
        </p:nvSpPr>
        <p:spPr bwMode="auto">
          <a:xfrm rot="16200000">
            <a:off x="3131840" y="3383666"/>
            <a:ext cx="72008" cy="7201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4B420258-DFA3-48D6-A5CC-6E8340FB314B}"/>
              </a:ext>
            </a:extLst>
          </p:cNvPr>
          <p:cNvSpPr/>
          <p:nvPr/>
        </p:nvSpPr>
        <p:spPr bwMode="auto">
          <a:xfrm rot="16200000">
            <a:off x="4932039" y="3212975"/>
            <a:ext cx="72008" cy="7201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lowchart: Delay 42">
            <a:extLst>
              <a:ext uri="{FF2B5EF4-FFF2-40B4-BE49-F238E27FC236}">
                <a16:creationId xmlns:a16="http://schemas.microsoft.com/office/drawing/2014/main" id="{252BD46C-A10F-42E3-B311-8631B2FBF1B8}"/>
              </a:ext>
            </a:extLst>
          </p:cNvPr>
          <p:cNvSpPr/>
          <p:nvPr/>
        </p:nvSpPr>
        <p:spPr bwMode="auto">
          <a:xfrm rot="16200000">
            <a:off x="5216887" y="2996089"/>
            <a:ext cx="72008" cy="7201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Flowchart: Delay 43">
            <a:extLst>
              <a:ext uri="{FF2B5EF4-FFF2-40B4-BE49-F238E27FC236}">
                <a16:creationId xmlns:a16="http://schemas.microsoft.com/office/drawing/2014/main" id="{82825DDD-10BA-4BC2-BD4A-5EAA98502D40}"/>
              </a:ext>
            </a:extLst>
          </p:cNvPr>
          <p:cNvSpPr/>
          <p:nvPr/>
        </p:nvSpPr>
        <p:spPr bwMode="auto">
          <a:xfrm rot="16200000">
            <a:off x="5436097" y="3429201"/>
            <a:ext cx="72008" cy="7201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C552A23-65F4-4BF1-ADD3-28B1F5B6D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z="1200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1200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May &amp; Lloyd (2001)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7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1" grpId="0" animBg="1"/>
      <p:bldP spid="42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151" y="2011363"/>
                <a:ext cx="4743946" cy="2231637"/>
              </a:xfrm>
            </p:spPr>
            <p:txBody>
              <a:bodyPr/>
              <a:lstStyle/>
              <a:p>
                <a:r>
                  <a:rPr lang="en-GB" b="0" noProof="0" dirty="0"/>
                  <a:t>	Equations that govern this model:</a:t>
                </a:r>
              </a:p>
              <a:p>
                <a:endParaRPr lang="en-GB" b="0" noProof="0" dirty="0">
                  <a:solidFill>
                    <a:schemeClr val="tx2"/>
                  </a:solidFill>
                </a:endParaRPr>
              </a:p>
              <a:p>
                <a:r>
                  <a:rPr lang="en-GB" b="0" noProof="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⋅( 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noProof="0" dirty="0">
                  <a:solidFill>
                    <a:schemeClr val="tx2"/>
                  </a:solidFill>
                </a:endParaRPr>
              </a:p>
              <a:p>
                <a:endParaRPr lang="en-GB" b="0" noProof="0" dirty="0">
                  <a:solidFill>
                    <a:schemeClr val="tx2"/>
                  </a:solidFill>
                </a:endParaRPr>
              </a:p>
              <a:p>
                <a:r>
                  <a:rPr lang="en-GB" b="0" noProof="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⋅(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b="0" noProof="0" dirty="0">
                  <a:solidFill>
                    <a:schemeClr val="tx2"/>
                  </a:solidFill>
                </a:endParaRPr>
              </a:p>
              <a:p>
                <a:endParaRPr lang="en-GB" b="0" noProof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151" y="2011363"/>
                <a:ext cx="4743946" cy="2231637"/>
              </a:xfrm>
              <a:blipFill>
                <a:blip r:embed="rId2"/>
                <a:stretch>
                  <a:fillRect t="-3552" b="-14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F3D483-FAC0-46BD-81C8-B2FA0E410341}"/>
                  </a:ext>
                </a:extLst>
              </p:cNvPr>
              <p:cNvSpPr txBox="1"/>
              <p:nvPr/>
            </p:nvSpPr>
            <p:spPr>
              <a:xfrm>
                <a:off x="5246100" y="2132856"/>
                <a:ext cx="321617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1800" dirty="0">
                  <a:solidFill>
                    <a:srgbClr val="00376C"/>
                  </a:solidFill>
                  <a:latin typeface="+mn-lt"/>
                </a:endParaRPr>
              </a:p>
              <a:p>
                <a:endParaRPr lang="en-GB" sz="1800" dirty="0">
                  <a:solidFill>
                    <a:srgbClr val="00376C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376C"/>
                    </a:solidFill>
                    <a:latin typeface="+mn-lt"/>
                  </a:rPr>
                  <a:t> </a:t>
                </a:r>
                <a:r>
                  <a:rPr lang="en-GB" sz="1600" dirty="0">
                    <a:solidFill>
                      <a:srgbClr val="00376C"/>
                    </a:solidFill>
                    <a:latin typeface="+mn-lt"/>
                  </a:rPr>
                  <a:t>: fraction of nodes susceptible with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376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>
                    <a:solidFill>
                      <a:srgbClr val="00376C"/>
                    </a:solidFill>
                    <a:latin typeface="+mn-lt"/>
                  </a:rPr>
                  <a:t> neighbours</a:t>
                </a:r>
              </a:p>
              <a:p>
                <a:endParaRPr lang="en-GB" sz="1800" dirty="0">
                  <a:solidFill>
                    <a:srgbClr val="00376C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rgbClr val="00376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376C"/>
                    </a:solidFill>
                    <a:latin typeface="+mn-lt"/>
                  </a:rPr>
                  <a:t> : </a:t>
                </a:r>
                <a:r>
                  <a:rPr lang="en-GB" sz="1600" dirty="0">
                    <a:solidFill>
                      <a:srgbClr val="00376C"/>
                    </a:solidFill>
                    <a:latin typeface="+mn-lt"/>
                  </a:rPr>
                  <a:t>fraction of nodes infected with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00376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>
                    <a:solidFill>
                      <a:srgbClr val="00376C"/>
                    </a:solidFill>
                    <a:latin typeface="+mn-lt"/>
                  </a:rPr>
                  <a:t> neighbours</a:t>
                </a:r>
              </a:p>
              <a:p>
                <a:endParaRPr lang="en-GB" sz="1800" dirty="0">
                  <a:solidFill>
                    <a:srgbClr val="00376C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F3D483-FAC0-46BD-81C8-B2FA0E410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100" y="2132856"/>
                <a:ext cx="3216175" cy="2246769"/>
              </a:xfrm>
              <a:prstGeom prst="rect">
                <a:avLst/>
              </a:prstGeom>
              <a:blipFill>
                <a:blip r:embed="rId3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C5394E4-10CA-427F-92EE-87D95C5438A0}"/>
              </a:ext>
            </a:extLst>
          </p:cNvPr>
          <p:cNvGrpSpPr/>
          <p:nvPr/>
        </p:nvGrpSpPr>
        <p:grpSpPr>
          <a:xfrm>
            <a:off x="1907704" y="3140968"/>
            <a:ext cx="1296144" cy="1440160"/>
            <a:chOff x="1907704" y="3140968"/>
            <a:chExt cx="1296144" cy="144016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CE6B16-E10E-481B-A011-83C8BC2B6D29}"/>
                </a:ext>
              </a:extLst>
            </p:cNvPr>
            <p:cNvCxnSpPr/>
            <p:nvPr/>
          </p:nvCxnSpPr>
          <p:spPr bwMode="auto">
            <a:xfrm flipV="1">
              <a:off x="2483768" y="39330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4C78446-00C4-487E-A695-CA2A61D8A0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9979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32D9B-1ADF-4187-B933-2C2706FB0A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99792" y="3933056"/>
              <a:ext cx="0" cy="3600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AD487C-D692-4435-83A4-3F7F93D61D56}"/>
                </a:ext>
              </a:extLst>
            </p:cNvPr>
            <p:cNvSpPr/>
            <p:nvPr/>
          </p:nvSpPr>
          <p:spPr bwMode="auto">
            <a:xfrm>
              <a:off x="1907704" y="4293096"/>
              <a:ext cx="1296144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300" b="0" i="0" u="none" strike="noStrike" cap="none" normalizeH="0" baseline="0" dirty="0" err="1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Arial" charset="0"/>
                </a:rPr>
                <a:t>Infection</a:t>
              </a:r>
              <a:r>
                <a:rPr kumimoji="0" lang="de-DE" sz="1300" b="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Arial" charset="0"/>
                </a:rPr>
                <a:t> </a:t>
              </a:r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</a:t>
              </a:r>
              <a:r>
                <a:rPr kumimoji="0" lang="de-DE" sz="1300" b="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Arial" charset="0"/>
                </a:rPr>
                <a:t>ates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043A56-E677-45B2-8B76-377A4F275FAD}"/>
              </a:ext>
            </a:extLst>
          </p:cNvPr>
          <p:cNvGrpSpPr/>
          <p:nvPr/>
        </p:nvGrpSpPr>
        <p:grpSpPr>
          <a:xfrm>
            <a:off x="2521119" y="3861048"/>
            <a:ext cx="1800200" cy="2207106"/>
            <a:chOff x="2521119" y="3861048"/>
            <a:chExt cx="1800200" cy="2207106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367B4CC-1575-4040-9286-06662E92C86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951820" y="4185084"/>
              <a:ext cx="792088" cy="144016"/>
            </a:xfrm>
            <a:prstGeom prst="bentConnector3">
              <a:avLst>
                <a:gd name="adj1" fmla="val 64430"/>
              </a:avLst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4AF9E4-85E6-4003-81B2-8EB7D534BC45}"/>
                </a:ext>
              </a:extLst>
            </p:cNvPr>
            <p:cNvSpPr/>
            <p:nvPr/>
          </p:nvSpPr>
          <p:spPr bwMode="auto">
            <a:xfrm>
              <a:off x="2843808" y="4653136"/>
              <a:ext cx="1152128" cy="2853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accent2"/>
                  </a:solidFill>
                </a:rPr>
                <a:t>Recovery Rate</a:t>
              </a:r>
              <a:endParaRPr kumimoji="0" lang="en-GB" sz="13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9EBC27-1A35-454E-BDE3-5F98E027B99F}"/>
                    </a:ext>
                  </a:extLst>
                </p:cNvPr>
                <p:cNvSpPr txBox="1"/>
                <p:nvPr/>
              </p:nvSpPr>
              <p:spPr>
                <a:xfrm>
                  <a:off x="2521119" y="5001131"/>
                  <a:ext cx="1800200" cy="1067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oMath>
                    </m:oMathPara>
                  </a14:m>
                  <a:endParaRPr lang="de-DE" b="0" dirty="0"/>
                </a:p>
                <a:p>
                  <a:pPr algn="ctr"/>
                  <a:r>
                    <a:rPr lang="de-DE" dirty="0" err="1"/>
                    <a:t>w</a:t>
                  </a:r>
                  <a:r>
                    <a:rPr lang="de-DE" b="0" dirty="0" err="1"/>
                    <a:t>ith</a:t>
                  </a: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de-DE" b="0" dirty="0"/>
                    <a:t> </a:t>
                  </a:r>
                  <a:r>
                    <a:rPr lang="de-DE" b="0" dirty="0" err="1"/>
                    <a:t>average</a:t>
                  </a:r>
                  <a:r>
                    <a:rPr lang="de-DE" b="0" dirty="0"/>
                    <a:t> </a:t>
                  </a:r>
                  <a:r>
                    <a:rPr lang="de-DE" b="0" dirty="0" err="1"/>
                    <a:t>duration</a:t>
                  </a:r>
                  <a:r>
                    <a:rPr lang="de-DE" b="0" dirty="0"/>
                    <a:t> </a:t>
                  </a:r>
                  <a:r>
                    <a:rPr lang="de-DE" b="0" dirty="0" err="1"/>
                    <a:t>of</a:t>
                  </a:r>
                  <a:r>
                    <a:rPr lang="de-DE" b="0" dirty="0"/>
                    <a:t> </a:t>
                  </a:r>
                  <a:r>
                    <a:rPr lang="de-DE" b="0" dirty="0" err="1"/>
                    <a:t>infection</a:t>
                  </a:r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9EBC27-1A35-454E-BDE3-5F98E027B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119" y="5001131"/>
                  <a:ext cx="1800200" cy="10670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09EDE-0F1A-4134-902B-15072F8AB3FE}"/>
                  </a:ext>
                </a:extLst>
              </p:cNvPr>
              <p:cNvSpPr txBox="1"/>
              <p:nvPr/>
            </p:nvSpPr>
            <p:spPr>
              <a:xfrm>
                <a:off x="5364088" y="5001131"/>
                <a:ext cx="2952328" cy="90794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solidFill>
                      <a:schemeClr val="bg1"/>
                    </a:solidFill>
                  </a:rPr>
                  <a:t>Differentiation </a:t>
                </a:r>
                <a:r>
                  <a:rPr lang="de-DE" dirty="0" err="1">
                    <a:solidFill>
                      <a:schemeClr val="bg1"/>
                    </a:solidFill>
                  </a:rPr>
                  <a:t>between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:r>
                  <a:rPr lang="de-DE" dirty="0" err="1">
                    <a:solidFill>
                      <a:schemeClr val="bg1"/>
                    </a:solidFill>
                  </a:rPr>
                  <a:t>node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:r>
                  <a:rPr lang="de-DE" dirty="0" err="1">
                    <a:solidFill>
                      <a:schemeClr val="bg1"/>
                    </a:solidFill>
                  </a:rPr>
                  <a:t>connectivity</a:t>
                </a:r>
                <a:r>
                  <a:rPr lang="de-DE" dirty="0">
                    <a:solidFill>
                      <a:schemeClr val="bg1"/>
                    </a:solidFill>
                  </a:rPr>
                  <a:t> (</a:t>
                </a:r>
                <a:r>
                  <a:rPr lang="de-DE" dirty="0" err="1">
                    <a:solidFill>
                      <a:schemeClr val="bg1"/>
                    </a:solidFill>
                  </a:rPr>
                  <a:t>nodes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:r>
                  <a:rPr lang="de-DE" dirty="0" err="1">
                    <a:solidFill>
                      <a:schemeClr val="bg1"/>
                    </a:solidFill>
                  </a:rPr>
                  <a:t>with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neighbours) because later calculation done dependent on this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09EDE-0F1A-4134-902B-15072F8AB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001131"/>
                <a:ext cx="2952328" cy="907941"/>
              </a:xfrm>
              <a:prstGeom prst="rect">
                <a:avLst/>
              </a:prstGeom>
              <a:blipFill>
                <a:blip r:embed="rId5"/>
                <a:stretch>
                  <a:fillRect r="-1029" b="-2649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52E03-8F76-4AEE-81C4-7EB66152F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z="1200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1200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May &amp; Lloyd (2001)</a:t>
            </a:r>
            <a:endParaRPr lang="en-GB" dirty="0"/>
          </a:p>
          <a:p>
            <a:endParaRPr lang="en-GB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FE7492-2F86-4A6F-9156-8DCAFDD4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1066800"/>
            <a:ext cx="7877175" cy="661988"/>
          </a:xfrm>
        </p:spPr>
        <p:txBody>
          <a:bodyPr/>
          <a:lstStyle/>
          <a:p>
            <a:r>
              <a:rPr lang="en-GB" b="1" noProof="0" dirty="0"/>
              <a:t>Contagion Model On An Individual Level </a:t>
            </a:r>
            <a:r>
              <a:rPr lang="en-GB" sz="2400" b="1" baseline="30000" noProof="0" dirty="0">
                <a:solidFill>
                  <a:schemeClr val="tx2"/>
                </a:solidFill>
              </a:rPr>
              <a:t>1</a:t>
            </a:r>
            <a:br>
              <a:rPr lang="en-GB" b="1" noProof="0" dirty="0"/>
            </a:br>
            <a:r>
              <a:rPr lang="en-GB" b="1" noProof="0" dirty="0"/>
              <a:t>(or Local Diffusion)</a:t>
            </a:r>
          </a:p>
        </p:txBody>
      </p:sp>
    </p:spTree>
    <p:extLst>
      <p:ext uri="{BB962C8B-B14F-4D97-AF65-F5344CB8AC3E}">
        <p14:creationId xmlns:p14="http://schemas.microsoft.com/office/powerpoint/2010/main" val="14867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Contagion Model On An Individual Level </a:t>
            </a:r>
            <a:r>
              <a:rPr lang="en-GB" sz="2400" b="1" baseline="30000" noProof="0" dirty="0">
                <a:solidFill>
                  <a:schemeClr val="tx2"/>
                </a:solidFill>
              </a:rPr>
              <a:t>1</a:t>
            </a: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150" y="2011363"/>
                <a:ext cx="7877175" cy="1938992"/>
              </a:xfrm>
            </p:spPr>
            <p:txBody>
              <a:bodyPr/>
              <a:lstStyle/>
              <a:p>
                <a:pPr marL="0" indent="0"/>
                <a:r>
                  <a:rPr lang="en-GB" b="0" noProof="0" dirty="0">
                    <a:solidFill>
                      <a:schemeClr val="tx2"/>
                    </a:solidFill>
                  </a:rPr>
                  <a:t>Key figure of epidemiological theory: </a:t>
                </a:r>
              </a:p>
              <a:p>
                <a:pPr algn="ctr"/>
                <a:r>
                  <a:rPr lang="en-GB" b="0" noProof="0" dirty="0">
                    <a:solidFill>
                      <a:schemeClr val="tx2"/>
                    </a:solidFill>
                  </a:rPr>
                  <a:t>basic reproductive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b="0" noProof="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GB" b="0" noProof="0" dirty="0">
                    <a:solidFill>
                      <a:schemeClr val="tx2"/>
                    </a:solidFill>
                  </a:rPr>
                  <a:t>(average secondary infections)</a:t>
                </a:r>
              </a:p>
              <a:p>
                <a:r>
                  <a:rPr lang="en-GB" b="0" noProof="0" dirty="0">
                    <a:solidFill>
                      <a:schemeClr val="tx2"/>
                    </a:solidFill>
                  </a:rPr>
                  <a:t>	</a:t>
                </a:r>
              </a:p>
              <a:p>
                <a:endParaRPr lang="en-GB" b="0" noProof="0" dirty="0">
                  <a:solidFill>
                    <a:schemeClr val="tx2"/>
                  </a:solidFill>
                </a:endParaRPr>
              </a:p>
              <a:p>
                <a:endParaRPr lang="en-GB" b="0" noProof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150" y="2011363"/>
                <a:ext cx="7877175" cy="1938992"/>
              </a:xfrm>
              <a:blipFill>
                <a:blip r:embed="rId3"/>
                <a:stretch>
                  <a:fillRect l="-1858" t="-4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41">
            <a:extLst>
              <a:ext uri="{FF2B5EF4-FFF2-40B4-BE49-F238E27FC236}">
                <a16:creationId xmlns:a16="http://schemas.microsoft.com/office/drawing/2014/main" id="{74820646-7C51-41FD-B34D-EB66A08237B8}"/>
              </a:ext>
            </a:extLst>
          </p:cNvPr>
          <p:cNvSpPr/>
          <p:nvPr/>
        </p:nvSpPr>
        <p:spPr bwMode="auto">
          <a:xfrm>
            <a:off x="714673" y="1484784"/>
            <a:ext cx="108012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2"/>
                </a:solidFill>
                <a:latin typeface="+mn-lt"/>
              </a:rPr>
              <a:t>Case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bg2"/>
                </a:solidFill>
                <a:latin typeface="+mn-lt"/>
              </a:rPr>
              <a:t>(May &amp; Lloyd)</a:t>
            </a:r>
            <a:r>
              <a:rPr lang="de-DE" sz="1000" baseline="300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000" baseline="30000" dirty="0">
                <a:solidFill>
                  <a:schemeClr val="bg1"/>
                </a:solidFill>
                <a:latin typeface="+mn-lt"/>
              </a:rPr>
              <a:t>1</a:t>
            </a:r>
            <a:endParaRPr lang="en-GB" sz="10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63EC8C-F6F8-4D65-BCE3-6D3D422E0562}"/>
                  </a:ext>
                </a:extLst>
              </p:cNvPr>
              <p:cNvSpPr/>
              <p:nvPr/>
            </p:nvSpPr>
            <p:spPr bwMode="auto">
              <a:xfrm>
                <a:off x="395536" y="3612066"/>
                <a:ext cx="3240360" cy="8250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sng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Exhibits </a:t>
                </a:r>
                <a:r>
                  <a:rPr kumimoji="0" lang="de-DE" sz="1800" b="1" i="0" u="sng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threshold</a:t>
                </a:r>
                <a:r>
                  <a:rPr kumimoji="0" lang="de-DE" sz="1800" b="1" i="0" u="sng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de-DE" sz="1800" b="1" i="0" u="sng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behaviour</a:t>
                </a:r>
                <a:r>
                  <a:rPr lang="de-DE" sz="1800" b="0" baseline="300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endParaRPr kumimoji="0" lang="de-DE" sz="1800" b="1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de-DE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leads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to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epidemic</a:t>
                </a:r>
                <a:r>
                  <a:rPr kumimoji="0" lang="de-DE" sz="1800" b="0" i="0" u="none" strike="noStrike" cap="none" normalizeH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de-DE" sz="1800" b="0" i="0" u="none" strike="noStrike" cap="none" normalizeH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outbreak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63EC8C-F6F8-4D65-BCE3-6D3D422E0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612066"/>
                <a:ext cx="3240360" cy="825046"/>
              </a:xfrm>
              <a:prstGeom prst="rect">
                <a:avLst/>
              </a:prstGeom>
              <a:blipFill>
                <a:blip r:embed="rId4"/>
                <a:stretch>
                  <a:fillRect l="-4112" t="-7914" b="-15108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CF671-A1CD-49DA-8180-814FA26F4066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800" y="3068960"/>
            <a:ext cx="4320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9E143-012F-46B0-B600-7229C98A2A25}"/>
              </a:ext>
            </a:extLst>
          </p:cNvPr>
          <p:cNvCxnSpPr>
            <a:cxnSpLocks/>
          </p:cNvCxnSpPr>
          <p:nvPr/>
        </p:nvCxnSpPr>
        <p:spPr bwMode="auto">
          <a:xfrm>
            <a:off x="5715546" y="3068960"/>
            <a:ext cx="584646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7AD20-B8EE-4DA5-898E-1212EF4E0814}"/>
                  </a:ext>
                </a:extLst>
              </p:cNvPr>
              <p:cNvSpPr txBox="1"/>
              <p:nvPr/>
            </p:nvSpPr>
            <p:spPr>
              <a:xfrm>
                <a:off x="4716016" y="3408985"/>
                <a:ext cx="4137222" cy="362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u="sng" dirty="0">
                    <a:solidFill>
                      <a:schemeClr val="tx2"/>
                    </a:solidFill>
                    <a:ea typeface="+mn-ea"/>
                  </a:rPr>
                  <a:t>For </a:t>
                </a:r>
                <a:r>
                  <a:rPr lang="de-DE" sz="1800" u="sng" dirty="0" err="1">
                    <a:solidFill>
                      <a:schemeClr val="tx2"/>
                    </a:solidFill>
                    <a:ea typeface="+mn-ea"/>
                  </a:rPr>
                  <a:t>defined</a:t>
                </a:r>
                <a:r>
                  <a:rPr lang="de-DE" sz="1800" u="sng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u="sng" dirty="0" err="1">
                    <a:solidFill>
                      <a:schemeClr val="tx2"/>
                    </a:solidFill>
                    <a:ea typeface="+mn-ea"/>
                  </a:rPr>
                  <a:t>heterogenous</a:t>
                </a:r>
                <a:r>
                  <a:rPr lang="de-DE" sz="1800" u="sng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u="sng" dirty="0" err="1">
                    <a:solidFill>
                      <a:schemeClr val="tx2"/>
                    </a:solidFill>
                    <a:ea typeface="+mn-ea"/>
                  </a:rPr>
                  <a:t>networks</a:t>
                </a:r>
                <a:r>
                  <a:rPr lang="de-DE" sz="1800" u="sng" dirty="0">
                    <a:solidFill>
                      <a:schemeClr val="tx2"/>
                    </a:solidFill>
                    <a:ea typeface="+mn-ea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𝜌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(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de-DE" sz="1800" i="1" dirty="0">
                  <a:solidFill>
                    <a:schemeClr val="tx2"/>
                  </a:solidFill>
                  <a:ea typeface="+mn-ea"/>
                </a:endParaRPr>
              </a:p>
              <a:p>
                <a:r>
                  <a:rPr lang="de-DE" sz="1800" dirty="0" err="1">
                    <a:solidFill>
                      <a:schemeClr val="tx2"/>
                    </a:solidFill>
                    <a:ea typeface="+mn-ea"/>
                  </a:rPr>
                  <a:t>with</a:t>
                </a:r>
                <a:endParaRPr lang="de-DE" sz="1800" dirty="0">
                  <a:solidFill>
                    <a:schemeClr val="tx2"/>
                  </a:solidFill>
                  <a:ea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𝜌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de-DE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  <m:r>
                      <a:rPr lang="de-DE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m:rPr>
                        <m:lit/>
                      </m:rPr>
                      <a:rPr lang="de-DE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de-DE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m:rPr>
                        <m:lit/>
                      </m:rPr>
                      <a:rPr lang="de-DE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</m:oMath>
                </a14:m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	</a:t>
                </a:r>
              </a:p>
              <a:p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(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average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nr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of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infections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by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single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infected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into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naive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population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)</a:t>
                </a:r>
              </a:p>
              <a:p>
                <a:endParaRPr lang="de-DE" sz="1800" i="1" dirty="0">
                  <a:solidFill>
                    <a:schemeClr val="tx2"/>
                  </a:solidFill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&lt;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&gt;−&lt;</m:t>
                          </m:r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&gt;</m:t>
                              </m:r>
                            </m:e>
                            <m:sup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&lt;</m:t>
                          </m:r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&gt;</m:t>
                              </m:r>
                            </m:e>
                            <m:sup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i="1" dirty="0">
                  <a:solidFill>
                    <a:schemeClr val="tx2"/>
                  </a:solidFill>
                  <a:ea typeface="+mn-ea"/>
                </a:endParaRPr>
              </a:p>
              <a:p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(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coefficient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of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variation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of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connectivity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 </a:t>
                </a:r>
                <a:r>
                  <a:rPr lang="de-DE" sz="1800" i="1" dirty="0" err="1">
                    <a:solidFill>
                      <a:schemeClr val="tx2"/>
                    </a:solidFill>
                    <a:ea typeface="+mn-ea"/>
                  </a:rPr>
                  <a:t>distribution</a:t>
                </a:r>
                <a:r>
                  <a:rPr lang="de-DE" sz="1800" i="1" dirty="0">
                    <a:solidFill>
                      <a:schemeClr val="tx2"/>
                    </a:solidFill>
                    <a:ea typeface="+mn-ea"/>
                  </a:rPr>
                  <a:t>)</a:t>
                </a:r>
              </a:p>
              <a:p>
                <a:endParaRPr lang="de-DE" sz="1800" i="1" dirty="0">
                  <a:solidFill>
                    <a:schemeClr val="tx2"/>
                  </a:solidFill>
                  <a:ea typeface="+mn-ea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7AD20-B8EE-4DA5-898E-1212EF4E0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408985"/>
                <a:ext cx="4137222" cy="3620415"/>
              </a:xfrm>
              <a:prstGeom prst="rect">
                <a:avLst/>
              </a:prstGeom>
              <a:blipFill>
                <a:blip r:embed="rId5"/>
                <a:stretch>
                  <a:fillRect l="-1327" t="-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0B6C12-9E16-4153-A001-0C0EEB1202A1}"/>
                  </a:ext>
                </a:extLst>
              </p:cNvPr>
              <p:cNvSpPr/>
              <p:nvPr/>
            </p:nvSpPr>
            <p:spPr bwMode="auto">
              <a:xfrm>
                <a:off x="5107768" y="5347977"/>
                <a:ext cx="3640696" cy="61424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de-DE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kumimoji="0" lang="de-DE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kumimoji="0" lang="en-GB" sz="1800" b="0" i="0" u="none" strike="noStrike" cap="none" normalizeH="0" dirty="0">
                    <a:ln>
                      <a:noFill/>
                    </a:ln>
                    <a:solidFill>
                      <a:schemeClr val="tx2"/>
                    </a:solidFill>
                    <a:effectLst/>
                  </a:rPr>
                  <a:t> due to variance being infinite</a:t>
                </a: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0B6C12-9E16-4153-A001-0C0EEB120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7768" y="5347977"/>
                <a:ext cx="3640696" cy="614246"/>
              </a:xfrm>
              <a:prstGeom prst="rect">
                <a:avLst/>
              </a:prstGeom>
              <a:blipFill>
                <a:blip r:embed="rId6"/>
                <a:stretch>
                  <a:fillRect l="-1503" r="-1169" b="-2913"/>
                </a:stretch>
              </a:blip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11D12C-1E13-4CC0-A5C1-C1E03406ACF3}"/>
                  </a:ext>
                </a:extLst>
              </p:cNvPr>
              <p:cNvSpPr/>
              <p:nvPr/>
            </p:nvSpPr>
            <p:spPr bwMode="auto">
              <a:xfrm>
                <a:off x="6080757" y="3736455"/>
                <a:ext cx="2371093" cy="32060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de-D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kumimoji="0" lang="de-D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11D12C-1E13-4CC0-A5C1-C1E03406A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0757" y="3736455"/>
                <a:ext cx="2371093" cy="320602"/>
              </a:xfrm>
              <a:prstGeom prst="rect">
                <a:avLst/>
              </a:prstGeom>
              <a:blipFill>
                <a:blip r:embed="rId7"/>
                <a:stretch>
                  <a:fillRect l="-2046"/>
                </a:stretch>
              </a:blip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A291C-8914-4AC3-AA0A-5351CC93A12F}"/>
              </a:ext>
            </a:extLst>
          </p:cNvPr>
          <p:cNvGrpSpPr/>
          <p:nvPr/>
        </p:nvGrpSpPr>
        <p:grpSpPr>
          <a:xfrm>
            <a:off x="498442" y="5264749"/>
            <a:ext cx="4001550" cy="933512"/>
            <a:chOff x="498442" y="5264749"/>
            <a:chExt cx="4001550" cy="933512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45C5194B-74B0-4907-81EC-1D77A5D11CE4}"/>
                </a:ext>
              </a:extLst>
            </p:cNvPr>
            <p:cNvSpPr/>
            <p:nvPr/>
          </p:nvSpPr>
          <p:spPr bwMode="auto">
            <a:xfrm>
              <a:off x="498442" y="5274932"/>
              <a:ext cx="473158" cy="923329"/>
            </a:xfrm>
            <a:prstGeom prst="homePlate">
              <a:avLst>
                <a:gd name="adj" fmla="val 30675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Arrow: Chevron 15">
                  <a:extLst>
                    <a:ext uri="{FF2B5EF4-FFF2-40B4-BE49-F238E27FC236}">
                      <a16:creationId xmlns:a16="http://schemas.microsoft.com/office/drawing/2014/main" id="{949F88BB-6B2C-4D20-8EF1-C41597A61498}"/>
                    </a:ext>
                  </a:extLst>
                </p:cNvPr>
                <p:cNvSpPr/>
                <p:nvPr/>
              </p:nvSpPr>
              <p:spPr bwMode="auto">
                <a:xfrm>
                  <a:off x="899592" y="5264749"/>
                  <a:ext cx="3600400" cy="923329"/>
                </a:xfrm>
                <a:prstGeom prst="chevron">
                  <a:avLst>
                    <a:gd name="adj" fmla="val 15338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de-DE" sz="1800" dirty="0">
                      <a:solidFill>
                        <a:schemeClr val="bg1"/>
                      </a:solidFill>
                    </a:rPr>
                    <a:t>For </a:t>
                  </a:r>
                  <a:r>
                    <a:rPr lang="de-DE" sz="1800" dirty="0" err="1">
                      <a:solidFill>
                        <a:schemeClr val="bg1"/>
                      </a:solidFill>
                    </a:rPr>
                    <a:t>scale-free</a:t>
                  </a:r>
                  <a:r>
                    <a:rPr lang="de-DE" sz="1800" dirty="0">
                      <a:solidFill>
                        <a:schemeClr val="bg1"/>
                      </a:solidFill>
                    </a:rPr>
                    <a:t> network </a:t>
                  </a:r>
                  <a:r>
                    <a:rPr lang="de-DE" sz="1800" dirty="0" err="1">
                      <a:solidFill>
                        <a:schemeClr val="bg1"/>
                      </a:solidFill>
                    </a:rPr>
                    <a:t>with</a:t>
                  </a:r>
                  <a:r>
                    <a:rPr lang="de-DE" sz="1800" dirty="0">
                      <a:solidFill>
                        <a:schemeClr val="bg1"/>
                      </a:solidFill>
                    </a:rPr>
                    <a:t> infinite </a:t>
                  </a:r>
                  <a:r>
                    <a:rPr lang="de-DE" sz="1800" dirty="0" err="1">
                      <a:solidFill>
                        <a:schemeClr val="bg1"/>
                      </a:solidFill>
                    </a:rPr>
                    <a:t>population</a:t>
                  </a:r>
                  <a:r>
                    <a:rPr lang="de-DE" sz="1800" dirty="0">
                      <a:solidFill>
                        <a:schemeClr val="bg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GB" sz="1800" dirty="0">
                      <a:solidFill>
                        <a:schemeClr val="bg1"/>
                      </a:solidFill>
                    </a:rPr>
                    <a:t> so an </a:t>
                  </a:r>
                  <a:r>
                    <a:rPr lang="en-GB" sz="1800" b="1" dirty="0">
                      <a:solidFill>
                        <a:schemeClr val="bg1"/>
                      </a:solidFill>
                    </a:rPr>
                    <a:t>outbreak can always occur</a:t>
                  </a:r>
                  <a:r>
                    <a:rPr lang="de-DE" sz="1800" baseline="30000" dirty="0">
                      <a:solidFill>
                        <a:schemeClr val="bg1"/>
                      </a:solidFill>
                    </a:rPr>
                    <a:t> </a:t>
                  </a:r>
                  <a:endParaRPr lang="en-GB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Arrow: Chevron 15">
                  <a:extLst>
                    <a:ext uri="{FF2B5EF4-FFF2-40B4-BE49-F238E27FC236}">
                      <a16:creationId xmlns:a16="http://schemas.microsoft.com/office/drawing/2014/main" id="{949F88BB-6B2C-4D20-8EF1-C41597A614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9592" y="5264749"/>
                  <a:ext cx="3600400" cy="923329"/>
                </a:xfrm>
                <a:prstGeom prst="chevron">
                  <a:avLst>
                    <a:gd name="adj" fmla="val 15338"/>
                  </a:avLst>
                </a:prstGeom>
                <a:blipFill>
                  <a:blip r:embed="rId8"/>
                  <a:stretch>
                    <a:fillRect t="-2614" r="-1010" b="-9150"/>
                  </a:stretch>
                </a:blip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B17E-6CD7-4C5C-8E71-D9E6E4F68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5767" y="6453336"/>
            <a:ext cx="7864475" cy="365125"/>
          </a:xfrm>
        </p:spPr>
        <p:txBody>
          <a:bodyPr/>
          <a:lstStyle/>
          <a:p>
            <a:pPr algn="l"/>
            <a:r>
              <a:rPr lang="de-DE" sz="1200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1200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May &amp; Lloyd (2001)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43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Contagion Model On An Individual Level </a:t>
            </a:r>
            <a:r>
              <a:rPr lang="en-GB" sz="2400" b="1" baseline="30000" noProof="0" dirty="0">
                <a:solidFill>
                  <a:schemeClr val="tx2"/>
                </a:solidFill>
              </a:rPr>
              <a:t>1</a:t>
            </a:r>
            <a:br>
              <a:rPr lang="en-GB" b="1" noProof="0" dirty="0"/>
            </a:br>
            <a:r>
              <a:rPr lang="en-GB" b="0" noProof="0" dirty="0"/>
              <a:t>Further important metrics…</a:t>
            </a:r>
            <a:br>
              <a:rPr lang="en-GB" b="0" noProof="0" dirty="0"/>
            </a:b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150" y="2011363"/>
                <a:ext cx="8128322" cy="1430841"/>
              </a:xfrm>
            </p:spPr>
            <p:txBody>
              <a:bodyPr/>
              <a:lstStyle/>
              <a:p>
                <a:r>
                  <a:rPr lang="en-GB" b="0" noProof="0" dirty="0">
                    <a:solidFill>
                      <a:schemeClr val="tx2"/>
                    </a:solidFill>
                  </a:rPr>
                  <a:t>	</a:t>
                </a:r>
                <a:r>
                  <a:rPr lang="en-GB" b="0" u="sng" noProof="0" dirty="0">
                    <a:solidFill>
                      <a:schemeClr val="tx2"/>
                    </a:solidFill>
                  </a:rPr>
                  <a:t>Final epidemic size </a:t>
                </a:r>
                <a14:m>
                  <m:oMath xmlns:m="http://schemas.openxmlformats.org/officeDocument/2006/math">
                    <m:r>
                      <a:rPr lang="en-GB" b="0" i="1" u="sng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b="0" noProof="0" dirty="0">
                    <a:solidFill>
                      <a:schemeClr val="tx2"/>
                    </a:solidFill>
                  </a:rPr>
                  <a:t> (total number of infected during an epidemic)</a:t>
                </a:r>
              </a:p>
              <a:p>
                <a:r>
                  <a:rPr lang="en-GB" b="0" noProof="0" dirty="0">
                    <a:solidFill>
                      <a:schemeClr val="tx2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&lt;1−</m:t>
                    </m:r>
                    <m:sSup>
                      <m:sSupPr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b="0" noProof="0" dirty="0">
                    <a:solidFill>
                      <a:schemeClr val="tx2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noProof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GB" b="0" i="1" noProof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GB" b="0" i="1" noProof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noProof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noProof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noProof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noProof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  <m:r>
                          <a:rPr lang="en-GB" b="0" i="1" noProof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GB" b="0" i="1" noProof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noProof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GB" b="0" i="1" noProof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noProof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GB" b="0" i="1" noProof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b="0" noProof="0" dirty="0">
                  <a:solidFill>
                    <a:schemeClr val="tx2"/>
                  </a:solidFill>
                </a:endParaRPr>
              </a:p>
              <a:p>
                <a:endParaRPr lang="en-GB" b="0" noProof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150" y="2011363"/>
                <a:ext cx="8128322" cy="1430841"/>
              </a:xfrm>
              <a:blipFill>
                <a:blip r:embed="rId3"/>
                <a:stretch>
                  <a:fillRect t="-5532" r="-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8DB79-761E-4D4A-9156-6A34C421321A}"/>
              </a:ext>
            </a:extLst>
          </p:cNvPr>
          <p:cNvGrpSpPr/>
          <p:nvPr/>
        </p:nvGrpSpPr>
        <p:grpSpPr>
          <a:xfrm>
            <a:off x="251520" y="2896965"/>
            <a:ext cx="3280844" cy="2232248"/>
            <a:chOff x="192211" y="3212976"/>
            <a:chExt cx="3280844" cy="2232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BDE14F4-6D39-4AA6-A6B7-A4FDAB0E0D05}"/>
                    </a:ext>
                  </a:extLst>
                </p:cNvPr>
                <p:cNvSpPr txBox="1"/>
                <p:nvPr/>
              </p:nvSpPr>
              <p:spPr>
                <a:xfrm>
                  <a:off x="1240283" y="3466730"/>
                  <a:ext cx="2088232" cy="646331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800" b="0" kern="0" dirty="0">
                      <a:solidFill>
                        <a:schemeClr val="tx2"/>
                      </a:solidFill>
                    </a:rPr>
                    <a:t>Scale-free network </a:t>
                  </a:r>
                </a:p>
                <a:p>
                  <a:pPr algn="ctr"/>
                  <a:r>
                    <a:rPr lang="de-DE" sz="1800" b="0" kern="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de-DE" sz="1800" b="0" kern="0" dirty="0">
                      <a:solidFill>
                        <a:schemeClr val="tx2"/>
                      </a:solidFill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r>
                        <a:rPr lang="de-DE" sz="1800" b="0" i="1" kern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sz="1800" b="0" i="1" ker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de-DE" sz="18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</m:oMath>
                  </a14:m>
                  <a:r>
                    <a:rPr lang="de-DE" sz="1800" b="0" kern="0" dirty="0">
                      <a:solidFill>
                        <a:schemeClr val="tx2"/>
                      </a:solidFill>
                    </a:rPr>
                    <a:t>)</a:t>
                  </a:r>
                  <a:endParaRPr lang="de-DE" sz="1400" b="0" kern="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BDE14F4-6D39-4AA6-A6B7-A4FDAB0E0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283" y="3466730"/>
                  <a:ext cx="2088232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023" t="-4587" r="-4913" b="-11927"/>
                  </a:stretch>
                </a:blipFill>
                <a:ln w="1905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A86556E-EC55-42F9-9098-28A6F6F5293E}"/>
                    </a:ext>
                  </a:extLst>
                </p:cNvPr>
                <p:cNvSpPr txBox="1"/>
                <p:nvPr/>
              </p:nvSpPr>
              <p:spPr>
                <a:xfrm>
                  <a:off x="1095744" y="4221088"/>
                  <a:ext cx="2377311" cy="92333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800" b="0" kern="0" dirty="0">
                      <a:solidFill>
                        <a:schemeClr val="tx2"/>
                      </a:solidFill>
                    </a:rPr>
                    <a:t>Take </a:t>
                  </a:r>
                  <a:r>
                    <a:rPr lang="de-DE" sz="1800" b="1" kern="0" dirty="0" err="1">
                      <a:solidFill>
                        <a:schemeClr val="tx2"/>
                      </a:solidFill>
                    </a:rPr>
                    <a:t>contineous</a:t>
                  </a:r>
                  <a:r>
                    <a:rPr lang="de-DE" sz="1800" b="0" kern="0" dirty="0">
                      <a:solidFill>
                        <a:schemeClr val="tx2"/>
                      </a:solidFill>
                    </a:rPr>
                    <a:t> </a:t>
                  </a:r>
                  <a:r>
                    <a:rPr lang="de-DE" sz="1800" b="0" kern="0" dirty="0" err="1">
                      <a:solidFill>
                        <a:schemeClr val="tx2"/>
                      </a:solidFill>
                    </a:rPr>
                    <a:t>distribution</a:t>
                  </a:r>
                  <a:endParaRPr lang="de-DE" sz="1800" b="0" kern="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</m:d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=2</m:t>
                        </m:r>
                        <m:sSup>
                          <m:sSupPr>
                            <m:ctrlP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kern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sSup>
                          <m:sSupPr>
                            <m:ctrlP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800" b="0" i="1" kern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de-DE" sz="1400" b="0" kern="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A86556E-EC55-42F9-9098-28A6F6F52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44" y="4221088"/>
                  <a:ext cx="2377311" cy="923330"/>
                </a:xfrm>
                <a:prstGeom prst="rect">
                  <a:avLst/>
                </a:prstGeom>
                <a:blipFill>
                  <a:blip r:embed="rId5"/>
                  <a:stretch>
                    <a:fillRect t="-3247" b="-3896"/>
                  </a:stretch>
                </a:blipFill>
                <a:ln w="1905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DE54DDF-D07A-4AFC-85D2-E4FA600CA192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>
              <a:off x="2284400" y="5144418"/>
              <a:ext cx="0" cy="3008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470A11-C653-4376-8749-0C83C389E0A6}"/>
                </a:ext>
              </a:extLst>
            </p:cNvPr>
            <p:cNvCxnSpPr>
              <a:stCxn id="6" idx="2"/>
              <a:endCxn id="7" idx="0"/>
            </p:cNvCxnSpPr>
            <p:nvPr/>
          </p:nvCxnSpPr>
          <p:spPr bwMode="auto">
            <a:xfrm>
              <a:off x="2284399" y="4113061"/>
              <a:ext cx="1" cy="1080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9022F5-AEA9-417B-B198-01FD3801BC73}"/>
                </a:ext>
              </a:extLst>
            </p:cNvPr>
            <p:cNvCxnSpPr>
              <a:stCxn id="6" idx="0"/>
            </p:cNvCxnSpPr>
            <p:nvPr/>
          </p:nvCxnSpPr>
          <p:spPr bwMode="auto">
            <a:xfrm flipV="1">
              <a:off x="2284399" y="3212976"/>
              <a:ext cx="0" cy="25375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echteck 41">
              <a:extLst>
                <a:ext uri="{FF2B5EF4-FFF2-40B4-BE49-F238E27FC236}">
                  <a16:creationId xmlns:a16="http://schemas.microsoft.com/office/drawing/2014/main" id="{57FCF354-0513-4224-8B2F-17AF8EB9B369}"/>
                </a:ext>
              </a:extLst>
            </p:cNvPr>
            <p:cNvSpPr/>
            <p:nvPr/>
          </p:nvSpPr>
          <p:spPr bwMode="auto">
            <a:xfrm>
              <a:off x="192211" y="4410977"/>
              <a:ext cx="1080120" cy="4320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58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b="1" dirty="0">
                  <a:solidFill>
                    <a:schemeClr val="bg2"/>
                  </a:solidFill>
                  <a:latin typeface="+mn-lt"/>
                </a:rPr>
                <a:t>Case 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000" dirty="0">
                  <a:solidFill>
                    <a:schemeClr val="bg2"/>
                  </a:solidFill>
                  <a:latin typeface="+mn-lt"/>
                </a:rPr>
                <a:t>(May &amp; Lloyd)</a:t>
              </a:r>
              <a:r>
                <a:rPr lang="de-DE" sz="1000" baseline="30000" dirty="0">
                  <a:solidFill>
                    <a:schemeClr val="tx2"/>
                  </a:solidFill>
                </a:rPr>
                <a:t> </a:t>
              </a:r>
              <a:r>
                <a:rPr lang="de-DE" sz="1000" baseline="30000" dirty="0">
                  <a:solidFill>
                    <a:schemeClr val="bg1"/>
                  </a:solidFill>
                </a:rPr>
                <a:t>1</a:t>
              </a:r>
              <a:endParaRPr lang="en-GB" sz="1000" dirty="0">
                <a:solidFill>
                  <a:schemeClr val="bg1"/>
                </a:solidFill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64F925-9997-4B92-8142-EB1D59161B80}"/>
                  </a:ext>
                </a:extLst>
              </p:cNvPr>
              <p:cNvSpPr txBox="1"/>
              <p:nvPr/>
            </p:nvSpPr>
            <p:spPr>
              <a:xfrm>
                <a:off x="899592" y="5185679"/>
                <a:ext cx="3211392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𝑑𝑘</m:t>
                          </m:r>
                          <m:f>
                            <m:f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e-DE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(1−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64F925-9997-4B92-8142-EB1D59161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185679"/>
                <a:ext cx="3211392" cy="6914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52E6B80-E2EC-42F2-849A-9896B75CE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9880" y="2996952"/>
            <a:ext cx="3995935" cy="2905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4BAF3F-25E8-4188-AE3D-9ED4715829FD}"/>
                  </a:ext>
                </a:extLst>
              </p:cNvPr>
              <p:cNvSpPr txBox="1"/>
              <p:nvPr/>
            </p:nvSpPr>
            <p:spPr>
              <a:xfrm>
                <a:off x="4630737" y="5761419"/>
                <a:ext cx="4058419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Fig 1 </a:t>
                </a:r>
                <a:r>
                  <a:rPr lang="en-US" dirty="0">
                    <a:solidFill>
                      <a:schemeClr val="tx2"/>
                    </a:solidFill>
                  </a:rPr>
                  <a:t>Fraction of nodes ever infected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dependent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for Case 1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tx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, dotted line being approximation. Graphic from May &amp; Lloyd</a:t>
                </a:r>
                <a:r>
                  <a:rPr lang="de-DE" sz="1200" baseline="30000" dirty="0">
                    <a:solidFill>
                      <a:schemeClr val="tx2"/>
                    </a:solidFill>
                  </a:rPr>
                  <a:t> 1</a:t>
                </a:r>
                <a:r>
                  <a:rPr lang="en-US" dirty="0">
                    <a:solidFill>
                      <a:schemeClr val="tx2"/>
                    </a:solidFill>
                  </a:rPr>
                  <a:t>.</a:t>
                </a:r>
                <a:endParaRPr lang="de-DE" sz="1400" b="1" u="sng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4BAF3F-25E8-4188-AE3D-9ED47158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37" y="5761419"/>
                <a:ext cx="4058419" cy="907941"/>
              </a:xfrm>
              <a:prstGeom prst="rect">
                <a:avLst/>
              </a:prstGeom>
              <a:blipFill>
                <a:blip r:embed="rId8"/>
                <a:stretch>
                  <a:fillRect l="-301" t="-671" r="-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A709E-807B-4377-928C-EEEFF69D8187}"/>
                  </a:ext>
                </a:extLst>
              </p:cNvPr>
              <p:cNvSpPr txBox="1"/>
              <p:nvPr/>
            </p:nvSpPr>
            <p:spPr>
              <a:xfrm>
                <a:off x="3532363" y="3952165"/>
                <a:ext cx="1098369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2"/>
                    </a:solidFill>
                  </a:rPr>
                  <a:t>(</a:t>
                </a:r>
                <a:r>
                  <a:rPr lang="de-DE" dirty="0" err="1">
                    <a:solidFill>
                      <a:schemeClr val="tx2"/>
                    </a:solidFill>
                  </a:rPr>
                  <a:t>where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de-DE" dirty="0" err="1">
                    <a:solidFill>
                      <a:schemeClr val="tx2"/>
                    </a:solidFill>
                  </a:rPr>
                  <a:t>connectivity</a:t>
                </a:r>
                <a:endParaRPr lang="de-DE" dirty="0">
                  <a:solidFill>
                    <a:schemeClr val="tx2"/>
                  </a:solidFill>
                </a:endParaRPr>
              </a:p>
              <a:p>
                <a:r>
                  <a:rPr lang="de-DE" dirty="0" err="1">
                    <a:solidFill>
                      <a:schemeClr val="tx2"/>
                    </a:solidFill>
                  </a:rPr>
                  <a:t>of</a:t>
                </a:r>
                <a:r>
                  <a:rPr lang="de-DE" dirty="0">
                    <a:solidFill>
                      <a:schemeClr val="tx2"/>
                    </a:solidFill>
                  </a:rPr>
                  <a:t> least </a:t>
                </a:r>
                <a:r>
                  <a:rPr lang="de-DE" dirty="0" err="1">
                    <a:solidFill>
                      <a:schemeClr val="tx2"/>
                    </a:solidFill>
                  </a:rPr>
                  <a:t>connected</a:t>
                </a:r>
                <a:endParaRPr lang="de-DE" dirty="0">
                  <a:solidFill>
                    <a:schemeClr val="tx2"/>
                  </a:solidFill>
                </a:endParaRPr>
              </a:p>
              <a:p>
                <a:r>
                  <a:rPr lang="de-DE" dirty="0" err="1">
                    <a:solidFill>
                      <a:schemeClr val="tx2"/>
                    </a:solidFill>
                  </a:rPr>
                  <a:t>nodes</a:t>
                </a:r>
                <a:r>
                  <a:rPr lang="de-DE" dirty="0">
                    <a:solidFill>
                      <a:schemeClr val="tx2"/>
                    </a:solidFill>
                  </a:rPr>
                  <a:t>)</a:t>
                </a:r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A709E-807B-4377-928C-EEEFF69D8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63" y="3952165"/>
                <a:ext cx="1098369" cy="1092607"/>
              </a:xfrm>
              <a:prstGeom prst="rect">
                <a:avLst/>
              </a:prstGeom>
              <a:blipFill>
                <a:blip r:embed="rId9"/>
                <a:stretch>
                  <a:fillRect l="-552" t="-556"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2A8845-0875-498A-A373-BC9A01830986}"/>
              </a:ext>
            </a:extLst>
          </p:cNvPr>
          <p:cNvCxnSpPr>
            <a:cxnSpLocks/>
          </p:cNvCxnSpPr>
          <p:nvPr/>
        </p:nvCxnSpPr>
        <p:spPr bwMode="auto">
          <a:xfrm flipH="1">
            <a:off x="5170328" y="2636912"/>
            <a:ext cx="288032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73104A-9BFE-4BBB-B24A-447C6655D9FB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0027" y="3140968"/>
            <a:ext cx="288032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E99AE854-D5F8-4906-A5B4-20ECDCF6F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5767" y="6453336"/>
            <a:ext cx="7864475" cy="365125"/>
          </a:xfrm>
        </p:spPr>
        <p:txBody>
          <a:bodyPr/>
          <a:lstStyle/>
          <a:p>
            <a:pPr algn="l"/>
            <a:r>
              <a:rPr lang="de-DE" sz="1200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1200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May &amp; Lloyd (2001)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Contagion Model On An Individual Level </a:t>
            </a:r>
            <a:r>
              <a:rPr lang="en-GB" sz="2400" b="1" baseline="30000" noProof="0" dirty="0">
                <a:solidFill>
                  <a:schemeClr val="tx2"/>
                </a:solidFill>
              </a:rPr>
              <a:t>1</a:t>
            </a:r>
            <a:br>
              <a:rPr lang="en-GB" b="1" noProof="0" dirty="0"/>
            </a:br>
            <a:r>
              <a:rPr lang="en-GB" b="0" noProof="0" dirty="0"/>
              <a:t>Further important metrics…</a:t>
            </a:r>
            <a:br>
              <a:rPr lang="en-GB" b="0" noProof="0" dirty="0"/>
            </a:br>
            <a:endParaRPr lang="en-GB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150" y="2011363"/>
                <a:ext cx="8128322" cy="3877985"/>
              </a:xfrm>
            </p:spPr>
            <p:txBody>
              <a:bodyPr/>
              <a:lstStyle/>
              <a:p>
                <a:r>
                  <a:rPr lang="en-GB" b="0" noProof="0" dirty="0">
                    <a:solidFill>
                      <a:schemeClr val="tx2"/>
                    </a:solidFill>
                  </a:rPr>
                  <a:t>	</a:t>
                </a:r>
                <a:r>
                  <a:rPr lang="en-GB" b="0" u="sng" noProof="0" dirty="0">
                    <a:solidFill>
                      <a:schemeClr val="tx2"/>
                    </a:solidFill>
                  </a:rPr>
                  <a:t>Fraction of Nodes ever infected </a:t>
                </a:r>
                <a:r>
                  <a:rPr lang="en-GB" b="0" noProof="0" dirty="0">
                    <a:solidFill>
                      <a:schemeClr val="tx2"/>
                    </a:solidFill>
                  </a:rPr>
                  <a:t>and differentiating between connectivity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b="0" noProof="0" dirty="0">
                  <a:solidFill>
                    <a:schemeClr val="tx2"/>
                  </a:solidFill>
                </a:endParaRPr>
              </a:p>
              <a:p>
                <a:r>
                  <a:rPr lang="en-GB" b="0" dirty="0">
                    <a:solidFill>
                      <a:schemeClr val="tx2"/>
                    </a:solidFill>
                  </a:rPr>
                  <a:t>	</a:t>
                </a:r>
              </a:p>
              <a:p>
                <a:r>
                  <a:rPr lang="en-GB" b="0" dirty="0">
                    <a:solidFill>
                      <a:schemeClr val="tx2"/>
                    </a:solidFill>
                  </a:rPr>
                  <a:t>	</a:t>
                </a:r>
                <a:r>
                  <a:rPr lang="en-GB" b="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s</a:t>
                </a:r>
                <a:r>
                  <a:rPr lang="en-GB" b="0" dirty="0">
                    <a:solidFill>
                      <a:schemeClr val="tx2"/>
                    </a:solidFill>
                  </a:rPr>
                  <a:t>et of nodes with lower </a:t>
                </a:r>
              </a:p>
              <a:p>
                <a:r>
                  <a:rPr lang="en-GB" b="0" dirty="0">
                    <a:solidFill>
                      <a:schemeClr val="tx2"/>
                    </a:solidFill>
                  </a:rPr>
                  <a:t>	connectivity have mostly</a:t>
                </a:r>
              </a:p>
              <a:p>
                <a:r>
                  <a:rPr lang="en-GB" b="0" dirty="0">
                    <a:solidFill>
                      <a:schemeClr val="tx2"/>
                    </a:solidFill>
                  </a:rPr>
                  <a:t>	significantly fewer infections</a:t>
                </a:r>
              </a:p>
              <a:p>
                <a:endParaRPr lang="en-GB" b="0" dirty="0">
                  <a:solidFill>
                    <a:schemeClr val="tx2"/>
                  </a:solidFill>
                </a:endParaRPr>
              </a:p>
              <a:p>
                <a:r>
                  <a:rPr lang="en-GB" b="0" dirty="0">
                    <a:solidFill>
                      <a:schemeClr val="tx2"/>
                    </a:solidFill>
                  </a:rPr>
                  <a:t>	</a:t>
                </a:r>
                <a:r>
                  <a:rPr lang="en-GB" b="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at certain connectivity,</a:t>
                </a:r>
              </a:p>
              <a:p>
                <a:r>
                  <a:rPr lang="en-GB" b="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	practically all nodes will be</a:t>
                </a:r>
              </a:p>
              <a:p>
                <a:r>
                  <a:rPr lang="en-GB" b="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	infected (depending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b="0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GB" b="0" noProof="0" dirty="0">
                    <a:solidFill>
                      <a:schemeClr val="tx2"/>
                    </a:solidFill>
                  </a:rPr>
                  <a:t>	</a:t>
                </a:r>
              </a:p>
              <a:p>
                <a:endParaRPr lang="en-GB" b="0" noProof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150" y="2011363"/>
                <a:ext cx="8128322" cy="3877985"/>
              </a:xfrm>
              <a:blipFill>
                <a:blip r:embed="rId3"/>
                <a:stretch>
                  <a:fillRect t="-2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4BAF3F-25E8-4188-AE3D-9ED4715829FD}"/>
                  </a:ext>
                </a:extLst>
              </p:cNvPr>
              <p:cNvSpPr txBox="1"/>
              <p:nvPr/>
            </p:nvSpPr>
            <p:spPr>
              <a:xfrm>
                <a:off x="4771817" y="5624005"/>
                <a:ext cx="4058419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Fig 1 </a:t>
                </a:r>
                <a:r>
                  <a:rPr lang="en-US" dirty="0">
                    <a:solidFill>
                      <a:schemeClr val="tx2"/>
                    </a:solidFill>
                  </a:rPr>
                  <a:t>Fraction of nodes ever infected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for different </a:t>
                </a:r>
                <a:r>
                  <a:rPr lang="en-US" dirty="0" err="1">
                    <a:solidFill>
                      <a:schemeClr val="tx2"/>
                    </a:solidFill>
                  </a:rPr>
                  <a:t>connectivities</a:t>
                </a:r>
                <a:r>
                  <a:rPr lang="en-US" dirty="0">
                    <a:solidFill>
                      <a:schemeClr val="tx2"/>
                    </a:solidFill>
                  </a:rPr>
                  <a:t> for Case 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={1, 0.4, 0.25, 0.2}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from left to right, dotted line being approximation. Graphic from May &amp; Lloyd</a:t>
                </a:r>
                <a:r>
                  <a:rPr lang="de-DE" sz="1200" baseline="30000" dirty="0">
                    <a:solidFill>
                      <a:schemeClr val="tx2"/>
                    </a:solidFill>
                  </a:rPr>
                  <a:t> 1</a:t>
                </a:r>
                <a:r>
                  <a:rPr lang="en-US" dirty="0">
                    <a:solidFill>
                      <a:schemeClr val="tx2"/>
                    </a:solidFill>
                  </a:rPr>
                  <a:t>.</a:t>
                </a:r>
                <a:endParaRPr lang="de-DE" sz="1400" b="1" u="sng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4BAF3F-25E8-4188-AE3D-9ED47158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17" y="5624005"/>
                <a:ext cx="4058419" cy="1092607"/>
              </a:xfrm>
              <a:prstGeom prst="rect">
                <a:avLst/>
              </a:prstGeom>
              <a:blipFill>
                <a:blip r:embed="rId4"/>
                <a:stretch>
                  <a:fillRect l="-300" t="-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E99AE854-D5F8-4906-A5B4-20ECDCF6F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5767" y="6453336"/>
            <a:ext cx="7864475" cy="365125"/>
          </a:xfrm>
        </p:spPr>
        <p:txBody>
          <a:bodyPr/>
          <a:lstStyle/>
          <a:p>
            <a:pPr algn="l"/>
            <a:r>
              <a:rPr lang="de-DE" sz="1200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1200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May &amp; Lloyd (2001)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9B3C8-626D-4EDF-A0FE-989F26167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427" y="2895584"/>
            <a:ext cx="3970730" cy="28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9DE3-A6A9-4A5A-88FF-FCB5B10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Contagion Model On An Individual Level </a:t>
            </a:r>
            <a:r>
              <a:rPr lang="en-GB" sz="2400" b="1" baseline="30000" noProof="0" dirty="0">
                <a:solidFill>
                  <a:schemeClr val="tx2"/>
                </a:solidFill>
              </a:rPr>
              <a:t>1</a:t>
            </a:r>
            <a:endParaRPr lang="en-GB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150" y="2011363"/>
                <a:ext cx="8128322" cy="3379387"/>
              </a:xfrm>
            </p:spPr>
            <p:txBody>
              <a:bodyPr/>
              <a:lstStyle/>
              <a:p>
                <a:r>
                  <a:rPr lang="en-GB" noProof="0" dirty="0"/>
                  <a:t>	Further notable conclusions:</a:t>
                </a:r>
              </a:p>
              <a:p>
                <a:r>
                  <a:rPr lang="en-GB" b="0" noProof="0" dirty="0"/>
                  <a:t>	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0" noProof="0" dirty="0">
                    <a:solidFill>
                      <a:schemeClr val="tx2"/>
                    </a:solidFill>
                  </a:rPr>
                  <a:t>Fewer individuals with low-connectivity while mostly all individuals with high-connectivity are infected during an epidemic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b="0" noProof="0" dirty="0">
                  <a:solidFill>
                    <a:schemeClr val="tx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0" noProof="0" dirty="0">
                    <a:solidFill>
                      <a:schemeClr val="tx2"/>
                    </a:solidFill>
                  </a:rPr>
                  <a:t>Effects of finite-size populations lead to finite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b="0" noProof="0" dirty="0">
                    <a:solidFill>
                      <a:schemeClr val="tx2"/>
                    </a:solidFill>
                  </a:rPr>
                  <a:t> and exhibits threshold effects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b="0" noProof="0" dirty="0">
                  <a:solidFill>
                    <a:schemeClr val="tx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0" noProof="0" dirty="0">
                    <a:solidFill>
                      <a:schemeClr val="tx2"/>
                    </a:solidFill>
                  </a:rPr>
                  <a:t>Discretisation of population (individuals, no continuum) and assortative mixing (individuals tend to interact with individuals with similar connectivity) also needs to be assessed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BD7B6F-9CA5-4C1B-AEB0-4F2E8225F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150" y="2011363"/>
                <a:ext cx="8128322" cy="3379387"/>
              </a:xfrm>
              <a:blipFill>
                <a:blip r:embed="rId3"/>
                <a:stretch>
                  <a:fillRect l="-1650" t="-2347" r="-1500" b="-32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63554566-E21C-4591-BE3A-96A52A764502}"/>
              </a:ext>
            </a:extLst>
          </p:cNvPr>
          <p:cNvSpPr/>
          <p:nvPr/>
        </p:nvSpPr>
        <p:spPr bwMode="auto">
          <a:xfrm>
            <a:off x="2915816" y="5589240"/>
            <a:ext cx="3312368" cy="720080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But this model is still deterministic</a:t>
            </a:r>
            <a:r>
              <a:rPr lang="en-US" sz="1800" dirty="0">
                <a:solidFill>
                  <a:schemeClr val="bg1"/>
                </a:solidFill>
              </a:rPr>
              <a:t>, not stochastic!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ED50-6D63-472E-8303-7FDD0A068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5767" y="6453336"/>
            <a:ext cx="7864475" cy="365125"/>
          </a:xfrm>
        </p:spPr>
        <p:txBody>
          <a:bodyPr/>
          <a:lstStyle/>
          <a:p>
            <a:pPr algn="l"/>
            <a:r>
              <a:rPr lang="de-DE" sz="1200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1200" dirty="0">
                <a:solidFill>
                  <a:schemeClr val="tx2"/>
                </a:solidFill>
                <a:latin typeface="+mn-lt"/>
              </a:rPr>
              <a:t>Infection dynamics on scale-free networks: 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May &amp; Lloyd (2001)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0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VORLAGE_PPT_BGSS">
  <a:themeElements>
    <a:clrScheme name="BGSS_PHD 2">
      <a:dk1>
        <a:srgbClr val="000000"/>
      </a:dk1>
      <a:lt1>
        <a:srgbClr val="FFFFFF"/>
      </a:lt1>
      <a:dk2>
        <a:srgbClr val="00376C"/>
      </a:dk2>
      <a:lt2>
        <a:srgbClr val="FFFFFF"/>
      </a:lt2>
      <a:accent1>
        <a:srgbClr val="FFFFFF"/>
      </a:accent1>
      <a:accent2>
        <a:srgbClr val="D2C067"/>
      </a:accent2>
      <a:accent3>
        <a:srgbClr val="FFFFFF"/>
      </a:accent3>
      <a:accent4>
        <a:srgbClr val="D1D1C2"/>
      </a:accent4>
      <a:accent5>
        <a:srgbClr val="FFFFFF"/>
      </a:accent5>
      <a:accent6>
        <a:srgbClr val="BDCAD3"/>
      </a:accent6>
      <a:hlink>
        <a:srgbClr val="BDCAD3"/>
      </a:hlink>
      <a:folHlink>
        <a:srgbClr val="BDCAD3"/>
      </a:folHlink>
    </a:clrScheme>
    <a:fontScheme name="BGSS_Allgemei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GSS_Allgemein 1">
        <a:dk1>
          <a:srgbClr val="000000"/>
        </a:dk1>
        <a:lt1>
          <a:srgbClr val="FFFFFF"/>
        </a:lt1>
        <a:dk2>
          <a:srgbClr val="000000"/>
        </a:dk2>
        <a:lt2>
          <a:srgbClr val="003F56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256885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SS_Allgemein 2">
        <a:dk1>
          <a:srgbClr val="000000"/>
        </a:dk1>
        <a:lt1>
          <a:srgbClr val="D6CBC2"/>
        </a:lt1>
        <a:dk2>
          <a:srgbClr val="000000"/>
        </a:dk2>
        <a:lt2>
          <a:srgbClr val="09BAFF"/>
        </a:lt2>
        <a:accent1>
          <a:srgbClr val="FFFFFF"/>
        </a:accent1>
        <a:accent2>
          <a:srgbClr val="003F56"/>
        </a:accent2>
        <a:accent3>
          <a:srgbClr val="E8E2DD"/>
        </a:accent3>
        <a:accent4>
          <a:srgbClr val="000000"/>
        </a:accent4>
        <a:accent5>
          <a:srgbClr val="FFFFFF"/>
        </a:accent5>
        <a:accent6>
          <a:srgbClr val="00384D"/>
        </a:accent6>
        <a:hlink>
          <a:srgbClr val="256885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SS_Allgemein 3">
        <a:dk1>
          <a:srgbClr val="09BAFF"/>
        </a:dk1>
        <a:lt1>
          <a:srgbClr val="FFFFFF"/>
        </a:lt1>
        <a:dk2>
          <a:srgbClr val="003F56"/>
        </a:dk2>
        <a:lt2>
          <a:srgbClr val="FFFFFF"/>
        </a:lt2>
        <a:accent1>
          <a:srgbClr val="FFFFFF"/>
        </a:accent1>
        <a:accent2>
          <a:srgbClr val="B2D2DE"/>
        </a:accent2>
        <a:accent3>
          <a:srgbClr val="AAAFB4"/>
        </a:accent3>
        <a:accent4>
          <a:srgbClr val="DADADA"/>
        </a:accent4>
        <a:accent5>
          <a:srgbClr val="FFFFFF"/>
        </a:accent5>
        <a:accent6>
          <a:srgbClr val="A1BEC9"/>
        </a:accent6>
        <a:hlink>
          <a:srgbClr val="6CAAC0"/>
        </a:hlink>
        <a:folHlink>
          <a:srgbClr val="2568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GSS_Allgemein 4">
        <a:dk1>
          <a:srgbClr val="FF960C"/>
        </a:dk1>
        <a:lt1>
          <a:srgbClr val="FFFFFF"/>
        </a:lt1>
        <a:dk2>
          <a:srgbClr val="003F56"/>
        </a:dk2>
        <a:lt2>
          <a:srgbClr val="FFFFFF"/>
        </a:lt2>
        <a:accent1>
          <a:srgbClr val="FFFFFF"/>
        </a:accent1>
        <a:accent2>
          <a:srgbClr val="B2D2DE"/>
        </a:accent2>
        <a:accent3>
          <a:srgbClr val="AAAFB4"/>
        </a:accent3>
        <a:accent4>
          <a:srgbClr val="DADADA"/>
        </a:accent4>
        <a:accent5>
          <a:srgbClr val="FFFFFF"/>
        </a:accent5>
        <a:accent6>
          <a:srgbClr val="A1BEC9"/>
        </a:accent6>
        <a:hlink>
          <a:srgbClr val="6CAAC0"/>
        </a:hlink>
        <a:folHlink>
          <a:srgbClr val="2568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GSS_Allgemein 5">
        <a:dk1>
          <a:srgbClr val="000000"/>
        </a:dk1>
        <a:lt1>
          <a:srgbClr val="FFFFFF"/>
        </a:lt1>
        <a:dk2>
          <a:srgbClr val="000000"/>
        </a:dk2>
        <a:lt2>
          <a:srgbClr val="003F56"/>
        </a:lt2>
        <a:accent1>
          <a:srgbClr val="FFFFFF"/>
        </a:accent1>
        <a:accent2>
          <a:srgbClr val="D6CBC2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2B8B0"/>
        </a:accent6>
        <a:hlink>
          <a:srgbClr val="256885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SS_Allgemein 6">
        <a:dk1>
          <a:srgbClr val="000000"/>
        </a:dk1>
        <a:lt1>
          <a:srgbClr val="FFFFFF"/>
        </a:lt1>
        <a:dk2>
          <a:srgbClr val="000000"/>
        </a:dk2>
        <a:lt2>
          <a:srgbClr val="4D6983"/>
        </a:lt2>
        <a:accent1>
          <a:srgbClr val="FFFFFF"/>
        </a:accent1>
        <a:accent2>
          <a:srgbClr val="B2C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0C9"/>
        </a:accent6>
        <a:hlink>
          <a:srgbClr val="256885"/>
        </a:hlink>
        <a:folHlink>
          <a:srgbClr val="98BA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SS_Allgemein 7">
        <a:dk1>
          <a:srgbClr val="000000"/>
        </a:dk1>
        <a:lt1>
          <a:srgbClr val="FFFFFF"/>
        </a:lt1>
        <a:dk2>
          <a:srgbClr val="000000"/>
        </a:dk2>
        <a:lt2>
          <a:srgbClr val="4D6983"/>
        </a:lt2>
        <a:accent1>
          <a:srgbClr val="FFFFF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B900"/>
        </a:accent6>
        <a:hlink>
          <a:srgbClr val="25688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SS_Allgemein 8">
        <a:dk1>
          <a:srgbClr val="000000"/>
        </a:dk1>
        <a:lt1>
          <a:srgbClr val="FFFFFF"/>
        </a:lt1>
        <a:dk2>
          <a:srgbClr val="000000"/>
        </a:dk2>
        <a:lt2>
          <a:srgbClr val="00376C"/>
        </a:lt2>
        <a:accent1>
          <a:srgbClr val="FFFFFF"/>
        </a:accent1>
        <a:accent2>
          <a:srgbClr val="D6CBC2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2B8B0"/>
        </a:accent6>
        <a:hlink>
          <a:srgbClr val="256885"/>
        </a:hlink>
        <a:folHlink>
          <a:srgbClr val="0039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SS_Allgemein 9">
        <a:dk1>
          <a:srgbClr val="000000"/>
        </a:dk1>
        <a:lt1>
          <a:srgbClr val="FFFFFF"/>
        </a:lt1>
        <a:dk2>
          <a:srgbClr val="000000"/>
        </a:dk2>
        <a:lt2>
          <a:srgbClr val="00376C"/>
        </a:lt2>
        <a:accent1>
          <a:srgbClr val="FFFFFF"/>
        </a:accent1>
        <a:accent2>
          <a:srgbClr val="8DC6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AD4"/>
        </a:hlink>
        <a:folHlink>
          <a:srgbClr val="004E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SS_Allgemein 10">
        <a:dk1>
          <a:srgbClr val="000000"/>
        </a:dk1>
        <a:lt1>
          <a:srgbClr val="FFFFFF"/>
        </a:lt1>
        <a:dk2>
          <a:srgbClr val="000000"/>
        </a:dk2>
        <a:lt2>
          <a:srgbClr val="00376C"/>
        </a:lt2>
        <a:accent1>
          <a:srgbClr val="FFFFFF"/>
        </a:accent1>
        <a:accent2>
          <a:srgbClr val="00579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4E82"/>
        </a:accent6>
        <a:hlink>
          <a:srgbClr val="D1D1C2"/>
        </a:hlink>
        <a:folHlink>
          <a:srgbClr val="BDCA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SS_Allgemein 11">
        <a:dk1>
          <a:srgbClr val="000000"/>
        </a:dk1>
        <a:lt1>
          <a:srgbClr val="FFFFFF"/>
        </a:lt1>
        <a:dk2>
          <a:srgbClr val="000000"/>
        </a:dk2>
        <a:lt2>
          <a:srgbClr val="00376C"/>
        </a:lt2>
        <a:accent1>
          <a:srgbClr val="FFFFFF"/>
        </a:accent1>
        <a:accent2>
          <a:srgbClr val="00579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4E82"/>
        </a:accent6>
        <a:hlink>
          <a:srgbClr val="BDCAD3"/>
        </a:hlink>
        <a:folHlink>
          <a:srgbClr val="BDCAD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VORLAGE_PPT_BGSS</Template>
  <TotalTime>0</TotalTime>
  <Words>3091</Words>
  <Application>Microsoft Office PowerPoint</Application>
  <PresentationFormat>On-screen Show (4:3)</PresentationFormat>
  <Paragraphs>397</Paragraphs>
  <Slides>26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Verdana</vt:lpstr>
      <vt:lpstr>Wingdings</vt:lpstr>
      <vt:lpstr>VORLAGE_PPT_BGSS</vt:lpstr>
      <vt:lpstr>Contagion – Disease Spreading Modelling as Complex Networks </vt:lpstr>
      <vt:lpstr>Introduction What‘s the importance of understanding how disease spread?</vt:lpstr>
      <vt:lpstr>Contents</vt:lpstr>
      <vt:lpstr>Contagion Model On An Individual Level 1 (or Local Diffusion)</vt:lpstr>
      <vt:lpstr>Contagion Model On An Individual Level 1 (or Local Diffusion)</vt:lpstr>
      <vt:lpstr>Contagion Model On An Individual Level 1</vt:lpstr>
      <vt:lpstr>Contagion Model On An Individual Level 1 Further important metrics… </vt:lpstr>
      <vt:lpstr>Contagion Model On An Individual Level 1 Further important metrics… </vt:lpstr>
      <vt:lpstr>Contagion Model On An Individual Level 1</vt:lpstr>
      <vt:lpstr>Contagion Model On A Global Scale 2 </vt:lpstr>
      <vt:lpstr>Contagion Model On A Global Scale 2  </vt:lpstr>
      <vt:lpstr>Contagion Model On A Global Scale 2 </vt:lpstr>
      <vt:lpstr>Contagion Model On A Global Scale 2 </vt:lpstr>
      <vt:lpstr>Contagion Model On A Global Scale 3 </vt:lpstr>
      <vt:lpstr>Contagion Model On A Global Scale 3 </vt:lpstr>
      <vt:lpstr>Contagion Model On A Global Scale 3 </vt:lpstr>
      <vt:lpstr>Derived Containment Strategies 1,2,3 (selection only)</vt:lpstr>
      <vt:lpstr>Gillespie Algorithm And Spreading Models 4</vt:lpstr>
      <vt:lpstr>Gillespie Algorithm And Spreading Models 4</vt:lpstr>
      <vt:lpstr>Gillespie Algorithm And Spreading Models 4</vt:lpstr>
      <vt:lpstr>Gillespie Algorithm And Spreading Models 4</vt:lpstr>
      <vt:lpstr>Gillespie Algorithm And Spreading Models 4</vt:lpstr>
      <vt:lpstr>Conclusion and Outlook 1,2,3</vt:lpstr>
      <vt:lpstr>Conclusion and Outlook 1,2,3</vt:lpstr>
      <vt:lpstr>Conclusion and Outlook 4</vt:lpstr>
      <vt:lpstr>Bibliography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wosnitth</dc:creator>
  <cp:lastModifiedBy>Jannis Kleine-Schoenepauck</cp:lastModifiedBy>
  <cp:revision>26</cp:revision>
  <cp:lastPrinted>2022-01-10T10:22:00Z</cp:lastPrinted>
  <dcterms:created xsi:type="dcterms:W3CDTF">2010-07-29T10:54:34Z</dcterms:created>
  <dcterms:modified xsi:type="dcterms:W3CDTF">2022-01-10T12:17:03Z</dcterms:modified>
</cp:coreProperties>
</file>