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82" r:id="rId5"/>
    <p:sldId id="281" r:id="rId6"/>
    <p:sldId id="283" r:id="rId7"/>
    <p:sldId id="284" r:id="rId8"/>
    <p:sldId id="272" r:id="rId9"/>
    <p:sldId id="264" r:id="rId10"/>
    <p:sldId id="265" r:id="rId11"/>
    <p:sldId id="28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22B"/>
    <a:srgbClr val="A5441D"/>
    <a:srgbClr val="190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644FF-28D8-41E5-8BA4-899F00F78B59}" type="datetimeFigureOut">
              <a:rPr lang="zh-CN" altLang="en-US" smtClean="0"/>
              <a:pPr/>
              <a:t>2019/7/2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B7AFC-2395-4441-B2CC-3CBD92D610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79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pPr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2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pPr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7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pPr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39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pPr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0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pPr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2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pPr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0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pPr/>
              <a:t>2019/7/2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62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pPr/>
              <a:t>2019/7/2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1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pPr/>
              <a:t>2019/7/2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7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pPr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92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pPr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98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FC36-3684-4FA5-91E9-B2147189F88B}" type="datetimeFigureOut">
              <a:rPr lang="zh-CN" altLang="en-US" smtClean="0"/>
              <a:pPr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FF37-A178-4420-AA6F-022FBF8F0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0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直角三角形 19"/>
          <p:cNvSpPr/>
          <p:nvPr/>
        </p:nvSpPr>
        <p:spPr>
          <a:xfrm rot="9399340">
            <a:off x="3628177" y="2495740"/>
            <a:ext cx="5095542" cy="2425837"/>
          </a:xfrm>
          <a:prstGeom prst="rtTriangle">
            <a:avLst/>
          </a:prstGeom>
          <a:solidFill>
            <a:srgbClr val="A5441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60011" y="2658712"/>
            <a:ext cx="40318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文件保险箱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4296348" y="3791881"/>
            <a:ext cx="37309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849311" y="3909388"/>
            <a:ext cx="265329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制作：任浩龙 周添 宋杰 任俊霖</a:t>
            </a:r>
          </a:p>
        </p:txBody>
      </p:sp>
    </p:spTree>
    <p:extLst>
      <p:ext uri="{BB962C8B-B14F-4D97-AF65-F5344CB8AC3E}">
        <p14:creationId xmlns:p14="http://schemas.microsoft.com/office/powerpoint/2010/main" val="257129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/>
        </p:blipFill>
        <p:spPr>
          <a:xfrm>
            <a:off x="4558040" y="401993"/>
            <a:ext cx="3312778" cy="396794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/>
        </p:blipFill>
        <p:spPr>
          <a:xfrm>
            <a:off x="4565140" y="1024396"/>
            <a:ext cx="3312778" cy="396794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4793773" y="642462"/>
            <a:ext cx="3292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/>
                    </a:gs>
                  </a:gsLst>
                  <a:lin ang="78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小组成员分工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0F715D-227F-414E-91FA-195CD285CF68}"/>
              </a:ext>
            </a:extLst>
          </p:cNvPr>
          <p:cNvSpPr txBox="1"/>
          <p:nvPr/>
        </p:nvSpPr>
        <p:spPr>
          <a:xfrm>
            <a:off x="1816963" y="2059620"/>
            <a:ext cx="85580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</a:rPr>
              <a:t>任浩龙（组长）：负责数据库读写以及密码管理、加密解密设计</a:t>
            </a:r>
            <a:endParaRPr lang="en-US" altLang="zh-CN" sz="2200" dirty="0">
              <a:solidFill>
                <a:schemeClr val="bg1"/>
              </a:solidFill>
            </a:endParaRPr>
          </a:p>
          <a:p>
            <a:endParaRPr lang="en-US" altLang="zh-CN" sz="2200" dirty="0">
              <a:solidFill>
                <a:schemeClr val="bg1"/>
              </a:solidFill>
            </a:endParaRPr>
          </a:p>
          <a:p>
            <a:r>
              <a:rPr lang="zh-CN" altLang="en-US" sz="2200" dirty="0">
                <a:solidFill>
                  <a:schemeClr val="bg1"/>
                </a:solidFill>
              </a:rPr>
              <a:t>周添：负责图形界面的设计和制作</a:t>
            </a:r>
            <a:endParaRPr lang="en-US" altLang="zh-CN" sz="2200" dirty="0">
              <a:solidFill>
                <a:schemeClr val="bg1"/>
              </a:solidFill>
            </a:endParaRPr>
          </a:p>
          <a:p>
            <a:endParaRPr lang="en-US" altLang="zh-CN" sz="2200" dirty="0">
              <a:solidFill>
                <a:schemeClr val="bg1"/>
              </a:solidFill>
            </a:endParaRPr>
          </a:p>
          <a:p>
            <a:r>
              <a:rPr lang="zh-CN" altLang="en-US" sz="2200" dirty="0">
                <a:solidFill>
                  <a:schemeClr val="bg1"/>
                </a:solidFill>
              </a:rPr>
              <a:t>宋杰：负责编写文件读取、更改函数以及部分字符串转换函数；负责写项目需求分析、</a:t>
            </a:r>
            <a:r>
              <a:rPr lang="zh-CN" altLang="en-US" sz="2200">
                <a:solidFill>
                  <a:schemeClr val="bg1"/>
                </a:solidFill>
              </a:rPr>
              <a:t>详细分析、综合设计报告以及</a:t>
            </a:r>
            <a:r>
              <a:rPr lang="en-US" altLang="zh-CN" sz="2200" dirty="0">
                <a:solidFill>
                  <a:schemeClr val="bg1"/>
                </a:solidFill>
              </a:rPr>
              <a:t>PPT</a:t>
            </a:r>
            <a:r>
              <a:rPr lang="zh-CN" altLang="en-US" sz="2200" dirty="0">
                <a:solidFill>
                  <a:schemeClr val="bg1"/>
                </a:solidFill>
              </a:rPr>
              <a:t>的制作</a:t>
            </a:r>
            <a:endParaRPr lang="en-US" altLang="zh-CN" sz="2200" dirty="0">
              <a:solidFill>
                <a:schemeClr val="bg1"/>
              </a:solidFill>
            </a:endParaRPr>
          </a:p>
          <a:p>
            <a:endParaRPr lang="en-US" altLang="zh-CN" sz="2200" dirty="0">
              <a:solidFill>
                <a:schemeClr val="bg1"/>
              </a:solidFill>
            </a:endParaRPr>
          </a:p>
          <a:p>
            <a:r>
              <a:rPr lang="zh-CN" altLang="en-US" sz="2200" dirty="0">
                <a:solidFill>
                  <a:schemeClr val="bg1"/>
                </a:solidFill>
              </a:rPr>
              <a:t>任俊霖：编写</a:t>
            </a:r>
            <a:r>
              <a:rPr lang="zh-CN" altLang="en-US" sz="2200" dirty="0">
                <a:solidFill>
                  <a:prstClr val="white"/>
                </a:solidFill>
              </a:rPr>
              <a:t>部分字符串转换函数、和宋杰一起编写文件读取函数，辅助任浩龙制作加密设计、尝试</a:t>
            </a:r>
            <a:r>
              <a:rPr lang="en-US" altLang="zh-CN" sz="2200" dirty="0">
                <a:solidFill>
                  <a:prstClr val="white"/>
                </a:solidFill>
              </a:rPr>
              <a:t>base64</a:t>
            </a:r>
            <a:r>
              <a:rPr lang="zh-CN" altLang="en-US" sz="2200" dirty="0">
                <a:solidFill>
                  <a:prstClr val="white"/>
                </a:solidFill>
              </a:rPr>
              <a:t>编码译码</a:t>
            </a:r>
            <a:endParaRPr lang="zh-CN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直角三角形 19"/>
          <p:cNvSpPr/>
          <p:nvPr/>
        </p:nvSpPr>
        <p:spPr>
          <a:xfrm rot="9399340">
            <a:off x="3628177" y="2495740"/>
            <a:ext cx="5095542" cy="2425837"/>
          </a:xfrm>
          <a:prstGeom prst="rtTriangle">
            <a:avLst/>
          </a:prstGeom>
          <a:solidFill>
            <a:srgbClr val="A5441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317105" y="2362927"/>
            <a:ext cx="371768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thanks</a:t>
            </a:r>
            <a:endParaRPr lang="zh-CN" altLang="en-US" sz="8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直角三角形 22"/>
          <p:cNvSpPr/>
          <p:nvPr/>
        </p:nvSpPr>
        <p:spPr>
          <a:xfrm rot="19744246" flipH="1">
            <a:off x="3121571" y="1572555"/>
            <a:ext cx="4158893" cy="2582625"/>
          </a:xfrm>
          <a:prstGeom prst="rtTriangle">
            <a:avLst/>
          </a:prstGeom>
          <a:solidFill>
            <a:srgbClr val="A5441D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4296348" y="3791881"/>
            <a:ext cx="37309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017355" y="3909388"/>
            <a:ext cx="43172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WE ARE THE BEST TEAM&amp;VENTURE ENTREPRENEUR</a:t>
            </a:r>
            <a:endParaRPr lang="zh-CN" altLang="en-US" sz="1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122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 rot="9399340">
            <a:off x="3628177" y="2495740"/>
            <a:ext cx="5095542" cy="2425837"/>
          </a:xfrm>
          <a:prstGeom prst="rtTriangle">
            <a:avLst/>
          </a:prstGeom>
          <a:solidFill>
            <a:srgbClr val="A5441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9744246" flipH="1">
            <a:off x="3121571" y="1572555"/>
            <a:ext cx="4158893" cy="2582625"/>
          </a:xfrm>
          <a:prstGeom prst="rtTriangle">
            <a:avLst/>
          </a:prstGeom>
          <a:solidFill>
            <a:srgbClr val="A5441D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09789" y="2349790"/>
            <a:ext cx="6546368" cy="18620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PART 1</a:t>
            </a:r>
            <a:endParaRPr lang="zh-CN" altLang="en-US" sz="11500" dirty="0">
              <a:solidFill>
                <a:schemeClr val="bg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5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等腰三角形 22"/>
          <p:cNvSpPr>
            <a:spLocks noChangeArrowheads="1"/>
          </p:cNvSpPr>
          <p:nvPr/>
        </p:nvSpPr>
        <p:spPr bwMode="auto">
          <a:xfrm>
            <a:off x="5677906" y="4297680"/>
            <a:ext cx="809335" cy="1455548"/>
          </a:xfrm>
          <a:prstGeom prst="triangle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" name="等腰三角形 23"/>
          <p:cNvSpPr>
            <a:spLocks noChangeArrowheads="1"/>
          </p:cNvSpPr>
          <p:nvPr/>
        </p:nvSpPr>
        <p:spPr bwMode="auto">
          <a:xfrm>
            <a:off x="7327440" y="3454761"/>
            <a:ext cx="1277125" cy="2298467"/>
          </a:xfrm>
          <a:prstGeom prst="triangle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直接连接符 52"/>
          <p:cNvSpPr>
            <a:spLocks noChangeShapeType="1"/>
          </p:cNvSpPr>
          <p:nvPr/>
        </p:nvSpPr>
        <p:spPr bwMode="auto">
          <a:xfrm>
            <a:off x="2314206" y="5753228"/>
            <a:ext cx="7130558" cy="1497"/>
          </a:xfrm>
          <a:prstGeom prst="line">
            <a:avLst/>
          </a:prstGeom>
          <a:noFill/>
          <a:ln w="6350">
            <a:solidFill>
              <a:srgbClr val="D8D8D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文本框 58"/>
          <p:cNvSpPr>
            <a:spLocks noChangeArrowheads="1"/>
          </p:cNvSpPr>
          <p:nvPr/>
        </p:nvSpPr>
        <p:spPr bwMode="auto">
          <a:xfrm>
            <a:off x="2507368" y="5846066"/>
            <a:ext cx="754683" cy="34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  <a:sym typeface="微软雅黑" panose="020B0503020204020204" pitchFamily="34" charset="-122"/>
              </a:rPr>
              <a:t>TEXT</a:t>
            </a:r>
            <a:endParaRPr lang="zh-CN" altLang="en-US" sz="18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7" name="文本框 58"/>
          <p:cNvSpPr>
            <a:spLocks noChangeArrowheads="1"/>
          </p:cNvSpPr>
          <p:nvPr/>
        </p:nvSpPr>
        <p:spPr bwMode="auto">
          <a:xfrm>
            <a:off x="4058662" y="5879008"/>
            <a:ext cx="754683" cy="34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  <a:sym typeface="微软雅黑" panose="020B0503020204020204" pitchFamily="34" charset="-122"/>
              </a:rPr>
              <a:t>TEXT</a:t>
            </a:r>
            <a:endParaRPr lang="zh-CN" altLang="en-US" sz="180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8" name="文本框 58"/>
          <p:cNvSpPr>
            <a:spLocks noChangeArrowheads="1"/>
          </p:cNvSpPr>
          <p:nvPr/>
        </p:nvSpPr>
        <p:spPr bwMode="auto">
          <a:xfrm>
            <a:off x="5705231" y="5859851"/>
            <a:ext cx="754683" cy="34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  <a:sym typeface="微软雅黑" panose="020B0503020204020204" pitchFamily="34" charset="-122"/>
              </a:rPr>
              <a:t>TEXT</a:t>
            </a:r>
            <a:endParaRPr lang="zh-CN" altLang="en-US" sz="18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9" name="文本框 58"/>
          <p:cNvSpPr>
            <a:spLocks noChangeArrowheads="1"/>
          </p:cNvSpPr>
          <p:nvPr/>
        </p:nvSpPr>
        <p:spPr bwMode="auto">
          <a:xfrm>
            <a:off x="7588660" y="5846065"/>
            <a:ext cx="754683" cy="34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  <a:sym typeface="微软雅黑" panose="020B0503020204020204" pitchFamily="34" charset="-122"/>
              </a:rPr>
              <a:t>TEXT</a:t>
            </a:r>
            <a:endParaRPr lang="zh-CN" altLang="en-US" sz="18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0" name="等腰三角形 22"/>
          <p:cNvSpPr>
            <a:spLocks noChangeArrowheads="1"/>
          </p:cNvSpPr>
          <p:nvPr/>
        </p:nvSpPr>
        <p:spPr bwMode="auto">
          <a:xfrm>
            <a:off x="3996248" y="4114800"/>
            <a:ext cx="911023" cy="1638428"/>
          </a:xfrm>
          <a:prstGeom prst="triangle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" name="等腰三角形 22"/>
          <p:cNvSpPr>
            <a:spLocks noChangeArrowheads="1"/>
          </p:cNvSpPr>
          <p:nvPr/>
        </p:nvSpPr>
        <p:spPr bwMode="auto">
          <a:xfrm>
            <a:off x="2685527" y="4632891"/>
            <a:ext cx="622946" cy="1120337"/>
          </a:xfrm>
          <a:prstGeom prst="triangle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等腰三角形 23"/>
          <p:cNvSpPr>
            <a:spLocks noChangeArrowheads="1"/>
          </p:cNvSpPr>
          <p:nvPr/>
        </p:nvSpPr>
        <p:spPr bwMode="auto">
          <a:xfrm>
            <a:off x="9427463" y="4545876"/>
            <a:ext cx="678114" cy="1220415"/>
          </a:xfrm>
          <a:prstGeom prst="triangle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文本框 58"/>
          <p:cNvSpPr>
            <a:spLocks noChangeArrowheads="1"/>
          </p:cNvSpPr>
          <p:nvPr/>
        </p:nvSpPr>
        <p:spPr bwMode="auto">
          <a:xfrm>
            <a:off x="9350894" y="5820662"/>
            <a:ext cx="754683" cy="34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  <a:sym typeface="微软雅黑" panose="020B0503020204020204" pitchFamily="34" charset="-122"/>
              </a:rPr>
              <a:t>TEXT</a:t>
            </a:r>
            <a:endParaRPr lang="zh-CN" altLang="en-US" sz="18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/>
        </p:blipFill>
        <p:spPr>
          <a:xfrm>
            <a:off x="4558040" y="401993"/>
            <a:ext cx="3312778" cy="396794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/>
        </p:blipFill>
        <p:spPr>
          <a:xfrm>
            <a:off x="4565140" y="1024396"/>
            <a:ext cx="3312778" cy="396794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4793773" y="642462"/>
            <a:ext cx="3292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/>
                    </a:gs>
                  </a:gsLst>
                  <a:lin ang="78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POWER POINT DESIGN</a:t>
            </a:r>
            <a:endParaRPr lang="zh-CN" altLang="en-US" sz="200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78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7FD1FF-854B-4800-9F7D-438FFB7EC47A}"/>
              </a:ext>
            </a:extLst>
          </p:cNvPr>
          <p:cNvSpPr txBox="1"/>
          <p:nvPr/>
        </p:nvSpPr>
        <p:spPr>
          <a:xfrm>
            <a:off x="1076911" y="1627313"/>
            <a:ext cx="10038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软件介绍：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文件保险箱软件是一款具有一般的文件管理功能，包括增加、更改、查找、删除的功能，以及文件加密功能的软件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软件使用 </a:t>
            </a:r>
            <a:r>
              <a:rPr lang="en-US" altLang="zh-CN" sz="2800" dirty="0">
                <a:solidFill>
                  <a:schemeClr val="bg1"/>
                </a:solidFill>
              </a:rPr>
              <a:t>RSA</a:t>
            </a:r>
            <a:r>
              <a:rPr lang="zh-CN" altLang="en-US" sz="2800" dirty="0">
                <a:solidFill>
                  <a:schemeClr val="bg1"/>
                </a:solidFill>
              </a:rPr>
              <a:t>非对称式加密算法进行加密</a:t>
            </a:r>
          </a:p>
        </p:txBody>
      </p:sp>
    </p:spTree>
    <p:extLst>
      <p:ext uri="{BB962C8B-B14F-4D97-AF65-F5344CB8AC3E}">
        <p14:creationId xmlns:p14="http://schemas.microsoft.com/office/powerpoint/2010/main" val="85419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/>
        </p:blipFill>
        <p:spPr>
          <a:xfrm>
            <a:off x="4558040" y="401993"/>
            <a:ext cx="3312778" cy="396794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/>
        </p:blipFill>
        <p:spPr>
          <a:xfrm>
            <a:off x="4565140" y="1024396"/>
            <a:ext cx="3312778" cy="396794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4793773" y="642462"/>
            <a:ext cx="3292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>
                        <a:lumMod val="50000"/>
                      </a:prstClr>
                    </a:gs>
                    <a:gs pos="100000">
                      <a:prstClr val="white"/>
                    </a:gs>
                  </a:gsLst>
                  <a:lin ang="7800000" scaled="0"/>
                </a:gra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软件展示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609DA8-9237-43AB-B753-7D037CE9E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6" y="568010"/>
            <a:ext cx="5959874" cy="56475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C9F340-91EA-41F0-8DF2-2840B2DAA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29" y="563946"/>
            <a:ext cx="5964160" cy="565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5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/>
        </p:blipFill>
        <p:spPr>
          <a:xfrm>
            <a:off x="4558040" y="401993"/>
            <a:ext cx="3312778" cy="396794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/>
        </p:blipFill>
        <p:spPr>
          <a:xfrm>
            <a:off x="4565140" y="1024396"/>
            <a:ext cx="3312778" cy="396794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4793773" y="642462"/>
            <a:ext cx="3292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>
                        <a:lumMod val="50000"/>
                      </a:prstClr>
                    </a:gs>
                    <a:gs pos="100000">
                      <a:prstClr val="white"/>
                    </a:gs>
                  </a:gsLst>
                  <a:lin ang="7800000" scaled="0"/>
                </a:gra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软件展示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B28542A-606E-44E9-9DFD-049D42333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42462"/>
            <a:ext cx="6066410" cy="57484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056200-FBF9-4E17-A093-ED31C831D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78" y="642462"/>
            <a:ext cx="6119678" cy="579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/>
        </p:blipFill>
        <p:spPr>
          <a:xfrm>
            <a:off x="4558040" y="401993"/>
            <a:ext cx="3312778" cy="396794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/>
        </p:blipFill>
        <p:spPr>
          <a:xfrm>
            <a:off x="4565140" y="1024396"/>
            <a:ext cx="3312778" cy="396794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4793773" y="642462"/>
            <a:ext cx="3292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>
                        <a:lumMod val="50000"/>
                      </a:prstClr>
                    </a:gs>
                    <a:gs pos="100000">
                      <a:prstClr val="white"/>
                    </a:gs>
                  </a:gsLst>
                  <a:lin ang="7800000" scaled="0"/>
                </a:gra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软件展示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BC3E7F-8E34-4E64-8461-1F26FC830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04" y="642462"/>
            <a:ext cx="5876202" cy="55682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9597C9-9CD2-4989-BCBD-F4C326180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" y="642462"/>
            <a:ext cx="5876202" cy="556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5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/>
        </p:blipFill>
        <p:spPr>
          <a:xfrm>
            <a:off x="4558040" y="401993"/>
            <a:ext cx="3312778" cy="396794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/>
        </p:blipFill>
        <p:spPr>
          <a:xfrm>
            <a:off x="4565140" y="1024396"/>
            <a:ext cx="3312778" cy="396794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4793773" y="642462"/>
            <a:ext cx="3292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>
                        <a:lumMod val="50000"/>
                      </a:prstClr>
                    </a:gs>
                    <a:gs pos="100000">
                      <a:prstClr val="white"/>
                    </a:gs>
                  </a:gsLst>
                  <a:lin ang="7800000" scaled="0"/>
                </a:gra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层次结构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E2E958-52C5-401E-8CD3-745E96C58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24" y="1421190"/>
            <a:ext cx="8871752" cy="471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 rot="9399340">
            <a:off x="3628177" y="2495740"/>
            <a:ext cx="5095542" cy="2425837"/>
          </a:xfrm>
          <a:prstGeom prst="rtTriangle">
            <a:avLst/>
          </a:prstGeom>
          <a:solidFill>
            <a:srgbClr val="A5441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9744246" flipH="1">
            <a:off x="3121571" y="1572555"/>
            <a:ext cx="4158893" cy="2582625"/>
          </a:xfrm>
          <a:prstGeom prst="rtTriangle">
            <a:avLst/>
          </a:prstGeom>
          <a:solidFill>
            <a:srgbClr val="A5441D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71689" y="2425990"/>
            <a:ext cx="6546368" cy="18620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PART 2</a:t>
            </a:r>
            <a:endParaRPr lang="zh-CN" altLang="en-US" sz="11500" dirty="0">
              <a:solidFill>
                <a:schemeClr val="bg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7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2"/>
          <p:cNvSpPr/>
          <p:nvPr/>
        </p:nvSpPr>
        <p:spPr>
          <a:xfrm>
            <a:off x="9638301" y="4636558"/>
            <a:ext cx="2308324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尝试提供更复杂多元</a:t>
            </a:r>
            <a:endParaRPr lang="en-US" altLang="zh-CN" sz="20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的加密方式</a:t>
            </a:r>
            <a:endParaRPr lang="en-US" sz="20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Oval 87"/>
          <p:cNvSpPr>
            <a:spLocks noChangeAspect="1"/>
          </p:cNvSpPr>
          <p:nvPr/>
        </p:nvSpPr>
        <p:spPr>
          <a:xfrm>
            <a:off x="7497967" y="2451567"/>
            <a:ext cx="1784236" cy="1784236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Oval 32"/>
          <p:cNvSpPr>
            <a:spLocks noChangeAspect="1"/>
          </p:cNvSpPr>
          <p:nvPr/>
        </p:nvSpPr>
        <p:spPr>
          <a:xfrm>
            <a:off x="3306427" y="2451567"/>
            <a:ext cx="1784236" cy="178423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Oval 71"/>
          <p:cNvSpPr>
            <a:spLocks noChangeAspect="1"/>
          </p:cNvSpPr>
          <p:nvPr/>
        </p:nvSpPr>
        <p:spPr>
          <a:xfrm>
            <a:off x="4703607" y="2451567"/>
            <a:ext cx="1784236" cy="1784236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Oval 79"/>
          <p:cNvSpPr>
            <a:spLocks noChangeAspect="1"/>
          </p:cNvSpPr>
          <p:nvPr/>
        </p:nvSpPr>
        <p:spPr>
          <a:xfrm>
            <a:off x="6100787" y="2451567"/>
            <a:ext cx="1784236" cy="178423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9" name="Elbow Connector 40"/>
          <p:cNvCxnSpPr/>
          <p:nvPr/>
        </p:nvCxnSpPr>
        <p:spPr>
          <a:xfrm flipV="1">
            <a:off x="8352712" y="1741070"/>
            <a:ext cx="1003681" cy="691317"/>
          </a:xfrm>
          <a:prstGeom prst="bentConnector3">
            <a:avLst>
              <a:gd name="adj1" fmla="val -2255"/>
            </a:avLst>
          </a:prstGeom>
          <a:ln w="19050">
            <a:solidFill>
              <a:schemeClr val="bg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4"/>
          <p:cNvSpPr/>
          <p:nvPr/>
        </p:nvSpPr>
        <p:spPr>
          <a:xfrm>
            <a:off x="680899" y="4771273"/>
            <a:ext cx="2308324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更安全的加密方式</a:t>
            </a:r>
            <a:endParaRPr lang="en-US" altLang="zh-CN" sz="20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/>
            <a:r>
              <a:rPr lang="zh-CN" altLang="en-US" sz="20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实现更完善的保密性</a:t>
            </a:r>
            <a:endParaRPr lang="en-US" sz="20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3" name="Elbow Connector 45"/>
          <p:cNvCxnSpPr>
            <a:stCxn id="17" idx="4"/>
          </p:cNvCxnSpPr>
          <p:nvPr/>
        </p:nvCxnSpPr>
        <p:spPr>
          <a:xfrm rot="5400000">
            <a:off x="4040629" y="3374159"/>
            <a:ext cx="693452" cy="2416741"/>
          </a:xfrm>
          <a:prstGeom prst="bentConnector2">
            <a:avLst/>
          </a:prstGeom>
          <a:ln w="19050">
            <a:solidFill>
              <a:schemeClr val="bg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5"/>
          <p:cNvCxnSpPr/>
          <p:nvPr/>
        </p:nvCxnSpPr>
        <p:spPr>
          <a:xfrm rot="5400000" flipV="1">
            <a:off x="7801295" y="3389237"/>
            <a:ext cx="693452" cy="2416744"/>
          </a:xfrm>
          <a:prstGeom prst="bentConnector2">
            <a:avLst/>
          </a:prstGeom>
          <a:ln w="19050">
            <a:solidFill>
              <a:schemeClr val="bg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58"/>
          <p:cNvGrpSpPr/>
          <p:nvPr/>
        </p:nvGrpSpPr>
        <p:grpSpPr>
          <a:xfrm>
            <a:off x="9492876" y="1348063"/>
            <a:ext cx="1676641" cy="1554238"/>
            <a:chOff x="7174425" y="1087073"/>
            <a:chExt cx="1364154" cy="1264565"/>
          </a:xfrm>
        </p:grpSpPr>
        <p:sp>
          <p:nvSpPr>
            <p:cNvPr id="26" name="TextBox 51"/>
            <p:cNvSpPr txBox="1"/>
            <p:nvPr/>
          </p:nvSpPr>
          <p:spPr>
            <a:xfrm>
              <a:off x="7174425" y="1600395"/>
              <a:ext cx="1314852" cy="7512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defTabSz="914400">
                <a:spcBef>
                  <a:spcPct val="20000"/>
                </a:spcBef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尝试增加更多的保险箱账户的功能</a:t>
              </a:r>
              <a:endParaRPr 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7" name="Rectangle 52"/>
            <p:cNvSpPr/>
            <p:nvPr/>
          </p:nvSpPr>
          <p:spPr>
            <a:xfrm>
              <a:off x="7203037" y="1087073"/>
              <a:ext cx="1335542" cy="4006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改进方向</a:t>
              </a:r>
              <a:endParaRPr lang="en-US" sz="32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cxnSp>
        <p:nvCxnSpPr>
          <p:cNvPr id="28" name="Elbow Connector 53"/>
          <p:cNvCxnSpPr/>
          <p:nvPr/>
        </p:nvCxnSpPr>
        <p:spPr>
          <a:xfrm flipH="1" flipV="1">
            <a:off x="3178981" y="1761923"/>
            <a:ext cx="1003681" cy="691317"/>
          </a:xfrm>
          <a:prstGeom prst="bentConnector3">
            <a:avLst>
              <a:gd name="adj1" fmla="val -2255"/>
            </a:avLst>
          </a:prstGeom>
          <a:ln w="19050">
            <a:solidFill>
              <a:schemeClr val="bg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56"/>
          <p:cNvGrpSpPr/>
          <p:nvPr/>
        </p:nvGrpSpPr>
        <p:grpSpPr>
          <a:xfrm>
            <a:off x="834501" y="1594284"/>
            <a:ext cx="2146522" cy="1138741"/>
            <a:chOff x="243572" y="1185627"/>
            <a:chExt cx="1746459" cy="926505"/>
          </a:xfrm>
        </p:grpSpPr>
        <p:sp>
          <p:nvSpPr>
            <p:cNvPr id="30" name="TextBox 54"/>
            <p:cNvSpPr txBox="1"/>
            <p:nvPr/>
          </p:nvSpPr>
          <p:spPr>
            <a:xfrm>
              <a:off x="243572" y="1611304"/>
              <a:ext cx="1736113" cy="5008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r">
                <a:spcBef>
                  <a:spcPct val="20000"/>
                </a:spcBef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使用</a:t>
              </a:r>
              <a:r>
                <a:rPr lang="en-US" altLang="zh-CN" sz="2000" dirty="0">
                  <a:solidFill>
                    <a:schemeClr val="bg1"/>
                  </a:solidFill>
                </a:rPr>
                <a:t>RSA</a:t>
              </a:r>
              <a:r>
                <a:rPr lang="zh-CN" altLang="en-US" sz="2000" dirty="0">
                  <a:solidFill>
                    <a:schemeClr val="bg1"/>
                  </a:solidFill>
                </a:rPr>
                <a:t>非对称式加密算法进行加密</a:t>
              </a:r>
              <a:r>
                <a:rPr lang="en-US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.</a:t>
              </a:r>
            </a:p>
          </p:txBody>
        </p:sp>
        <p:sp>
          <p:nvSpPr>
            <p:cNvPr id="31" name="Rectangle 55"/>
            <p:cNvSpPr/>
            <p:nvPr/>
          </p:nvSpPr>
          <p:spPr>
            <a:xfrm>
              <a:off x="1322259" y="1185627"/>
              <a:ext cx="667772" cy="4006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优点</a:t>
              </a:r>
              <a:endParaRPr lang="en-US" sz="32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2" name="Freeform 66"/>
          <p:cNvSpPr>
            <a:spLocks noEditPoints="1"/>
          </p:cNvSpPr>
          <p:nvPr/>
        </p:nvSpPr>
        <p:spPr bwMode="auto">
          <a:xfrm>
            <a:off x="3836323" y="3071811"/>
            <a:ext cx="701029" cy="543750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52"/>
          <p:cNvSpPr>
            <a:spLocks noEditPoints="1"/>
          </p:cNvSpPr>
          <p:nvPr/>
        </p:nvSpPr>
        <p:spPr bwMode="auto">
          <a:xfrm>
            <a:off x="5315024" y="3041692"/>
            <a:ext cx="561400" cy="603987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1"/>
          <p:cNvSpPr>
            <a:spLocks/>
          </p:cNvSpPr>
          <p:nvPr/>
        </p:nvSpPr>
        <p:spPr bwMode="auto">
          <a:xfrm>
            <a:off x="6733165" y="3080011"/>
            <a:ext cx="519479" cy="527350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57"/>
          <p:cNvSpPr>
            <a:spLocks noEditPoints="1"/>
          </p:cNvSpPr>
          <p:nvPr/>
        </p:nvSpPr>
        <p:spPr bwMode="auto">
          <a:xfrm>
            <a:off x="8108592" y="3066129"/>
            <a:ext cx="562985" cy="555112"/>
          </a:xfrm>
          <a:custGeom>
            <a:avLst/>
            <a:gdLst/>
            <a:ahLst/>
            <a:cxnLst>
              <a:cxn ang="0">
                <a:pos x="62" y="56"/>
              </a:cxn>
              <a:cxn ang="0">
                <a:pos x="56" y="62"/>
              </a:cxn>
              <a:cxn ang="0">
                <a:pos x="48" y="65"/>
              </a:cxn>
              <a:cxn ang="0">
                <a:pos x="40" y="62"/>
              </a:cxn>
              <a:cxn ang="0">
                <a:pos x="32" y="54"/>
              </a:cxn>
              <a:cxn ang="0">
                <a:pos x="28" y="46"/>
              </a:cxn>
              <a:cxn ang="0">
                <a:pos x="32" y="37"/>
              </a:cxn>
              <a:cxn ang="0">
                <a:pos x="28" y="34"/>
              </a:cxn>
              <a:cxn ang="0">
                <a:pos x="20" y="37"/>
              </a:cxn>
              <a:cxn ang="0">
                <a:pos x="12" y="34"/>
              </a:cxn>
              <a:cxn ang="0">
                <a:pos x="3" y="25"/>
              </a:cxn>
              <a:cxn ang="0">
                <a:pos x="0" y="17"/>
              </a:cxn>
              <a:cxn ang="0">
                <a:pos x="4" y="9"/>
              </a:cxn>
              <a:cxn ang="0">
                <a:pos x="9" y="3"/>
              </a:cxn>
              <a:cxn ang="0">
                <a:pos x="18" y="0"/>
              </a:cxn>
              <a:cxn ang="0">
                <a:pos x="26" y="3"/>
              </a:cxn>
              <a:cxn ang="0">
                <a:pos x="34" y="12"/>
              </a:cxn>
              <a:cxn ang="0">
                <a:pos x="37" y="20"/>
              </a:cxn>
              <a:cxn ang="0">
                <a:pos x="34" y="28"/>
              </a:cxn>
              <a:cxn ang="0">
                <a:pos x="37" y="32"/>
              </a:cxn>
              <a:cxn ang="0">
                <a:pos x="46" y="28"/>
              </a:cxn>
              <a:cxn ang="0">
                <a:pos x="54" y="32"/>
              </a:cxn>
              <a:cxn ang="0">
                <a:pos x="62" y="40"/>
              </a:cxn>
              <a:cxn ang="0">
                <a:pos x="66" y="48"/>
              </a:cxn>
              <a:cxn ang="0">
                <a:pos x="62" y="56"/>
              </a:cxn>
              <a:cxn ang="0">
                <a:pos x="29" y="17"/>
              </a:cxn>
              <a:cxn ang="0">
                <a:pos x="20" y="9"/>
              </a:cxn>
              <a:cxn ang="0">
                <a:pos x="18" y="8"/>
              </a:cxn>
              <a:cxn ang="0">
                <a:pos x="15" y="9"/>
              </a:cxn>
              <a:cxn ang="0">
                <a:pos x="9" y="15"/>
              </a:cxn>
              <a:cxn ang="0">
                <a:pos x="8" y="17"/>
              </a:cxn>
              <a:cxn ang="0">
                <a:pos x="9" y="20"/>
              </a:cxn>
              <a:cxn ang="0">
                <a:pos x="17" y="28"/>
              </a:cxn>
              <a:cxn ang="0">
                <a:pos x="20" y="29"/>
              </a:cxn>
              <a:cxn ang="0">
                <a:pos x="23" y="28"/>
              </a:cxn>
              <a:cxn ang="0">
                <a:pos x="20" y="24"/>
              </a:cxn>
              <a:cxn ang="0">
                <a:pos x="24" y="20"/>
              </a:cxn>
              <a:cxn ang="0">
                <a:pos x="28" y="23"/>
              </a:cxn>
              <a:cxn ang="0">
                <a:pos x="30" y="20"/>
              </a:cxn>
              <a:cxn ang="0">
                <a:pos x="29" y="17"/>
              </a:cxn>
              <a:cxn ang="0">
                <a:pos x="57" y="45"/>
              </a:cxn>
              <a:cxn ang="0">
                <a:pos x="48" y="37"/>
              </a:cxn>
              <a:cxn ang="0">
                <a:pos x="46" y="36"/>
              </a:cxn>
              <a:cxn ang="0">
                <a:pos x="43" y="37"/>
              </a:cxn>
              <a:cxn ang="0">
                <a:pos x="46" y="42"/>
              </a:cxn>
              <a:cxn ang="0">
                <a:pos x="42" y="46"/>
              </a:cxn>
              <a:cxn ang="0">
                <a:pos x="37" y="43"/>
              </a:cxn>
              <a:cxn ang="0">
                <a:pos x="36" y="46"/>
              </a:cxn>
              <a:cxn ang="0">
                <a:pos x="37" y="48"/>
              </a:cxn>
              <a:cxn ang="0">
                <a:pos x="45" y="57"/>
              </a:cxn>
              <a:cxn ang="0">
                <a:pos x="48" y="58"/>
              </a:cxn>
              <a:cxn ang="0">
                <a:pos x="51" y="57"/>
              </a:cxn>
              <a:cxn ang="0">
                <a:pos x="57" y="51"/>
              </a:cxn>
              <a:cxn ang="0">
                <a:pos x="58" y="48"/>
              </a:cxn>
              <a:cxn ang="0">
                <a:pos x="57" y="45"/>
              </a:cxn>
            </a:cxnLst>
            <a:rect l="0" t="0" r="r" b="b"/>
            <a:pathLst>
              <a:path w="66" h="65">
                <a:moveTo>
                  <a:pt x="62" y="56"/>
                </a:moveTo>
                <a:cubicBezTo>
                  <a:pt x="56" y="62"/>
                  <a:pt x="56" y="62"/>
                  <a:pt x="56" y="62"/>
                </a:cubicBezTo>
                <a:cubicBezTo>
                  <a:pt x="54" y="64"/>
                  <a:pt x="51" y="65"/>
                  <a:pt x="48" y="65"/>
                </a:cubicBezTo>
                <a:cubicBezTo>
                  <a:pt x="45" y="65"/>
                  <a:pt x="42" y="64"/>
                  <a:pt x="40" y="62"/>
                </a:cubicBezTo>
                <a:cubicBezTo>
                  <a:pt x="32" y="54"/>
                  <a:pt x="32" y="54"/>
                  <a:pt x="32" y="54"/>
                </a:cubicBezTo>
                <a:cubicBezTo>
                  <a:pt x="30" y="52"/>
                  <a:pt x="28" y="49"/>
                  <a:pt x="28" y="46"/>
                </a:cubicBezTo>
                <a:cubicBezTo>
                  <a:pt x="28" y="42"/>
                  <a:pt x="30" y="39"/>
                  <a:pt x="32" y="37"/>
                </a:cubicBezTo>
                <a:cubicBezTo>
                  <a:pt x="28" y="34"/>
                  <a:pt x="28" y="34"/>
                  <a:pt x="28" y="34"/>
                </a:cubicBezTo>
                <a:cubicBezTo>
                  <a:pt x="26" y="36"/>
                  <a:pt x="23" y="37"/>
                  <a:pt x="20" y="37"/>
                </a:cubicBezTo>
                <a:cubicBezTo>
                  <a:pt x="17" y="37"/>
                  <a:pt x="14" y="36"/>
                  <a:pt x="12" y="34"/>
                </a:cubicBezTo>
                <a:cubicBezTo>
                  <a:pt x="3" y="25"/>
                  <a:pt x="3" y="25"/>
                  <a:pt x="3" y="25"/>
                </a:cubicBezTo>
                <a:cubicBezTo>
                  <a:pt x="1" y="23"/>
                  <a:pt x="0" y="20"/>
                  <a:pt x="0" y="17"/>
                </a:cubicBezTo>
                <a:cubicBezTo>
                  <a:pt x="0" y="14"/>
                  <a:pt x="1" y="11"/>
                  <a:pt x="4" y="9"/>
                </a:cubicBezTo>
                <a:cubicBezTo>
                  <a:pt x="9" y="3"/>
                  <a:pt x="9" y="3"/>
                  <a:pt x="9" y="3"/>
                </a:cubicBezTo>
                <a:cubicBezTo>
                  <a:pt x="12" y="1"/>
                  <a:pt x="15" y="0"/>
                  <a:pt x="18" y="0"/>
                </a:cubicBezTo>
                <a:cubicBezTo>
                  <a:pt x="21" y="0"/>
                  <a:pt x="24" y="1"/>
                  <a:pt x="26" y="3"/>
                </a:cubicBezTo>
                <a:cubicBezTo>
                  <a:pt x="34" y="12"/>
                  <a:pt x="34" y="12"/>
                  <a:pt x="34" y="12"/>
                </a:cubicBezTo>
                <a:cubicBezTo>
                  <a:pt x="36" y="14"/>
                  <a:pt x="37" y="17"/>
                  <a:pt x="37" y="20"/>
                </a:cubicBezTo>
                <a:cubicBezTo>
                  <a:pt x="37" y="23"/>
                  <a:pt x="36" y="26"/>
                  <a:pt x="34" y="28"/>
                </a:cubicBezTo>
                <a:cubicBezTo>
                  <a:pt x="37" y="32"/>
                  <a:pt x="37" y="32"/>
                  <a:pt x="37" y="32"/>
                </a:cubicBezTo>
                <a:cubicBezTo>
                  <a:pt x="40" y="30"/>
                  <a:pt x="43" y="28"/>
                  <a:pt x="46" y="28"/>
                </a:cubicBezTo>
                <a:cubicBezTo>
                  <a:pt x="49" y="28"/>
                  <a:pt x="52" y="29"/>
                  <a:pt x="54" y="32"/>
                </a:cubicBezTo>
                <a:cubicBezTo>
                  <a:pt x="62" y="40"/>
                  <a:pt x="62" y="40"/>
                  <a:pt x="62" y="40"/>
                </a:cubicBezTo>
                <a:cubicBezTo>
                  <a:pt x="64" y="42"/>
                  <a:pt x="66" y="45"/>
                  <a:pt x="66" y="48"/>
                </a:cubicBezTo>
                <a:cubicBezTo>
                  <a:pt x="66" y="51"/>
                  <a:pt x="64" y="54"/>
                  <a:pt x="62" y="56"/>
                </a:cubicBezTo>
                <a:close/>
                <a:moveTo>
                  <a:pt x="29" y="17"/>
                </a:moveTo>
                <a:cubicBezTo>
                  <a:pt x="20" y="9"/>
                  <a:pt x="20" y="9"/>
                  <a:pt x="20" y="9"/>
                </a:cubicBezTo>
                <a:cubicBezTo>
                  <a:pt x="20" y="8"/>
                  <a:pt x="19" y="8"/>
                  <a:pt x="18" y="8"/>
                </a:cubicBezTo>
                <a:cubicBezTo>
                  <a:pt x="17" y="8"/>
                  <a:pt x="16" y="8"/>
                  <a:pt x="15" y="9"/>
                </a:cubicBezTo>
                <a:cubicBezTo>
                  <a:pt x="9" y="15"/>
                  <a:pt x="9" y="15"/>
                  <a:pt x="9" y="15"/>
                </a:cubicBezTo>
                <a:cubicBezTo>
                  <a:pt x="8" y="15"/>
                  <a:pt x="8" y="16"/>
                  <a:pt x="8" y="17"/>
                </a:cubicBezTo>
                <a:cubicBezTo>
                  <a:pt x="8" y="18"/>
                  <a:pt x="8" y="19"/>
                  <a:pt x="9" y="20"/>
                </a:cubicBezTo>
                <a:cubicBezTo>
                  <a:pt x="17" y="28"/>
                  <a:pt x="17" y="28"/>
                  <a:pt x="17" y="28"/>
                </a:cubicBezTo>
                <a:cubicBezTo>
                  <a:pt x="18" y="29"/>
                  <a:pt x="19" y="29"/>
                  <a:pt x="20" y="29"/>
                </a:cubicBezTo>
                <a:cubicBezTo>
                  <a:pt x="21" y="29"/>
                  <a:pt x="22" y="29"/>
                  <a:pt x="23" y="28"/>
                </a:cubicBezTo>
                <a:cubicBezTo>
                  <a:pt x="22" y="27"/>
                  <a:pt x="20" y="26"/>
                  <a:pt x="20" y="24"/>
                </a:cubicBezTo>
                <a:cubicBezTo>
                  <a:pt x="20" y="22"/>
                  <a:pt x="22" y="20"/>
                  <a:pt x="24" y="20"/>
                </a:cubicBezTo>
                <a:cubicBezTo>
                  <a:pt x="26" y="20"/>
                  <a:pt x="27" y="21"/>
                  <a:pt x="28" y="23"/>
                </a:cubicBezTo>
                <a:cubicBezTo>
                  <a:pt x="29" y="22"/>
                  <a:pt x="30" y="21"/>
                  <a:pt x="30" y="20"/>
                </a:cubicBezTo>
                <a:cubicBezTo>
                  <a:pt x="30" y="19"/>
                  <a:pt x="29" y="18"/>
                  <a:pt x="29" y="17"/>
                </a:cubicBezTo>
                <a:close/>
                <a:moveTo>
                  <a:pt x="57" y="45"/>
                </a:moveTo>
                <a:cubicBezTo>
                  <a:pt x="48" y="37"/>
                  <a:pt x="48" y="37"/>
                  <a:pt x="48" y="37"/>
                </a:cubicBezTo>
                <a:cubicBezTo>
                  <a:pt x="48" y="36"/>
                  <a:pt x="47" y="36"/>
                  <a:pt x="46" y="36"/>
                </a:cubicBezTo>
                <a:cubicBezTo>
                  <a:pt x="45" y="36"/>
                  <a:pt x="44" y="36"/>
                  <a:pt x="43" y="37"/>
                </a:cubicBezTo>
                <a:cubicBezTo>
                  <a:pt x="44" y="39"/>
                  <a:pt x="46" y="40"/>
                  <a:pt x="46" y="42"/>
                </a:cubicBezTo>
                <a:cubicBezTo>
                  <a:pt x="46" y="44"/>
                  <a:pt x="44" y="46"/>
                  <a:pt x="42" y="46"/>
                </a:cubicBezTo>
                <a:cubicBezTo>
                  <a:pt x="40" y="46"/>
                  <a:pt x="39" y="44"/>
                  <a:pt x="37" y="43"/>
                </a:cubicBezTo>
                <a:cubicBezTo>
                  <a:pt x="37" y="43"/>
                  <a:pt x="36" y="44"/>
                  <a:pt x="36" y="46"/>
                </a:cubicBezTo>
                <a:cubicBezTo>
                  <a:pt x="36" y="47"/>
                  <a:pt x="36" y="48"/>
                  <a:pt x="37" y="48"/>
                </a:cubicBezTo>
                <a:cubicBezTo>
                  <a:pt x="45" y="57"/>
                  <a:pt x="45" y="57"/>
                  <a:pt x="45" y="57"/>
                </a:cubicBezTo>
                <a:cubicBezTo>
                  <a:pt x="46" y="57"/>
                  <a:pt x="47" y="58"/>
                  <a:pt x="48" y="58"/>
                </a:cubicBezTo>
                <a:cubicBezTo>
                  <a:pt x="49" y="58"/>
                  <a:pt x="50" y="57"/>
                  <a:pt x="51" y="57"/>
                </a:cubicBezTo>
                <a:cubicBezTo>
                  <a:pt x="57" y="51"/>
                  <a:pt x="57" y="51"/>
                  <a:pt x="57" y="51"/>
                </a:cubicBezTo>
                <a:cubicBezTo>
                  <a:pt x="58" y="50"/>
                  <a:pt x="58" y="49"/>
                  <a:pt x="58" y="48"/>
                </a:cubicBezTo>
                <a:cubicBezTo>
                  <a:pt x="58" y="47"/>
                  <a:pt x="58" y="46"/>
                  <a:pt x="57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/>
        </p:blipFill>
        <p:spPr>
          <a:xfrm>
            <a:off x="4558040" y="401993"/>
            <a:ext cx="3312778" cy="39679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/>
        </p:blipFill>
        <p:spPr>
          <a:xfrm>
            <a:off x="4565140" y="1024396"/>
            <a:ext cx="3312778" cy="396794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4793773" y="642462"/>
            <a:ext cx="3292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/>
                    </a:gs>
                  </a:gsLst>
                  <a:lin ang="78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优点及改进方向</a:t>
            </a:r>
          </a:p>
        </p:txBody>
      </p:sp>
    </p:spTree>
    <p:extLst>
      <p:ext uri="{BB962C8B-B14F-4D97-AF65-F5344CB8AC3E}">
        <p14:creationId xmlns:p14="http://schemas.microsoft.com/office/powerpoint/2010/main" val="23613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177</Words>
  <Application>Microsoft Office PowerPoint</Application>
  <PresentationFormat>宽屏</PresentationFormat>
  <Paragraphs>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华文细黑</vt:lpstr>
      <vt:lpstr>宋体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664948153@qq.com</cp:lastModifiedBy>
  <cp:revision>31</cp:revision>
  <dcterms:created xsi:type="dcterms:W3CDTF">2015-12-29T07:55:29Z</dcterms:created>
  <dcterms:modified xsi:type="dcterms:W3CDTF">2019-07-02T01:59:43Z</dcterms:modified>
</cp:coreProperties>
</file>