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1" r:id="rId27"/>
    <p:sldId id="292" r:id="rId28"/>
    <p:sldId id="293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942769" cy="832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02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791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97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07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7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1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5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4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46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07F4B-3DD3-49D9-810B-2CB241B997DB}" type="datetimeFigureOut">
              <a:rPr lang="pt-BR" smtClean="0"/>
              <a:t>06/04/2020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80F2-8107-48B7-BE6E-9F0F08955F6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942769" cy="8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9" Type="http://schemas.openxmlformats.org/officeDocument/2006/relationships/image" Target="../media/image88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42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41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40" Type="http://schemas.openxmlformats.org/officeDocument/2006/relationships/image" Target="../media/image89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0.png"/><Relationship Id="rId18" Type="http://schemas.openxmlformats.org/officeDocument/2006/relationships/image" Target="../media/image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2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5" Type="http://schemas.openxmlformats.org/officeDocument/2006/relationships/image" Target="../media/image102.png"/><Relationship Id="rId10" Type="http://schemas.openxmlformats.org/officeDocument/2006/relationships/image" Target="../media/image9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hyperlink" Target="https://wiki.python.org.br/TestDrivenDevelopment" TargetMode="External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2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1.png"/><Relationship Id="rId2" Type="http://schemas.openxmlformats.org/officeDocument/2006/relationships/image" Target="../media/image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533400" y="2501629"/>
            <a:ext cx="7924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16" algn="ctr">
              <a:lnSpc>
                <a:spcPct val="100000"/>
              </a:lnSpc>
            </a:pPr>
            <a:r>
              <a:rPr sz="4800" b="1" spc="10" dirty="0" err="1" smtClean="0">
                <a:latin typeface="Arial"/>
                <a:cs typeface="Arial"/>
              </a:rPr>
              <a:t>Engenharia</a:t>
            </a:r>
            <a:r>
              <a:rPr lang="pt-BR" sz="4800" dirty="0">
                <a:latin typeface="Arial"/>
                <a:cs typeface="Arial"/>
              </a:rPr>
              <a:t> </a:t>
            </a:r>
            <a:r>
              <a:rPr sz="4800" b="1" spc="10" dirty="0" smtClean="0">
                <a:latin typeface="Arial"/>
                <a:cs typeface="Arial"/>
              </a:rPr>
              <a:t>de </a:t>
            </a:r>
            <a:r>
              <a:rPr sz="4800" b="1" spc="10" dirty="0">
                <a:latin typeface="Arial"/>
                <a:cs typeface="Arial"/>
              </a:rPr>
              <a:t>Software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62100" y="3910373"/>
            <a:ext cx="6019799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sz="4400" spc="10" dirty="0">
                <a:latin typeface="Arial"/>
                <a:cs typeface="Arial"/>
              </a:rPr>
              <a:t>Testes </a:t>
            </a:r>
            <a:r>
              <a:rPr sz="4400" spc="10" dirty="0" smtClean="0">
                <a:latin typeface="Arial"/>
                <a:cs typeface="Arial"/>
              </a:rPr>
              <a:t>de</a:t>
            </a:r>
            <a:r>
              <a:rPr lang="pt-BR" sz="4400" dirty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Software</a:t>
            </a:r>
            <a:endParaRPr lang="pt-BR" sz="4400" spc="10" dirty="0" smtClean="0">
              <a:latin typeface="Arial"/>
              <a:cs typeface="Arial"/>
            </a:endParaRPr>
          </a:p>
          <a:p>
            <a:pPr marL="0" algn="ctr">
              <a:lnSpc>
                <a:spcPct val="100000"/>
              </a:lnSpc>
            </a:pPr>
            <a:endParaRPr lang="pt-BR" sz="2800" spc="10" dirty="0">
              <a:latin typeface="Arial"/>
              <a:cs typeface="Arial"/>
            </a:endParaRPr>
          </a:p>
          <a:p>
            <a:pPr marL="0" algn="ctr">
              <a:lnSpc>
                <a:spcPct val="100000"/>
              </a:lnSpc>
            </a:pPr>
            <a:r>
              <a:rPr lang="pt-BR" sz="2800" spc="10" dirty="0" smtClean="0">
                <a:latin typeface="Arial"/>
                <a:cs typeface="Arial"/>
              </a:rPr>
              <a:t>Profa. </a:t>
            </a:r>
            <a:r>
              <a:rPr lang="pt-BR" sz="2800" spc="10" dirty="0" err="1" smtClean="0">
                <a:latin typeface="Arial"/>
                <a:cs typeface="Arial"/>
              </a:rPr>
              <a:t>Msc</a:t>
            </a:r>
            <a:r>
              <a:rPr lang="pt-BR" sz="2800" spc="10" dirty="0" smtClean="0">
                <a:latin typeface="Arial"/>
                <a:cs typeface="Arial"/>
              </a:rPr>
              <a:t>. Sandra Maria Crippa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76" y="81785"/>
            <a:ext cx="3184648" cy="1364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95" y="1939504"/>
            <a:ext cx="1922463" cy="3446461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630991" y="1509171"/>
            <a:ext cx="8696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• 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73892" y="1348262"/>
            <a:ext cx="652241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Por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26062" y="1348262"/>
            <a:ext cx="1541810" cy="3968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exemplo,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73891" y="1348262"/>
            <a:ext cx="3558489" cy="20986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19391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um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conjunto de caminhos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independentes,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referentes à figura ao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lado: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8191" y="3648105"/>
            <a:ext cx="88284" cy="1417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– 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73942" y="3533170"/>
            <a:ext cx="1313129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caminho 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687020" y="3533170"/>
            <a:ext cx="560146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1-11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88191" y="4003705"/>
            <a:ext cx="88284" cy="1417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– 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73942" y="3888770"/>
            <a:ext cx="1313129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caminho 2: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687020" y="3888770"/>
            <a:ext cx="2056561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1-2-3-4-5-10-1-11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88191" y="4372005"/>
            <a:ext cx="88284" cy="1417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– 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67591" y="4257070"/>
            <a:ext cx="2282418" cy="5908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caminho 3: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1-2-3-6-8-9-10-1-11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088191" y="5045105"/>
            <a:ext cx="88284" cy="1417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– 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67591" y="4930170"/>
            <a:ext cx="2282418" cy="590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caminho 4: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1-2-3-6-7-9-10-1-11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58" y="1772817"/>
            <a:ext cx="292100" cy="349250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95" y="1768055"/>
            <a:ext cx="301625" cy="358775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6646797" y="1902103"/>
            <a:ext cx="10066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73" y="2407816"/>
            <a:ext cx="400050" cy="349249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10" y="2403053"/>
            <a:ext cx="409574" cy="358774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6556470" y="2470791"/>
            <a:ext cx="303288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2, 3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57" y="2982490"/>
            <a:ext cx="292100" cy="349250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95" y="2977728"/>
            <a:ext cx="301625" cy="358775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5706996" y="3111776"/>
            <a:ext cx="10066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57" y="3655590"/>
            <a:ext cx="292100" cy="349250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95" y="3650828"/>
            <a:ext cx="301625" cy="358774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5300598" y="3784877"/>
            <a:ext cx="10066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57" y="3642890"/>
            <a:ext cx="292100" cy="349250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95" y="3638128"/>
            <a:ext cx="301625" cy="358775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6049896" y="3772177"/>
            <a:ext cx="10066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57" y="4315991"/>
            <a:ext cx="292100" cy="349250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95" y="4311228"/>
            <a:ext cx="301625" cy="358775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5719698" y="4445277"/>
            <a:ext cx="10066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9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58" y="4531891"/>
            <a:ext cx="292100" cy="349250"/>
          </a:xfrm>
          <a:prstGeom prst="rect">
            <a:avLst/>
          </a:prstGeom>
        </p:spPr>
      </p:pic>
      <p:pic>
        <p:nvPicPr>
          <p:cNvPr id="88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95" y="4527128"/>
            <a:ext cx="301625" cy="358775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6580604" y="4607753"/>
            <a:ext cx="20133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58" y="5179591"/>
            <a:ext cx="292100" cy="349250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95" y="5174828"/>
            <a:ext cx="301625" cy="358774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6608482" y="5253379"/>
            <a:ext cx="238976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11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05" y="2992017"/>
            <a:ext cx="433289" cy="349250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42" y="2987254"/>
            <a:ext cx="442813" cy="358775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7370697" y="3124476"/>
            <a:ext cx="345994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4, 5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95" y="2117304"/>
            <a:ext cx="9525" cy="276225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58" y="2337967"/>
            <a:ext cx="76200" cy="76200"/>
          </a:xfrm>
          <a:prstGeom prst="rect">
            <a:avLst/>
          </a:prstGeom>
        </p:spPr>
      </p:pic>
      <p:pic>
        <p:nvPicPr>
          <p:cNvPr id="96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95" y="2625303"/>
            <a:ext cx="460972" cy="436570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19" y="2994523"/>
            <a:ext cx="81539" cy="80042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6" y="3336503"/>
            <a:ext cx="657924" cy="1219038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58" y="4488007"/>
            <a:ext cx="69580" cy="85159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95" y="1970559"/>
            <a:ext cx="1139825" cy="2747069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58" y="1956967"/>
            <a:ext cx="80203" cy="81401"/>
          </a:xfrm>
          <a:prstGeom prst="rect">
            <a:avLst/>
          </a:prstGeom>
        </p:spPr>
      </p:pic>
      <p:sp>
        <p:nvSpPr>
          <p:cNvPr id="26" name="text 1"/>
          <p:cNvSpPr txBox="1"/>
          <p:nvPr/>
        </p:nvSpPr>
        <p:spPr>
          <a:xfrm>
            <a:off x="4840223" y="2093428"/>
            <a:ext cx="598546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Ramo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558022" y="1928328"/>
            <a:ext cx="316300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Nó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89822" y="4315928"/>
            <a:ext cx="70051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Região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7354821" y="3719028"/>
            <a:ext cx="31630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R1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7456422" y="4366728"/>
            <a:ext cx="316300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R4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249921" y="3414228"/>
            <a:ext cx="31630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R2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5640323" y="3744428"/>
            <a:ext cx="31630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R3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2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5" y="2193504"/>
            <a:ext cx="1200341" cy="46738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04" y="2195905"/>
            <a:ext cx="77353" cy="76163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5" y="2193504"/>
            <a:ext cx="862829" cy="627861"/>
          </a:xfrm>
          <a:prstGeom prst="rect">
            <a:avLst/>
          </a:prstGeom>
        </p:spPr>
      </p:pic>
      <p:pic>
        <p:nvPicPr>
          <p:cNvPr id="105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97" y="2757703"/>
            <a:ext cx="84060" cy="75563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395" y="2206204"/>
            <a:ext cx="145924" cy="1175118"/>
          </a:xfrm>
          <a:prstGeom prst="rect">
            <a:avLst/>
          </a:prstGeom>
        </p:spPr>
      </p:pic>
      <p:pic>
        <p:nvPicPr>
          <p:cNvPr id="107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158" y="3324654"/>
            <a:ext cx="75684" cy="80112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14" y="2104604"/>
            <a:ext cx="670306" cy="364389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58" y="2408048"/>
            <a:ext cx="85157" cy="69618"/>
          </a:xfrm>
          <a:prstGeom prst="rect">
            <a:avLst/>
          </a:prstGeom>
        </p:spPr>
      </p:pic>
      <p:pic>
        <p:nvPicPr>
          <p:cNvPr id="110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30" y="2155404"/>
            <a:ext cx="34090" cy="844738"/>
          </a:xfrm>
          <a:prstGeom prst="rect">
            <a:avLst/>
          </a:prstGeom>
        </p:spPr>
      </p:pic>
      <p:pic>
        <p:nvPicPr>
          <p:cNvPr id="111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13" y="2946479"/>
            <a:ext cx="76168" cy="77287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93" y="3965546"/>
            <a:ext cx="407927" cy="383781"/>
          </a:xfrm>
          <a:prstGeom prst="rect">
            <a:avLst/>
          </a:prstGeom>
        </p:spPr>
      </p:pic>
      <p:pic>
        <p:nvPicPr>
          <p:cNvPr id="113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58" y="3950865"/>
            <a:ext cx="81623" cy="79941"/>
          </a:xfrm>
          <a:prstGeom prst="rect">
            <a:avLst/>
          </a:prstGeom>
        </p:spPr>
      </p:pic>
      <p:pic>
        <p:nvPicPr>
          <p:cNvPr id="114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37" y="4339803"/>
            <a:ext cx="201583" cy="133798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8" y="4410883"/>
            <a:ext cx="84671" cy="73383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6264210" y="5758203"/>
            <a:ext cx="1499478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Grafo de fluxo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316580" y="3016368"/>
            <a:ext cx="5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4,5</a:t>
            </a:r>
            <a:endParaRPr lang="pt-BR" dirty="0"/>
          </a:p>
        </p:txBody>
      </p:sp>
      <p:pic>
        <p:nvPicPr>
          <p:cNvPr id="117" name="Imagem 11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0" y="14740"/>
            <a:ext cx="1942769" cy="832615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26062" y="639896"/>
            <a:ext cx="7266675" cy="6236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Complexidade Ciclomática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19570" y="441707"/>
            <a:ext cx="5289657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Visão da Qualidade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84528"/>
            <a:ext cx="6028192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  Teste x Verificação x Validação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61415" y="2247646"/>
            <a:ext cx="6946709" cy="8195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latin typeface="Arial"/>
                <a:cs typeface="Arial"/>
              </a:rPr>
              <a:t>–  Verificação: “Estamos construindo certo o</a:t>
            </a:r>
            <a:endParaRPr sz="26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produto?”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61415" y="3187446"/>
            <a:ext cx="7158291" cy="819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latin typeface="Arial"/>
                <a:cs typeface="Arial"/>
              </a:rPr>
              <a:t>–  Validação: “Estamos construindo o produto</a:t>
            </a:r>
            <a:endParaRPr sz="26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certo?”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04214" y="4144264"/>
            <a:ext cx="3709192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Teste x Qualidade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61415" y="4711446"/>
            <a:ext cx="6235580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40" spc="10" dirty="0">
                <a:latin typeface="Arial"/>
                <a:cs typeface="Arial"/>
              </a:rPr>
              <a:t>–  Qualidade é um conceito mais amplo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61415" y="5219446"/>
            <a:ext cx="7027076" cy="8195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latin typeface="Arial"/>
                <a:cs typeface="Arial"/>
              </a:rPr>
              <a:t>–  Teste gera informação sobre qualidade do</a:t>
            </a:r>
            <a:endParaRPr sz="26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produto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0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00506" y="739813"/>
            <a:ext cx="8065083" cy="566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latin typeface="Arial"/>
                <a:cs typeface="Arial"/>
              </a:rPr>
              <a:t>Estratégias de Teste de Software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5839" y="4399788"/>
            <a:ext cx="4025570" cy="20623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Teste de Unidade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Teste de Integração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Teste de Validação 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Teste de Sistema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2628900"/>
            <a:ext cx="663576" cy="714564"/>
          </a:xfrm>
          <a:prstGeom prst="rect">
            <a:avLst/>
          </a:prstGeom>
        </p:spPr>
      </p:pic>
      <p:pic>
        <p:nvPicPr>
          <p:cNvPr id="12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24138"/>
            <a:ext cx="673101" cy="724088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620242" y="2735729"/>
            <a:ext cx="17787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20242" y="3154829"/>
            <a:ext cx="17787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618990" y="1592961"/>
            <a:ext cx="16802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18990" y="2012061"/>
            <a:ext cx="17787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618990" y="2443861"/>
            <a:ext cx="17787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665027" y="3394774"/>
            <a:ext cx="98785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665027" y="3813874"/>
            <a:ext cx="168021" cy="1984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665027" y="4245675"/>
            <a:ext cx="273421" cy="1984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1547812"/>
            <a:ext cx="2170112" cy="2978149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6222365" y="3030157"/>
            <a:ext cx="1604386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Teste de unidade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22365" y="3411157"/>
            <a:ext cx="183010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Teste de integração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222365" y="3804857"/>
            <a:ext cx="1739717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Teste de validação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222365" y="4198558"/>
            <a:ext cx="158122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Teste de sistema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01115" y="1723136"/>
            <a:ext cx="1957045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latin typeface="Arial"/>
                <a:cs typeface="Arial"/>
              </a:rPr>
              <a:t>Engenharia de sistemas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367915" y="2040636"/>
            <a:ext cx="879612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Requisitos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634615" y="2358136"/>
            <a:ext cx="612805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Projeto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2634615" y="2652649"/>
            <a:ext cx="619928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Código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1736726"/>
            <a:ext cx="1177924" cy="9525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7" y="1703388"/>
            <a:ext cx="76200" cy="76200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100262"/>
            <a:ext cx="1182687" cy="9525"/>
          </a:xfrm>
          <a:prstGeom prst="rect">
            <a:avLst/>
          </a:prstGeom>
        </p:spPr>
      </p:pic>
      <p:pic>
        <p:nvPicPr>
          <p:cNvPr id="12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0" y="2066925"/>
            <a:ext cx="76200" cy="76200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498726"/>
            <a:ext cx="1177924" cy="9525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7" y="2465388"/>
            <a:ext cx="76200" cy="76200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819401"/>
            <a:ext cx="1177924" cy="9525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7" y="2786063"/>
            <a:ext cx="76200" cy="76200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3186112"/>
            <a:ext cx="1150937" cy="9526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12" y="3152776"/>
            <a:ext cx="76200" cy="76200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0" y="3530601"/>
            <a:ext cx="1076324" cy="9526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12" y="3497265"/>
            <a:ext cx="76200" cy="76200"/>
          </a:xfrm>
          <a:prstGeom prst="rect">
            <a:avLst/>
          </a:prstGeom>
        </p:spPr>
      </p:pic>
      <p:pic>
        <p:nvPicPr>
          <p:cNvPr id="13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3889376"/>
            <a:ext cx="1087437" cy="9526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12" y="3856038"/>
            <a:ext cx="76200" cy="76200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1" y="4330701"/>
            <a:ext cx="1076324" cy="9526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4" y="4297365"/>
            <a:ext cx="76200" cy="76200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6000113" y="1952625"/>
            <a:ext cx="2188616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Estratégia de teste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14740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243991" y="441707"/>
            <a:ext cx="5051395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Testes de Unidade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84528"/>
            <a:ext cx="7662354" cy="29454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  Concentra-se no esforço de verificação</a:t>
            </a:r>
            <a:endParaRPr sz="31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da menor unidade de projeto de SW - o</a:t>
            </a:r>
            <a:endParaRPr sz="32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pt-BR" sz="3200" spc="10" dirty="0" smtClean="0">
                <a:latin typeface="Arial"/>
                <a:cs typeface="Arial"/>
              </a:rPr>
              <a:t>   </a:t>
            </a:r>
            <a:r>
              <a:rPr sz="3200" spc="10" dirty="0" err="1" smtClean="0">
                <a:latin typeface="Arial"/>
                <a:cs typeface="Arial"/>
              </a:rPr>
              <a:t>módulo</a:t>
            </a:r>
            <a:r>
              <a:rPr sz="3200" spc="10" dirty="0">
                <a:latin typeface="Arial"/>
                <a:cs typeface="Arial"/>
              </a:rPr>
              <a:t>. </a:t>
            </a:r>
            <a:r>
              <a:rPr sz="3200" spc="10" dirty="0">
                <a:solidFill>
                  <a:srgbClr val="FF3300"/>
                </a:solidFill>
                <a:latin typeface="Arial"/>
                <a:cs typeface="Arial"/>
              </a:rPr>
              <a:t>Baseia-se quase sempre na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solidFill>
                  <a:srgbClr val="FF3300"/>
                </a:solidFill>
                <a:latin typeface="Arial"/>
                <a:cs typeface="Arial"/>
              </a:rPr>
              <a:t>técnica de caixa branca</a:t>
            </a:r>
            <a:r>
              <a:rPr sz="3200" spc="10" dirty="0">
                <a:latin typeface="Arial"/>
                <a:cs typeface="Arial"/>
              </a:rPr>
              <a:t> (com menor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incidência na O.O.) e pode ser realizado</a:t>
            </a:r>
            <a:endParaRPr sz="31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em paralelo para múltiplos módulos.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86975" y="1132238"/>
            <a:ext cx="7736039" cy="8159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   Consiste em fazer um teste superficial que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indica a viabilidade de rodar os demais testes.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6975" y="2068482"/>
            <a:ext cx="7815411" cy="12513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20" spc="10" dirty="0">
                <a:latin typeface="Arial"/>
                <a:cs typeface="Arial"/>
              </a:rPr>
              <a:t>•   Descreve o processo de validação do código e</a:t>
            </a:r>
            <a:endParaRPr sz="2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alterações antes dessas alterações sejam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verificadas na árvore de origem do produto. 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86975" y="3427382"/>
            <a:ext cx="7889801" cy="1251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latin typeface="Arial"/>
                <a:cs typeface="Arial"/>
              </a:rPr>
              <a:t>•   Após revisões do código, "teste de fumaça" é o</a:t>
            </a:r>
            <a:endParaRPr sz="2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método mais econômico para identificar e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corrigir defeitos no software. 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6975" y="4798982"/>
            <a:ext cx="6865958" cy="16704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latin typeface="Arial"/>
                <a:cs typeface="Arial"/>
              </a:rPr>
              <a:t>•   "Testes de fumaça" são projetados para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confirmar que as alterações no código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funcionaram como esperado e não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desestabilizarão uma compilação inteira.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790313" y="508618"/>
            <a:ext cx="7318791" cy="6236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Testes de Fumaça (Smoke)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933212" y="441707"/>
            <a:ext cx="5672952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Testes de Integração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2999" y="1573939"/>
            <a:ext cx="7687910" cy="48917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•  O objetivo é, a partir dos módulos</a:t>
            </a:r>
            <a:endParaRPr sz="3600">
              <a:latin typeface="Arial"/>
              <a:cs typeface="Arial"/>
            </a:endParaRPr>
          </a:p>
          <a:p>
            <a:pPr marL="342899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testados no nível de unidade,</a:t>
            </a:r>
            <a:endParaRPr sz="3600">
              <a:latin typeface="Arial"/>
              <a:cs typeface="Arial"/>
            </a:endParaRPr>
          </a:p>
          <a:p>
            <a:pPr marL="342899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construir a estrutura de programa</a:t>
            </a:r>
            <a:endParaRPr sz="3600">
              <a:latin typeface="Arial"/>
              <a:cs typeface="Arial"/>
            </a:endParaRPr>
          </a:p>
          <a:p>
            <a:pPr marL="342899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que foi determinada pelo projeto</a:t>
            </a:r>
            <a:endParaRPr sz="3600">
              <a:latin typeface="Arial"/>
              <a:cs typeface="Arial"/>
            </a:endParaRPr>
          </a:p>
          <a:p>
            <a:pPr marL="342899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realizando-se ao mesmo tempo,</a:t>
            </a:r>
            <a:endParaRPr sz="3600">
              <a:latin typeface="Arial"/>
              <a:cs typeface="Arial"/>
            </a:endParaRPr>
          </a:p>
          <a:p>
            <a:pPr marL="342899">
              <a:lnSpc>
                <a:spcPct val="100000"/>
              </a:lnSpc>
            </a:pPr>
            <a:r>
              <a:rPr sz="3600" spc="10" dirty="0">
                <a:solidFill>
                  <a:srgbClr val="FF3300"/>
                </a:solidFill>
                <a:latin typeface="Arial"/>
                <a:cs typeface="Arial"/>
              </a:rPr>
              <a:t>testes para descobrir erros</a:t>
            </a:r>
            <a:endParaRPr sz="3600">
              <a:latin typeface="Arial"/>
              <a:cs typeface="Arial"/>
            </a:endParaRPr>
          </a:p>
          <a:p>
            <a:pPr marL="342899">
              <a:lnSpc>
                <a:spcPct val="100000"/>
              </a:lnSpc>
            </a:pPr>
            <a:r>
              <a:rPr sz="3600" spc="10" dirty="0">
                <a:solidFill>
                  <a:srgbClr val="FF3300"/>
                </a:solidFill>
                <a:latin typeface="Arial"/>
                <a:cs typeface="Arial"/>
              </a:rPr>
              <a:t>associados a interfaces (entradas e</a:t>
            </a:r>
            <a:endParaRPr sz="3600">
              <a:latin typeface="Arial"/>
              <a:cs typeface="Arial"/>
            </a:endParaRPr>
          </a:p>
          <a:p>
            <a:pPr marL="342899">
              <a:lnSpc>
                <a:spcPct val="100000"/>
              </a:lnSpc>
            </a:pPr>
            <a:r>
              <a:rPr sz="3600" spc="10" dirty="0">
                <a:solidFill>
                  <a:srgbClr val="FF3300"/>
                </a:solidFill>
                <a:latin typeface="Arial"/>
                <a:cs typeface="Arial"/>
              </a:rPr>
              <a:t>saídas entre módulos devem se</a:t>
            </a:r>
            <a:endParaRPr sz="3600">
              <a:latin typeface="Arial"/>
              <a:cs typeface="Arial"/>
            </a:endParaRPr>
          </a:p>
          <a:p>
            <a:pPr marL="342899">
              <a:lnSpc>
                <a:spcPct val="100000"/>
              </a:lnSpc>
            </a:pPr>
            <a:r>
              <a:rPr sz="3600" spc="10" dirty="0">
                <a:solidFill>
                  <a:srgbClr val="FF3300"/>
                </a:solidFill>
                <a:latin typeface="Arial"/>
                <a:cs typeface="Arial"/>
              </a:rPr>
              <a:t>compatibilizar).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57087" y="441707"/>
            <a:ext cx="5425202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Testes de Validação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84528"/>
            <a:ext cx="7685437" cy="1951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Arial"/>
                <a:cs typeface="Arial"/>
              </a:rPr>
              <a:t>•  São definidas expectativas razoáveis na</a:t>
            </a:r>
            <a:endParaRPr sz="31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Especificação de Requisitos de SW, que</a:t>
            </a:r>
            <a:endParaRPr sz="31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pt-BR" sz="3200" spc="10" dirty="0" smtClean="0">
                <a:latin typeface="Arial"/>
                <a:cs typeface="Arial"/>
              </a:rPr>
              <a:t>   </a:t>
            </a:r>
            <a:r>
              <a:rPr sz="3200" spc="10" dirty="0" err="1" smtClean="0">
                <a:latin typeface="Arial"/>
                <a:cs typeface="Arial"/>
              </a:rPr>
              <a:t>descreve</a:t>
            </a:r>
            <a:r>
              <a:rPr sz="3200" spc="10" dirty="0" smtClean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todos os atributos do SW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visíveis ao usuário.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4214" y="4309364"/>
            <a:ext cx="7347369" cy="14355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Arial"/>
                <a:cs typeface="Arial"/>
              </a:rPr>
              <a:t>•  A validação é bem-sucedida quando o</a:t>
            </a:r>
            <a:endParaRPr sz="3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SW funciona de uma maneira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razoavelmente esperada pelo cliente.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274549" y="441707"/>
            <a:ext cx="4990277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Testes de Sistema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84528"/>
            <a:ext cx="8363636" cy="1477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É uma série de diferentes testes, cujo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propósito primordial </a:t>
            </a:r>
            <a:r>
              <a:rPr sz="3200" spc="10" dirty="0">
                <a:solidFill>
                  <a:srgbClr val="FF3300"/>
                </a:solidFill>
                <a:latin typeface="Arial"/>
                <a:cs typeface="Arial"/>
              </a:rPr>
              <a:t>é pôr completamente</a:t>
            </a:r>
            <a:endParaRPr sz="32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pt-BR" sz="3200" spc="10" dirty="0" smtClean="0">
                <a:solidFill>
                  <a:srgbClr val="FF3300"/>
                </a:solidFill>
                <a:latin typeface="Arial"/>
                <a:cs typeface="Arial"/>
              </a:rPr>
              <a:t>   </a:t>
            </a:r>
            <a:r>
              <a:rPr sz="3200" spc="10" dirty="0" smtClean="0">
                <a:solidFill>
                  <a:srgbClr val="FF3300"/>
                </a:solidFill>
                <a:latin typeface="Arial"/>
                <a:cs typeface="Arial"/>
              </a:rPr>
              <a:t>à </a:t>
            </a:r>
            <a:r>
              <a:rPr sz="3200" spc="10" dirty="0">
                <a:solidFill>
                  <a:srgbClr val="FF3300"/>
                </a:solidFill>
                <a:latin typeface="Arial"/>
                <a:cs typeface="Arial"/>
              </a:rPr>
              <a:t>prova o sistema </a:t>
            </a:r>
            <a:r>
              <a:rPr sz="3200" spc="10" dirty="0" err="1">
                <a:solidFill>
                  <a:srgbClr val="FF3300"/>
                </a:solidFill>
                <a:latin typeface="Arial"/>
                <a:cs typeface="Arial"/>
              </a:rPr>
              <a:t>baseado</a:t>
            </a:r>
            <a:r>
              <a:rPr sz="3200" spc="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200" spc="10" dirty="0" err="1" smtClean="0">
                <a:solidFill>
                  <a:srgbClr val="FF3300"/>
                </a:solidFill>
                <a:latin typeface="Arial"/>
                <a:cs typeface="Arial"/>
              </a:rPr>
              <a:t>em</a:t>
            </a:r>
            <a:r>
              <a:rPr lang="pt-BR" sz="3200" dirty="0">
                <a:latin typeface="Arial"/>
                <a:cs typeface="Arial"/>
              </a:rPr>
              <a:t> </a:t>
            </a:r>
            <a:r>
              <a:rPr sz="3200" spc="10" dirty="0" err="1" smtClean="0">
                <a:solidFill>
                  <a:srgbClr val="FF3300"/>
                </a:solidFill>
                <a:latin typeface="Arial"/>
                <a:cs typeface="Arial"/>
              </a:rPr>
              <a:t>computador</a:t>
            </a:r>
            <a:r>
              <a:rPr sz="3200" spc="1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29939" y="441707"/>
            <a:ext cx="4679498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 de Sistema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58983" y="1426493"/>
            <a:ext cx="149077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latin typeface="Arial"/>
                <a:cs typeface="Arial"/>
              </a:rPr>
              <a:t>•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01883" y="1426493"/>
            <a:ext cx="7522771" cy="9243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Teste de recuperação: é um teste de sistema que força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o SW a falhar de diversas maneiras e verifica se a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recuperação é adequadamente executada.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58983" y="2731543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latin typeface="Arial"/>
                <a:cs typeface="Arial"/>
              </a:rPr>
              <a:t>•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01883" y="2731543"/>
            <a:ext cx="7386463" cy="9274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Teste de segurança: tenta verificar se todos os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mecanismos de proteção embutidos em um sistema o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protegerão, de fato, de acessos indevidos.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58983" y="4052343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latin typeface="Arial"/>
                <a:cs typeface="Arial"/>
              </a:rPr>
              <a:t>•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01883" y="4052343"/>
            <a:ext cx="7658040" cy="9274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Teste de estresse: executa o sistema de uma forma que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exige recursos em quantidade. Essencialmente o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analista tenta destruir o programa.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58983" y="5373144"/>
            <a:ext cx="14907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latin typeface="Arial"/>
                <a:cs typeface="Arial"/>
              </a:rPr>
              <a:t>• 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01883" y="5373144"/>
            <a:ext cx="7607649" cy="9274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Teste de desempenho: é idealizado para testar o</a:t>
            </a:r>
            <a:endParaRPr sz="2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desempenho de “runtime” do SW dentro do contexto de</a:t>
            </a:r>
            <a:endParaRPr sz="23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um sistema integrado.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17214" y="141040"/>
            <a:ext cx="6852340" cy="1284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b="1" spc="10" dirty="0">
                <a:latin typeface="Arial"/>
                <a:cs typeface="Arial"/>
              </a:rPr>
              <a:t>Test-Driven Development</a:t>
            </a:r>
            <a:endParaRPr sz="2800" dirty="0">
              <a:latin typeface="Arial"/>
              <a:cs typeface="Arial"/>
            </a:endParaRPr>
          </a:p>
          <a:p>
            <a:pPr marL="2588134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(TDD)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43888"/>
            <a:ext cx="7188068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  Desenvolvimento guiado pelos testes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61415" y="2149348"/>
            <a:ext cx="7463166" cy="14735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–</a:t>
            </a:r>
            <a:r>
              <a:rPr sz="2400" spc="10" dirty="0">
                <a:solidFill>
                  <a:srgbClr val="FF4C00"/>
                </a:solidFill>
                <a:latin typeface="Arial"/>
                <a:cs typeface="Arial"/>
              </a:rPr>
              <a:t>  </a:t>
            </a: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Só escreva código novo se um teste falhar</a:t>
            </a:r>
            <a:endParaRPr sz="2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  Refatore até que o teste funcione</a:t>
            </a:r>
            <a:endParaRPr sz="2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  Alternância: "red/green/refactor" - nunca passe mais</a:t>
            </a:r>
            <a:endParaRPr sz="2300" dirty="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de 10 minutos sem que a barra do JUnit fique verde.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4214" y="3709924"/>
            <a:ext cx="2082074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Técnicas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61415" y="4219448"/>
            <a:ext cx="6945491" cy="1449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  "Fake It Til You Make It": faça um teste rodar</a:t>
            </a:r>
            <a:endParaRPr sz="2400" dirty="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simplesmente fazendo método retornar constante</a:t>
            </a:r>
            <a:endParaRPr sz="23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80" spc="10" dirty="0">
                <a:latin typeface="Arial"/>
                <a:cs typeface="Arial"/>
              </a:rPr>
              <a:t>–  Implementação óbvia: se operações são simples,</a:t>
            </a:r>
            <a:endParaRPr sz="2200" dirty="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implemente-as e faça que os testes </a:t>
            </a:r>
            <a:r>
              <a:rPr sz="2400" spc="10" dirty="0" err="1" smtClean="0">
                <a:latin typeface="Arial"/>
                <a:cs typeface="Arial"/>
              </a:rPr>
              <a:t>rodem</a:t>
            </a:r>
            <a:r>
              <a:rPr lang="pt-BR" sz="2400" spc="1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94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48493" y="441707"/>
            <a:ext cx="3042330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Introdução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84528"/>
            <a:ext cx="7413568" cy="14634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spc="10" dirty="0">
                <a:latin typeface="Arial"/>
                <a:cs typeface="Arial"/>
              </a:rPr>
              <a:t>•  Teste é um conjunto de atividades que</a:t>
            </a:r>
            <a:endParaRPr sz="3100" dirty="0">
              <a:latin typeface="Arial"/>
              <a:cs typeface="Arial"/>
            </a:endParaRPr>
          </a:p>
          <a:p>
            <a:pPr marL="342900" algn="just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pode ser planejado antecipadamente e</a:t>
            </a:r>
            <a:endParaRPr sz="3100" dirty="0">
              <a:latin typeface="Arial"/>
              <a:cs typeface="Arial"/>
            </a:endParaRPr>
          </a:p>
          <a:p>
            <a:pPr marL="0" algn="just">
              <a:lnSpc>
                <a:spcPct val="100000"/>
              </a:lnSpc>
            </a:pPr>
            <a:r>
              <a:rPr lang="pt-BR" sz="3200" spc="10" dirty="0" smtClean="0">
                <a:latin typeface="Arial"/>
                <a:cs typeface="Arial"/>
              </a:rPr>
              <a:t>   </a:t>
            </a:r>
            <a:r>
              <a:rPr sz="3200" spc="10" dirty="0" err="1" smtClean="0">
                <a:latin typeface="Arial"/>
                <a:cs typeface="Arial"/>
              </a:rPr>
              <a:t>realizado</a:t>
            </a:r>
            <a:r>
              <a:rPr sz="3200" spc="10" dirty="0" smtClean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sistematicamente. 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37032" y="3826764"/>
            <a:ext cx="7528984" cy="2457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just"/>
            <a:r>
              <a:rPr sz="3200" spc="10" dirty="0">
                <a:latin typeface="Arial"/>
                <a:cs typeface="Arial"/>
              </a:rPr>
              <a:t>•  É possível </a:t>
            </a:r>
            <a:r>
              <a:rPr sz="3200" spc="10" dirty="0" err="1">
                <a:latin typeface="Arial"/>
                <a:cs typeface="Arial"/>
              </a:rPr>
              <a:t>definir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10" dirty="0" smtClean="0">
                <a:latin typeface="Arial"/>
                <a:cs typeface="Arial"/>
              </a:rPr>
              <a:t>um</a:t>
            </a:r>
            <a:r>
              <a:rPr lang="pt-BR" sz="3200" spc="10" dirty="0">
                <a:latin typeface="Arial"/>
                <a:cs typeface="Arial"/>
              </a:rPr>
              <a:t> “</a:t>
            </a:r>
            <a:r>
              <a:rPr lang="pt-BR" sz="3200" spc="10" dirty="0" err="1">
                <a:latin typeface="Arial"/>
                <a:cs typeface="Arial"/>
              </a:rPr>
              <a:t>template</a:t>
            </a:r>
            <a:r>
              <a:rPr lang="pt-BR" sz="3200" spc="10" dirty="0">
                <a:latin typeface="Arial"/>
                <a:cs typeface="Arial"/>
              </a:rPr>
              <a:t>” </a:t>
            </a:r>
            <a:endParaRPr lang="pt-BR" sz="3200" dirty="0" smtClean="0">
              <a:latin typeface="Arial"/>
              <a:cs typeface="Arial"/>
            </a:endParaRPr>
          </a:p>
          <a:p>
            <a:pPr algn="just"/>
            <a:r>
              <a:rPr lang="pt-BR" sz="3200" spc="10" dirty="0">
                <a:latin typeface="Arial"/>
                <a:cs typeface="Arial"/>
              </a:rPr>
              <a:t> </a:t>
            </a:r>
            <a:r>
              <a:rPr lang="pt-BR" sz="3200" spc="10" dirty="0" smtClean="0">
                <a:latin typeface="Arial"/>
                <a:cs typeface="Arial"/>
              </a:rPr>
              <a:t>  </a:t>
            </a:r>
            <a:r>
              <a:rPr sz="3200" spc="10" dirty="0" smtClean="0">
                <a:latin typeface="Arial"/>
                <a:cs typeface="Arial"/>
              </a:rPr>
              <a:t>(</a:t>
            </a:r>
            <a:r>
              <a:rPr sz="3200" spc="10" dirty="0" err="1" smtClean="0">
                <a:latin typeface="Arial"/>
                <a:cs typeface="Arial"/>
              </a:rPr>
              <a:t>esqueleto</a:t>
            </a:r>
            <a:r>
              <a:rPr sz="3200" spc="10" dirty="0" smtClean="0">
                <a:latin typeface="Arial"/>
                <a:cs typeface="Arial"/>
              </a:rPr>
              <a:t>), </a:t>
            </a:r>
            <a:r>
              <a:rPr sz="3200" spc="10" dirty="0" err="1" smtClean="0">
                <a:latin typeface="Arial"/>
                <a:cs typeface="Arial"/>
              </a:rPr>
              <a:t>ou</a:t>
            </a:r>
            <a:r>
              <a:rPr sz="3200" spc="10" dirty="0" smtClean="0">
                <a:latin typeface="Arial"/>
                <a:cs typeface="Arial"/>
              </a:rPr>
              <a:t> </a:t>
            </a:r>
            <a:r>
              <a:rPr sz="3200" spc="10" dirty="0" err="1" smtClean="0">
                <a:latin typeface="Arial"/>
                <a:cs typeface="Arial"/>
              </a:rPr>
              <a:t>seja</a:t>
            </a:r>
            <a:r>
              <a:rPr sz="3200" spc="10" dirty="0" smtClean="0">
                <a:latin typeface="Arial"/>
                <a:cs typeface="Arial"/>
              </a:rPr>
              <a:t> um</a:t>
            </a:r>
            <a:r>
              <a:rPr lang="pt-BR" sz="3200" dirty="0">
                <a:latin typeface="Arial"/>
                <a:cs typeface="Arial"/>
              </a:rPr>
              <a:t> </a:t>
            </a:r>
            <a:r>
              <a:rPr sz="3200" spc="10" dirty="0" err="1" smtClean="0">
                <a:latin typeface="Arial"/>
                <a:cs typeface="Arial"/>
              </a:rPr>
              <a:t>conjunto</a:t>
            </a:r>
            <a:r>
              <a:rPr sz="3200" spc="10" dirty="0" smtClean="0">
                <a:latin typeface="Arial"/>
                <a:cs typeface="Arial"/>
              </a:rPr>
              <a:t> </a:t>
            </a:r>
            <a:endParaRPr lang="pt-BR" sz="3200" spc="10" dirty="0" smtClean="0">
              <a:latin typeface="Arial"/>
              <a:cs typeface="Arial"/>
            </a:endParaRPr>
          </a:p>
          <a:p>
            <a:pPr algn="just"/>
            <a:r>
              <a:rPr lang="pt-BR" sz="3200" spc="10" dirty="0">
                <a:latin typeface="Arial"/>
                <a:cs typeface="Arial"/>
              </a:rPr>
              <a:t> </a:t>
            </a:r>
            <a:r>
              <a:rPr lang="pt-BR" sz="3200" spc="10" dirty="0" smtClean="0">
                <a:latin typeface="Arial"/>
                <a:cs typeface="Arial"/>
              </a:rPr>
              <a:t>  </a:t>
            </a:r>
            <a:r>
              <a:rPr sz="3200" spc="10" dirty="0" smtClean="0">
                <a:latin typeface="Arial"/>
                <a:cs typeface="Arial"/>
              </a:rPr>
              <a:t>de </a:t>
            </a:r>
            <a:r>
              <a:rPr sz="3200" spc="10" dirty="0">
                <a:latin typeface="Arial"/>
                <a:cs typeface="Arial"/>
              </a:rPr>
              <a:t>passos ao qual é </a:t>
            </a:r>
            <a:r>
              <a:rPr sz="3200" spc="10" dirty="0" err="1" smtClean="0">
                <a:latin typeface="Arial"/>
                <a:cs typeface="Arial"/>
              </a:rPr>
              <a:t>possível</a:t>
            </a:r>
            <a:r>
              <a:rPr lang="pt-BR" sz="3200" dirty="0">
                <a:latin typeface="Arial"/>
                <a:cs typeface="Arial"/>
              </a:rPr>
              <a:t> </a:t>
            </a:r>
            <a:r>
              <a:rPr sz="3200" spc="10" dirty="0" err="1" smtClean="0">
                <a:latin typeface="Arial"/>
                <a:cs typeface="Arial"/>
              </a:rPr>
              <a:t>alocar</a:t>
            </a:r>
            <a:endParaRPr lang="pt-BR" sz="3200" spc="10" dirty="0" smtClean="0">
              <a:latin typeface="Arial"/>
              <a:cs typeface="Arial"/>
            </a:endParaRPr>
          </a:p>
          <a:p>
            <a:pPr algn="just"/>
            <a:r>
              <a:rPr lang="pt-BR" sz="3200" spc="10" dirty="0">
                <a:latin typeface="Arial"/>
                <a:cs typeface="Arial"/>
              </a:rPr>
              <a:t> </a:t>
            </a:r>
            <a:r>
              <a:rPr lang="pt-BR" sz="3200" spc="10" dirty="0" smtClean="0">
                <a:latin typeface="Arial"/>
                <a:cs typeface="Arial"/>
              </a:rPr>
              <a:t> </a:t>
            </a:r>
            <a:r>
              <a:rPr sz="3200" spc="10" dirty="0" smtClean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técnicas de projeto de casos de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teste e estratégias de teste específicos.</a:t>
            </a:r>
            <a:endParaRPr sz="3100" dirty="0">
              <a:latin typeface="Arial"/>
              <a:cs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5" y="337209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37714" y="441707"/>
            <a:ext cx="5463948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Plugin JUnit (BlueJ)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1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1124743"/>
            <a:ext cx="6804023" cy="51038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6" y="25399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27436" y="403752"/>
            <a:ext cx="5899145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Plugin JUnit (Eclipse)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873874" cy="5156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186145" y="463980"/>
            <a:ext cx="8270132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2500" b="1" spc="10" dirty="0" smtClean="0">
                <a:latin typeface="Arial"/>
                <a:cs typeface="Arial"/>
              </a:rPr>
              <a:t>         </a:t>
            </a:r>
            <a:r>
              <a:rPr sz="2500" b="1" spc="10" dirty="0" err="1" smtClean="0">
                <a:latin typeface="Arial"/>
                <a:cs typeface="Arial"/>
              </a:rPr>
              <a:t>Ferramentas</a:t>
            </a:r>
            <a:r>
              <a:rPr sz="2500" b="1" spc="10" dirty="0" smtClean="0">
                <a:latin typeface="Arial"/>
                <a:cs typeface="Arial"/>
              </a:rPr>
              <a:t> </a:t>
            </a:r>
            <a:r>
              <a:rPr sz="2500" b="1" spc="10" dirty="0">
                <a:latin typeface="Arial"/>
                <a:cs typeface="Arial"/>
              </a:rPr>
              <a:t>para Testes </a:t>
            </a:r>
            <a:r>
              <a:rPr sz="2500" b="1" spc="10" dirty="0" smtClean="0">
                <a:latin typeface="Arial"/>
                <a:cs typeface="Arial"/>
              </a:rPr>
              <a:t>das</a:t>
            </a:r>
            <a:endParaRPr lang="pt-BR" sz="25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4000" b="1" spc="10" dirty="0" smtClean="0">
                <a:latin typeface="Arial"/>
                <a:cs typeface="Arial"/>
              </a:rPr>
              <a:t>GUI’s</a:t>
            </a:r>
            <a:r>
              <a:rPr lang="pt-BR" sz="4000" b="1" spc="10" dirty="0">
                <a:latin typeface="Arial"/>
                <a:cs typeface="Arial"/>
              </a:rPr>
              <a:t>(</a:t>
            </a:r>
            <a:r>
              <a:rPr lang="pt-BR" sz="4000" b="1" spc="10" dirty="0" err="1">
                <a:latin typeface="Arial"/>
                <a:cs typeface="Arial"/>
              </a:rPr>
              <a:t>graphical</a:t>
            </a:r>
            <a:r>
              <a:rPr lang="pt-BR" sz="4000" b="1" spc="10" dirty="0">
                <a:latin typeface="Arial"/>
                <a:cs typeface="Arial"/>
              </a:rPr>
              <a:t> </a:t>
            </a:r>
            <a:r>
              <a:rPr lang="pt-BR" sz="4000" b="1" spc="10" dirty="0" err="1">
                <a:latin typeface="Arial"/>
                <a:cs typeface="Arial"/>
              </a:rPr>
              <a:t>user</a:t>
            </a:r>
            <a:r>
              <a:rPr lang="pt-BR" sz="4000" b="1" spc="10" dirty="0">
                <a:latin typeface="Arial"/>
                <a:cs typeface="Arial"/>
              </a:rPr>
              <a:t> interfaces)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20583"/>
            <a:ext cx="118019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40" spc="10" dirty="0">
                <a:latin typeface="Arial"/>
                <a:cs typeface="Arial"/>
              </a:rPr>
              <a:t>•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47115" y="1620583"/>
            <a:ext cx="7118102" cy="8633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Caso específico: resposta de servidores Web</a:t>
            </a:r>
            <a:endParaRPr sz="19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10" spc="10" dirty="0">
                <a:latin typeface="Arial"/>
                <a:cs typeface="Arial"/>
              </a:rPr>
              <a:t>–   Verificar se uma página HTML ou XML contém determinado texto</a:t>
            </a:r>
            <a:endParaRPr sz="1800" dirty="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ou </a:t>
            </a:r>
            <a:r>
              <a:rPr sz="1900" spc="10" dirty="0" err="1">
                <a:latin typeface="Arial"/>
                <a:cs typeface="Arial"/>
              </a:rPr>
              <a:t>determinado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10" dirty="0" err="1" smtClean="0">
                <a:latin typeface="Arial"/>
                <a:cs typeface="Arial"/>
              </a:rPr>
              <a:t>elemento</a:t>
            </a:r>
            <a:r>
              <a:rPr lang="pt-BR" sz="1900" spc="10" dirty="0" smtClean="0"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61415" y="2427795"/>
            <a:ext cx="1224503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– Verificar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95614" y="2460371"/>
            <a:ext cx="33540" cy="236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0" spc="10" dirty="0">
                <a:latin typeface="Arial"/>
                <a:cs typeface="Arial"/>
              </a:rPr>
              <a:t> 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385870" y="2427795"/>
            <a:ext cx="1314505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se resposta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700327" y="2427795"/>
            <a:ext cx="523187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está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223466" y="2427795"/>
            <a:ext cx="335504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de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558921" y="2427795"/>
            <a:ext cx="804929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acordo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363802" y="2427795"/>
            <a:ext cx="1247473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com dados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611227" y="2427795"/>
            <a:ext cx="1100087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passados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711266" y="2427795"/>
            <a:ext cx="335503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na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440815" y="2661983"/>
            <a:ext cx="4986708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requisição: testes funcionais tipo "caixa-preta"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04214" y="2948495"/>
            <a:ext cx="118019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40" spc="10" dirty="0">
                <a:latin typeface="Arial"/>
                <a:cs typeface="Arial"/>
              </a:rPr>
              <a:t>•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047115" y="2948495"/>
            <a:ext cx="3339833" cy="5613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latin typeface="Arial"/>
                <a:cs typeface="Arial"/>
              </a:rPr>
              <a:t>Soluções (extensões do JUnit)</a:t>
            </a:r>
            <a:endParaRPr sz="1800">
              <a:latin typeface="Arial"/>
              <a:cs typeface="Arial"/>
            </a:endParaRPr>
          </a:p>
          <a:p>
            <a:pPr marL="114299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–   HttpUnit e ServletUnit: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18615" y="3519995"/>
            <a:ext cx="1770845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!  </a:t>
            </a:r>
            <a:r>
              <a:rPr sz="1900" spc="10" dirty="0">
                <a:latin typeface="Arial"/>
                <a:cs typeface="Arial"/>
              </a:rPr>
              <a:t>permite testar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747630" y="3626891"/>
            <a:ext cx="20124" cy="14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89" spc="10" dirty="0">
                <a:latin typeface="Arial"/>
                <a:cs typeface="Arial"/>
              </a:rPr>
              <a:t> 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389411" y="3519995"/>
            <a:ext cx="724575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dados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113938" y="3519995"/>
            <a:ext cx="335503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de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49393" y="3519995"/>
            <a:ext cx="2914423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árvore DOM HTML gerada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161415" y="3812095"/>
            <a:ext cx="3688032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– JXWeb (combinação do JXUnit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295614" y="3844671"/>
            <a:ext cx="33540" cy="236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0" spc="10" dirty="0">
                <a:latin typeface="Arial"/>
                <a:cs typeface="Arial"/>
              </a:rPr>
              <a:t> 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49398" y="3812095"/>
            <a:ext cx="1542004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com HttpUnit)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618615" y="4104195"/>
            <a:ext cx="3367189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!  </a:t>
            </a:r>
            <a:r>
              <a:rPr sz="1900" spc="10" dirty="0">
                <a:latin typeface="Arial"/>
                <a:cs typeface="Arial"/>
              </a:rPr>
              <a:t>permite especificar os dados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747630" y="4211091"/>
            <a:ext cx="20124" cy="14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89" spc="10" dirty="0">
                <a:latin typeface="Arial"/>
                <a:cs typeface="Arial"/>
              </a:rPr>
              <a:t> 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985755" y="4104195"/>
            <a:ext cx="335504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de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5321211" y="4104195"/>
            <a:ext cx="590220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teste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5911382" y="4104195"/>
            <a:ext cx="1381443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em arquivos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7292777" y="4104195"/>
            <a:ext cx="554266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XML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161415" y="4396295"/>
            <a:ext cx="6270303" cy="5613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572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!  </a:t>
            </a:r>
            <a:r>
              <a:rPr sz="1900" spc="10" dirty="0">
                <a:latin typeface="Arial"/>
                <a:cs typeface="Arial"/>
              </a:rPr>
              <a:t>arquivos de teste Java são gerados a partir do XML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– XMLUnit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1747630" y="4503191"/>
            <a:ext cx="20124" cy="14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89" spc="10" dirty="0">
                <a:latin typeface="Arial"/>
                <a:cs typeface="Arial"/>
              </a:rPr>
              <a:t> 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1295614" y="4720971"/>
            <a:ext cx="33540" cy="236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0" spc="10" dirty="0">
                <a:latin typeface="Arial"/>
                <a:cs typeface="Arial"/>
              </a:rPr>
              <a:t> 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1618615" y="4967795"/>
            <a:ext cx="2160062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!  </a:t>
            </a:r>
            <a:r>
              <a:rPr sz="1900" spc="10" dirty="0">
                <a:latin typeface="Arial"/>
                <a:cs typeface="Arial"/>
              </a:rPr>
              <a:t>extensão simples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747630" y="5074691"/>
            <a:ext cx="20124" cy="14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89" spc="10" dirty="0">
                <a:latin typeface="Arial"/>
                <a:cs typeface="Arial"/>
              </a:rPr>
              <a:t> 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3778628" y="4967795"/>
            <a:ext cx="1220591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para testar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999171" y="4967795"/>
            <a:ext cx="871721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árvores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5870844" y="4967795"/>
            <a:ext cx="554266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XML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1161415" y="5259895"/>
            <a:ext cx="6312846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– Onde encontrar: (httpunit|jxunit|xmlunit).sourceforge.net</a:t>
            </a:r>
            <a:endParaRPr sz="19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1295614" y="5292471"/>
            <a:ext cx="33540" cy="236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0" spc="10" dirty="0">
                <a:latin typeface="Arial"/>
                <a:cs typeface="Arial"/>
              </a:rPr>
              <a:t>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704214" y="5551995"/>
            <a:ext cx="118019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40" spc="10" dirty="0">
                <a:latin typeface="Arial"/>
                <a:cs typeface="Arial"/>
              </a:rPr>
              <a:t>•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1047115" y="5551995"/>
            <a:ext cx="4035588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Outras: Cactus, JUnitPerf, JUnitEE…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799354" y="218693"/>
            <a:ext cx="4948149" cy="9741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2730" b="1" spc="10" dirty="0" smtClean="0">
                <a:latin typeface="Arial"/>
                <a:cs typeface="Arial"/>
              </a:rPr>
              <a:t>     </a:t>
            </a:r>
            <a:r>
              <a:rPr sz="2730" b="1" spc="10" dirty="0" err="1" smtClean="0">
                <a:latin typeface="Arial"/>
                <a:cs typeface="Arial"/>
              </a:rPr>
              <a:t>Ferramenta</a:t>
            </a:r>
            <a:r>
              <a:rPr sz="2730" b="1" spc="10" dirty="0" smtClean="0">
                <a:latin typeface="Arial"/>
                <a:cs typeface="Arial"/>
              </a:rPr>
              <a:t> </a:t>
            </a:r>
            <a:r>
              <a:rPr sz="2730" b="1" spc="10" dirty="0">
                <a:latin typeface="Arial"/>
                <a:cs typeface="Arial"/>
              </a:rPr>
              <a:t>para Testes de</a:t>
            </a:r>
            <a:endParaRPr sz="2700" dirty="0">
              <a:latin typeface="Arial"/>
              <a:cs typeface="Arial"/>
            </a:endParaRPr>
          </a:p>
          <a:p>
            <a:pPr marL="1495052">
              <a:lnSpc>
                <a:spcPct val="100000"/>
              </a:lnSpc>
            </a:pPr>
            <a:r>
              <a:rPr sz="3600" b="1" spc="10" dirty="0">
                <a:latin typeface="Arial"/>
                <a:cs typeface="Arial"/>
              </a:rPr>
              <a:t>Performance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58983" y="1447193"/>
            <a:ext cx="6101225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JUnitPerf (www.clarkware.com)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16183" y="1870039"/>
            <a:ext cx="6408494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spc="10" dirty="0">
                <a:latin typeface="Arial"/>
                <a:cs typeface="Arial"/>
              </a:rPr>
              <a:t>–   Coleção de decoradores para medir performance 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95584" y="2098131"/>
            <a:ext cx="4951315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70" spc="10" dirty="0">
                <a:latin typeface="Arial"/>
                <a:cs typeface="Arial"/>
              </a:rPr>
              <a:t>escalabilidade em testes JUnit existentes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58983" y="2395629"/>
            <a:ext cx="2315239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TimedTest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16183" y="2822537"/>
            <a:ext cx="7233543" cy="5897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Arial"/>
                <a:cs typeface="Arial"/>
              </a:rPr>
              <a:t>–   Executa um teste e mede o tempo transcorrido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40" spc="10" dirty="0">
                <a:latin typeface="Arial"/>
                <a:cs typeface="Arial"/>
              </a:rPr>
              <a:t>–   Define um tempo máximo para a execução. Teste falha 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95584" y="3342730"/>
            <a:ext cx="5678229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spc="10" dirty="0">
                <a:latin typeface="Arial"/>
                <a:cs typeface="Arial"/>
              </a:rPr>
              <a:t>execução durar mais que o tempo estabelecido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58983" y="3627529"/>
            <a:ext cx="2105291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LoadTest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16183" y="4067138"/>
            <a:ext cx="7311801" cy="5897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Arial"/>
                <a:cs typeface="Arial"/>
              </a:rPr>
              <a:t>–   Executa um teste com uma carga simulada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40" spc="10" dirty="0">
                <a:latin typeface="Arial"/>
                <a:cs typeface="Arial"/>
              </a:rPr>
              <a:t>–   Utiliza timers para distribuir as cargas usando distribuições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16183" y="4574631"/>
            <a:ext cx="7015150" cy="5902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z="2100" spc="10" dirty="0">
                <a:latin typeface="Arial"/>
                <a:cs typeface="Arial"/>
              </a:rPr>
              <a:t>randômicas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40" spc="10" dirty="0">
                <a:latin typeface="Arial"/>
                <a:cs typeface="Arial"/>
              </a:rPr>
              <a:t>–   Combinado com TimerTest para medir tempo com carga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58983" y="5164227"/>
            <a:ext cx="2940912" cy="4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ThreadedTest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16183" y="5591138"/>
            <a:ext cx="5089852" cy="2976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spc="10" dirty="0">
                <a:latin typeface="Arial"/>
                <a:cs typeface="Arial"/>
              </a:rPr>
              <a:t>–   Executa o teste em um thread separado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364962" y="162561"/>
            <a:ext cx="5252528" cy="10233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2650" b="1" spc="10" dirty="0" smtClean="0">
                <a:latin typeface="Arial"/>
                <a:cs typeface="Arial"/>
              </a:rPr>
              <a:t>        </a:t>
            </a:r>
            <a:r>
              <a:rPr sz="2650" b="1" spc="10" dirty="0" smtClean="0">
                <a:latin typeface="Arial"/>
                <a:cs typeface="Arial"/>
              </a:rPr>
              <a:t>Frameworks </a:t>
            </a:r>
            <a:r>
              <a:rPr sz="2650" b="1" spc="10" dirty="0">
                <a:latin typeface="Arial"/>
                <a:cs typeface="Arial"/>
              </a:rPr>
              <a:t>para Testes de</a:t>
            </a:r>
            <a:endParaRPr sz="2600" dirty="0">
              <a:latin typeface="Arial"/>
              <a:cs typeface="Arial"/>
            </a:endParaRPr>
          </a:p>
          <a:p>
            <a:pPr marL="2325067">
              <a:lnSpc>
                <a:spcPct val="100000"/>
              </a:lnSpc>
            </a:pPr>
            <a:r>
              <a:rPr sz="4000" b="1" spc="10" dirty="0">
                <a:latin typeface="Arial"/>
                <a:cs typeface="Arial"/>
              </a:rPr>
              <a:t>Unidade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79702"/>
            <a:ext cx="6232633" cy="3968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   Similares ao JUnit (linguagem Java):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61415" y="2675127"/>
            <a:ext cx="1319449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–</a:t>
            </a:r>
            <a:r>
              <a:rPr sz="2400" spc="10" dirty="0">
                <a:solidFill>
                  <a:srgbClr val="FF4C00"/>
                </a:solidFill>
                <a:latin typeface="Arial"/>
                <a:cs typeface="Arial"/>
              </a:rPr>
              <a:t>  </a:t>
            </a: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Python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8615" y="3102609"/>
            <a:ext cx="1047343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•   PyUnit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61415" y="3487928"/>
            <a:ext cx="946617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–</a:t>
            </a:r>
            <a:r>
              <a:rPr sz="2400" spc="10" dirty="0">
                <a:solidFill>
                  <a:srgbClr val="FF4C00"/>
                </a:solidFill>
                <a:latin typeface="Arial"/>
                <a:cs typeface="Arial"/>
              </a:rPr>
              <a:t>  </a:t>
            </a: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C++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18615" y="3902709"/>
            <a:ext cx="1217066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•   CppUnit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61415" y="4288028"/>
            <a:ext cx="912541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–</a:t>
            </a:r>
            <a:r>
              <a:rPr sz="2400" spc="10" dirty="0">
                <a:solidFill>
                  <a:srgbClr val="FF4C00"/>
                </a:solidFill>
                <a:latin typeface="Arial"/>
                <a:cs typeface="Arial"/>
              </a:rPr>
              <a:t>  </a:t>
            </a: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Perl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18615" y="4715510"/>
            <a:ext cx="1202639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•   PerlUnit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61415" y="5100828"/>
            <a:ext cx="1059271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–</a:t>
            </a:r>
            <a:r>
              <a:rPr sz="2400" spc="10" dirty="0">
                <a:solidFill>
                  <a:srgbClr val="FF4C00"/>
                </a:solidFill>
                <a:latin typeface="Arial"/>
                <a:cs typeface="Arial"/>
              </a:rPr>
              <a:t>  </a:t>
            </a: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.NET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18615" y="5469636"/>
            <a:ext cx="6100145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•   NUnit, NUnitForms, dotUnit, EasyMock.NET, csUnit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364962" y="162561"/>
            <a:ext cx="7474238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2650" b="1" spc="10" dirty="0" smtClean="0">
                <a:latin typeface="Arial"/>
                <a:cs typeface="Arial"/>
              </a:rPr>
              <a:t>        </a:t>
            </a:r>
            <a:r>
              <a:rPr sz="2650" b="1" spc="10" dirty="0" smtClean="0">
                <a:latin typeface="Arial"/>
                <a:cs typeface="Arial"/>
              </a:rPr>
              <a:t>Frameworks </a:t>
            </a:r>
            <a:r>
              <a:rPr sz="2650" b="1" spc="10" dirty="0">
                <a:latin typeface="Arial"/>
                <a:cs typeface="Arial"/>
              </a:rPr>
              <a:t>para Testes </a:t>
            </a:r>
            <a:r>
              <a:rPr sz="2650" b="1" spc="10" dirty="0" smtClean="0">
                <a:latin typeface="Arial"/>
                <a:cs typeface="Arial"/>
              </a:rPr>
              <a:t>d</a:t>
            </a:r>
            <a:r>
              <a:rPr lang="pt-BR" sz="2650" b="1" spc="10" dirty="0" smtClean="0">
                <a:latin typeface="Arial"/>
                <a:cs typeface="Arial"/>
              </a:rPr>
              <a:t>e Unidade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02826" y="525232"/>
            <a:ext cx="137377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–</a:t>
            </a:r>
            <a:r>
              <a:rPr sz="2400" spc="10" dirty="0">
                <a:solidFill>
                  <a:srgbClr val="FF4C00"/>
                </a:solidFill>
                <a:latin typeface="Arial"/>
                <a:cs typeface="Arial"/>
              </a:rPr>
              <a:t>  </a:t>
            </a:r>
            <a:r>
              <a:rPr sz="2400" spc="10" dirty="0" smtClean="0">
                <a:solidFill>
                  <a:srgbClr val="FF3300"/>
                </a:solidFill>
                <a:latin typeface="Arial"/>
                <a:cs typeface="Arial"/>
              </a:rPr>
              <a:t>Python</a:t>
            </a:r>
            <a:r>
              <a:rPr lang="pt-BR" sz="2400" spc="10" dirty="0" smtClean="0">
                <a:solidFill>
                  <a:srgbClr val="FF330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332654" y="543633"/>
            <a:ext cx="824906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 smtClean="0">
                <a:latin typeface="Arial"/>
                <a:cs typeface="Arial"/>
              </a:rPr>
              <a:t> </a:t>
            </a:r>
            <a:r>
              <a:rPr sz="1970" spc="10" dirty="0">
                <a:latin typeface="Arial"/>
                <a:cs typeface="Arial"/>
              </a:rPr>
              <a:t>PyUnit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09" y="2141817"/>
            <a:ext cx="6346691" cy="4314324"/>
          </a:xfrm>
          <a:prstGeom prst="rect">
            <a:avLst/>
          </a:prstGeom>
        </p:spPr>
      </p:pic>
      <p:sp>
        <p:nvSpPr>
          <p:cNvPr id="14" name="Seta para a esquerda 13"/>
          <p:cNvSpPr/>
          <p:nvPr/>
        </p:nvSpPr>
        <p:spPr>
          <a:xfrm>
            <a:off x="2286000" y="28194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07812" y="6388577"/>
            <a:ext cx="5840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5"/>
              </a:rPr>
              <a:t>Fonte: https</a:t>
            </a:r>
            <a:r>
              <a:rPr lang="pt-BR" dirty="0">
                <a:hlinkClick r:id="rId5"/>
              </a:rPr>
              <a:t>://wiki.python.org.br/TestDrivenDevelopment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4966"/>
            <a:ext cx="8991600" cy="1176760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1364962" y="3810000"/>
            <a:ext cx="921038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194117" y="2004235"/>
            <a:ext cx="762000" cy="10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781800" y="1453345"/>
            <a:ext cx="2209800" cy="3867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35109" y="1169751"/>
            <a:ext cx="137377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–</a:t>
            </a:r>
            <a:r>
              <a:rPr sz="2400" spc="10" dirty="0">
                <a:solidFill>
                  <a:srgbClr val="FF4C00"/>
                </a:solidFill>
                <a:latin typeface="Arial"/>
                <a:cs typeface="Arial"/>
              </a:rPr>
              <a:t>  </a:t>
            </a:r>
            <a:r>
              <a:rPr sz="2400" spc="10" dirty="0" smtClean="0">
                <a:solidFill>
                  <a:srgbClr val="FF3300"/>
                </a:solidFill>
                <a:latin typeface="Arial"/>
                <a:cs typeface="Arial"/>
              </a:rPr>
              <a:t>Python</a:t>
            </a:r>
            <a:r>
              <a:rPr lang="pt-BR" sz="2400" spc="10" dirty="0" smtClean="0">
                <a:solidFill>
                  <a:srgbClr val="FF330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942769" y="1196332"/>
            <a:ext cx="824906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 smtClean="0">
                <a:latin typeface="Arial"/>
                <a:cs typeface="Arial"/>
              </a:rPr>
              <a:t> </a:t>
            </a:r>
            <a:r>
              <a:rPr sz="1970" spc="10" dirty="0">
                <a:latin typeface="Arial"/>
                <a:cs typeface="Arial"/>
              </a:rPr>
              <a:t>PyUnit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647779"/>
            <a:ext cx="6028663" cy="5116525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364962" y="162561"/>
            <a:ext cx="7474238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2650" b="1" spc="10" dirty="0" smtClean="0">
                <a:latin typeface="Arial"/>
                <a:cs typeface="Arial"/>
              </a:rPr>
              <a:t>        </a:t>
            </a:r>
            <a:r>
              <a:rPr sz="2650" b="1" spc="10" dirty="0" smtClean="0">
                <a:latin typeface="Arial"/>
                <a:cs typeface="Arial"/>
              </a:rPr>
              <a:t>Frameworks </a:t>
            </a:r>
            <a:r>
              <a:rPr sz="2650" b="1" spc="10" dirty="0">
                <a:latin typeface="Arial"/>
                <a:cs typeface="Arial"/>
              </a:rPr>
              <a:t>para Testes </a:t>
            </a:r>
            <a:r>
              <a:rPr sz="2650" b="1" spc="10" dirty="0" smtClean="0">
                <a:latin typeface="Arial"/>
                <a:cs typeface="Arial"/>
              </a:rPr>
              <a:t>d</a:t>
            </a:r>
            <a:r>
              <a:rPr lang="pt-BR" sz="2650" b="1" spc="10" dirty="0" smtClean="0">
                <a:latin typeface="Arial"/>
                <a:cs typeface="Arial"/>
              </a:rPr>
              <a:t>e Unidade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2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35109" y="1169751"/>
            <a:ext cx="137377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–</a:t>
            </a:r>
            <a:r>
              <a:rPr sz="2400" spc="10" dirty="0">
                <a:solidFill>
                  <a:srgbClr val="FF4C00"/>
                </a:solidFill>
                <a:latin typeface="Arial"/>
                <a:cs typeface="Arial"/>
              </a:rPr>
              <a:t>  </a:t>
            </a:r>
            <a:r>
              <a:rPr sz="2400" spc="10" dirty="0" smtClean="0">
                <a:solidFill>
                  <a:srgbClr val="FF3300"/>
                </a:solidFill>
                <a:latin typeface="Arial"/>
                <a:cs typeface="Arial"/>
              </a:rPr>
              <a:t>Python</a:t>
            </a:r>
            <a:r>
              <a:rPr lang="pt-BR" sz="2400" spc="10" dirty="0" smtClean="0">
                <a:solidFill>
                  <a:srgbClr val="FF330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942769" y="1196332"/>
            <a:ext cx="824906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 smtClean="0">
                <a:latin typeface="Arial"/>
                <a:cs typeface="Arial"/>
              </a:rPr>
              <a:t> </a:t>
            </a:r>
            <a:r>
              <a:rPr sz="1970" spc="10" dirty="0">
                <a:latin typeface="Arial"/>
                <a:cs typeface="Arial"/>
              </a:rPr>
              <a:t>PyUnit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364962" y="162561"/>
            <a:ext cx="7474238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2650" b="1" spc="10" dirty="0" smtClean="0">
                <a:latin typeface="Arial"/>
                <a:cs typeface="Arial"/>
              </a:rPr>
              <a:t>        </a:t>
            </a:r>
            <a:r>
              <a:rPr sz="2650" b="1" spc="10" dirty="0" smtClean="0">
                <a:latin typeface="Arial"/>
                <a:cs typeface="Arial"/>
              </a:rPr>
              <a:t>Frameworks </a:t>
            </a:r>
            <a:r>
              <a:rPr sz="2650" b="1" spc="10" dirty="0">
                <a:latin typeface="Arial"/>
                <a:cs typeface="Arial"/>
              </a:rPr>
              <a:t>para Testes </a:t>
            </a:r>
            <a:r>
              <a:rPr sz="2650" b="1" spc="10" dirty="0" smtClean="0">
                <a:latin typeface="Arial"/>
                <a:cs typeface="Arial"/>
              </a:rPr>
              <a:t>d</a:t>
            </a:r>
            <a:r>
              <a:rPr lang="pt-BR" sz="2650" b="1" spc="10" dirty="0" smtClean="0">
                <a:latin typeface="Arial"/>
                <a:cs typeface="Arial"/>
              </a:rPr>
              <a:t>e Unidade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66" y="1728220"/>
            <a:ext cx="8794545" cy="17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80254" y="162561"/>
            <a:ext cx="6377708" cy="10926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100" b="1" spc="10" dirty="0" smtClean="0">
                <a:latin typeface="Arial"/>
                <a:cs typeface="Arial"/>
              </a:rPr>
              <a:t>         </a:t>
            </a:r>
            <a:r>
              <a:rPr sz="3100" b="1" spc="10" dirty="0" smtClean="0">
                <a:latin typeface="Arial"/>
                <a:cs typeface="Arial"/>
              </a:rPr>
              <a:t>Testes </a:t>
            </a:r>
            <a:r>
              <a:rPr sz="3100" b="1" spc="10" dirty="0">
                <a:latin typeface="Arial"/>
                <a:cs typeface="Arial"/>
              </a:rPr>
              <a:t>envolvendo acesso a</a:t>
            </a:r>
            <a:endParaRPr sz="3100" dirty="0">
              <a:latin typeface="Arial"/>
              <a:cs typeface="Arial"/>
            </a:endParaRPr>
          </a:p>
          <a:p>
            <a:pPr marL="1590724">
              <a:lnSpc>
                <a:spcPct val="100000"/>
              </a:lnSpc>
            </a:pPr>
            <a:r>
              <a:rPr sz="4000" b="1" spc="10" dirty="0">
                <a:latin typeface="Arial"/>
                <a:cs typeface="Arial"/>
              </a:rPr>
              <a:t>Base de Dados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16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3"/>
            <a:ext cx="7077074" cy="5105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53702" y="34977"/>
            <a:ext cx="7036595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latin typeface="Arial"/>
                <a:cs typeface="Arial"/>
              </a:rPr>
              <a:t>Processo de Teste de Software na visão do RUP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17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9" y="410112"/>
            <a:ext cx="7918397" cy="6438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635387" y="509886"/>
            <a:ext cx="5113059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Objetivos do Teste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5839" y="5185537"/>
            <a:ext cx="111807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latin typeface="Arial"/>
                <a:cs typeface="Arial"/>
              </a:rPr>
              <a:t>• 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48740" y="5185537"/>
            <a:ext cx="7256542" cy="13473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O Processo de Teste, como qualquer outro processo deve ser revisto</a:t>
            </a:r>
            <a:endParaRPr sz="18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continuamente, de forma a ampliar sua atuação e possibilitar aos</a:t>
            </a:r>
            <a:endParaRPr sz="18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profissionais uma maior visibilidade e organização dos seus trabalhos,</a:t>
            </a:r>
            <a:endParaRPr sz="18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o que resulta numa maior agilidade e controle operacional dos projetos</a:t>
            </a:r>
            <a:endParaRPr sz="18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de testes.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62" y="2760663"/>
            <a:ext cx="663576" cy="743176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2755901"/>
            <a:ext cx="673101" cy="75270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4328142" y="2869264"/>
            <a:ext cx="17787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28142" y="3288364"/>
            <a:ext cx="17787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26890" y="1710436"/>
            <a:ext cx="16802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26890" y="2129536"/>
            <a:ext cx="17787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26890" y="2561336"/>
            <a:ext cx="177871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22127" y="3559874"/>
            <a:ext cx="98785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22127" y="3978974"/>
            <a:ext cx="168021" cy="1984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22127" y="4410775"/>
            <a:ext cx="273421" cy="1984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1649412"/>
            <a:ext cx="2168524" cy="3003549"/>
          </a:xfrm>
          <a:prstGeom prst="rect">
            <a:avLst/>
          </a:prstGeom>
        </p:spPr>
      </p:pic>
      <p:sp>
        <p:nvSpPr>
          <p:cNvPr id="34" name="text 1"/>
          <p:cNvSpPr txBox="1"/>
          <p:nvPr/>
        </p:nvSpPr>
        <p:spPr>
          <a:xfrm>
            <a:off x="5815963" y="3274632"/>
            <a:ext cx="1604386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Teste de unidade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5963" y="3655632"/>
            <a:ext cx="183010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Teste de integração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5815963" y="4049332"/>
            <a:ext cx="1739717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Teste de validação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5815963" y="4443033"/>
            <a:ext cx="158122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Teste de sistema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732789" y="1892237"/>
            <a:ext cx="2236622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Engenharia de sistemas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1964690" y="2247837"/>
            <a:ext cx="100527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Requisitos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2269490" y="2616137"/>
            <a:ext cx="700349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Projeto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2269490" y="2984437"/>
            <a:ext cx="70051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Código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5" y="1978026"/>
            <a:ext cx="1177924" cy="9525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87" y="1944688"/>
            <a:ext cx="76200" cy="762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5" y="2276476"/>
            <a:ext cx="1184274" cy="9525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37" y="2243138"/>
            <a:ext cx="76200" cy="76200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5" y="2625726"/>
            <a:ext cx="1177924" cy="9525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87" y="2592388"/>
            <a:ext cx="76200" cy="7620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5" y="2944812"/>
            <a:ext cx="1177924" cy="9525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87" y="2911475"/>
            <a:ext cx="76200" cy="76200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49" y="3352801"/>
            <a:ext cx="1150937" cy="9526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3319465"/>
            <a:ext cx="76200" cy="76200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3724276"/>
            <a:ext cx="1074737" cy="9526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9" y="3690938"/>
            <a:ext cx="76200" cy="76200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6" y="4017962"/>
            <a:ext cx="1085850" cy="9526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9" y="3984626"/>
            <a:ext cx="76200" cy="76200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49" y="4371976"/>
            <a:ext cx="1074737" cy="9526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4338639"/>
            <a:ext cx="76200" cy="76200"/>
          </a:xfrm>
          <a:prstGeom prst="rect">
            <a:avLst/>
          </a:prstGeom>
        </p:spPr>
      </p:pic>
      <p:sp>
        <p:nvSpPr>
          <p:cNvPr id="42" name="text 1"/>
          <p:cNvSpPr txBox="1"/>
          <p:nvPr/>
        </p:nvSpPr>
        <p:spPr>
          <a:xfrm>
            <a:off x="5708015" y="2066925"/>
            <a:ext cx="2188616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Estratégia de teste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2155" y="337209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00200" y="712390"/>
            <a:ext cx="6480317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Planejamento de Testes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03248"/>
            <a:ext cx="7775645" cy="12282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Definição de uma proposta de testes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baseada nas expectativas do Cliente em</a:t>
            </a:r>
            <a:endParaRPr sz="3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relação à 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05080" y="3019399"/>
            <a:ext cx="3508608" cy="12477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  prazos, </a:t>
            </a:r>
            <a:endParaRPr sz="28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  custos </a:t>
            </a:r>
            <a:endParaRPr sz="28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latin typeface="Arial"/>
                <a:cs typeface="Arial"/>
              </a:rPr>
              <a:t>–  qualidade esperada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4214" y="4634484"/>
            <a:ext cx="8023303" cy="12323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  Possibilidade de dimensionar a equipe e</a:t>
            </a:r>
            <a:endParaRPr sz="3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estabelecer um esforço de acordo com as</a:t>
            </a:r>
            <a:endParaRPr sz="3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necessidades apontadas pelo Cliente.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160803" y="59353"/>
            <a:ext cx="6915791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Especificação dos Testes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70050"/>
            <a:ext cx="124230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latin typeface="Arial"/>
                <a:cs typeface="Arial"/>
              </a:rPr>
              <a:t>•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6200" y="682974"/>
            <a:ext cx="9067800" cy="610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Identificação dos casos de testes que deverão ser construídos e/ou</a:t>
            </a:r>
            <a:endParaRPr sz="1900" dirty="0">
              <a:latin typeface="Arial"/>
              <a:cs typeface="Arial"/>
            </a:endParaRPr>
          </a:p>
          <a:p>
            <a:pPr marL="0" algn="ctr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modificados em função das mudanças solicitadas pelo Cliente.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7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65948"/>
            <a:ext cx="9084998" cy="5263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86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86279" y="-204832"/>
            <a:ext cx="775381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10" b="1" spc="10" dirty="0">
                <a:latin typeface="Arial"/>
                <a:cs typeface="Arial"/>
              </a:rPr>
              <a:t>Especificação dos </a:t>
            </a:r>
            <a:r>
              <a:rPr sz="3010" b="1" spc="10" dirty="0" smtClean="0">
                <a:latin typeface="Arial"/>
                <a:cs typeface="Arial"/>
              </a:rPr>
              <a:t>Testes</a:t>
            </a:r>
            <a:r>
              <a:rPr lang="pt-BR" sz="3010" b="1" spc="10" dirty="0" smtClean="0">
                <a:latin typeface="Arial"/>
                <a:cs typeface="Arial"/>
              </a:rPr>
              <a:t> </a:t>
            </a:r>
            <a:r>
              <a:rPr sz="4000" b="1" spc="10" dirty="0" smtClean="0">
                <a:latin typeface="Arial"/>
                <a:cs typeface="Arial"/>
              </a:rPr>
              <a:t>(</a:t>
            </a:r>
            <a:r>
              <a:rPr sz="4000" b="1" spc="10" dirty="0">
                <a:latin typeface="Arial"/>
                <a:cs typeface="Arial"/>
              </a:rPr>
              <a:t>Categorias)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1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1" y="609600"/>
            <a:ext cx="8840049" cy="6228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762909" y="820060"/>
            <a:ext cx="6262310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Modelagem dos Testes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70050"/>
            <a:ext cx="124230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latin typeface="Arial"/>
                <a:cs typeface="Arial"/>
              </a:rPr>
              <a:t>•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47114" y="1670050"/>
            <a:ext cx="6339993" cy="5882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Identificação de todos os elementos necessários para a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implementação de cada caso de teste especificado: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61415" y="2649600"/>
            <a:ext cx="3881766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–   modelagem das massas de testes 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61415" y="3310000"/>
            <a:ext cx="7465298" cy="557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latin typeface="Arial"/>
                <a:cs typeface="Arial"/>
              </a:rPr>
              <a:t>–   definição dos critérios de tratamento de arquivos (descaracterização e</a:t>
            </a:r>
            <a:endParaRPr sz="16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comparação de resultados).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55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447800" y="776938"/>
            <a:ext cx="6717972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Preparação do Ambiente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49933" y="2099479"/>
            <a:ext cx="7913705" cy="29500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Conjunto de atividades que visa a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disponibilização física de um ambiente de</a:t>
            </a:r>
            <a:endParaRPr sz="31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pt-BR" sz="3200" spc="10" dirty="0" smtClean="0">
                <a:latin typeface="Arial"/>
                <a:cs typeface="Arial"/>
              </a:rPr>
              <a:t>   </a:t>
            </a:r>
            <a:r>
              <a:rPr sz="3200" spc="10" dirty="0" smtClean="0">
                <a:latin typeface="Arial"/>
                <a:cs typeface="Arial"/>
              </a:rPr>
              <a:t>testes </a:t>
            </a:r>
            <a:r>
              <a:rPr sz="3200" spc="10" dirty="0">
                <a:latin typeface="Arial"/>
                <a:cs typeface="Arial"/>
              </a:rPr>
              <a:t>para sofrer a bateria de testes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planejadas nas etapas anteriores de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forma contínua e automatizada (sem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intervenção humana).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8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57400" y="549079"/>
            <a:ext cx="5797644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Execução dos Testes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84528"/>
            <a:ext cx="7723268" cy="2457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Execução e conferência dos testes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planejados, de forma a garantir que o</a:t>
            </a:r>
            <a:endParaRPr sz="32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pt-BR" sz="3170" spc="10" dirty="0" smtClean="0">
                <a:latin typeface="Arial"/>
                <a:cs typeface="Arial"/>
              </a:rPr>
              <a:t>   </a:t>
            </a:r>
            <a:r>
              <a:rPr sz="3170" spc="10" dirty="0" err="1" smtClean="0">
                <a:latin typeface="Arial"/>
                <a:cs typeface="Arial"/>
              </a:rPr>
              <a:t>comportamento</a:t>
            </a:r>
            <a:r>
              <a:rPr sz="3170" spc="10" dirty="0" smtClean="0">
                <a:latin typeface="Arial"/>
                <a:cs typeface="Arial"/>
              </a:rPr>
              <a:t> </a:t>
            </a:r>
            <a:r>
              <a:rPr sz="3170" spc="10" dirty="0">
                <a:latin typeface="Arial"/>
                <a:cs typeface="Arial"/>
              </a:rPr>
              <a:t>do aplicativo permanece</a:t>
            </a:r>
            <a:endParaRPr sz="31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em "conformidade" com os requisitos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contratados pelo Cliente.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99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933670" y="702179"/>
            <a:ext cx="6459037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Análise dos Resultados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43888"/>
            <a:ext cx="8024710" cy="41492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Análise e confirmação dos resultados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relatados durante a fase de execução dos</a:t>
            </a:r>
            <a:endParaRPr sz="3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testes. 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Os resultados em "não-conformidade"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deverão ser "confirmados" e "detalhados"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para que a Fábrica de Software realize as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correções necessárias. 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  Já os em "conformidade" deverão ter seu</a:t>
            </a:r>
            <a:endParaRPr sz="3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resultado "POSITIVO" reconfirmado.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7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95089" y="6461950"/>
            <a:ext cx="2873547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898989"/>
                </a:solidFill>
                <a:latin typeface="Arial"/>
                <a:cs typeface="Arial"/>
              </a:rPr>
              <a:t>Prof.Edilberto Silva - www.edilms.eti.br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794"/>
            <a:ext cx="7740352" cy="6830205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64680" y="5443"/>
            <a:ext cx="1573628" cy="19571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710" b="1" spc="10" dirty="0">
                <a:latin typeface="Arial"/>
                <a:cs typeface="Arial"/>
              </a:rPr>
              <a:t>Teste</a:t>
            </a:r>
            <a:endParaRPr sz="3700" dirty="0">
              <a:latin typeface="Arial"/>
              <a:cs typeface="Arial"/>
            </a:endParaRPr>
          </a:p>
          <a:p>
            <a:pPr marL="367803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no</a:t>
            </a:r>
            <a:endParaRPr sz="4400" dirty="0">
              <a:latin typeface="Arial"/>
              <a:cs typeface="Arial"/>
            </a:endParaRPr>
          </a:p>
          <a:p>
            <a:pPr marL="119236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RUP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94313"/>
            <a:ext cx="4813069" cy="380307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59643" y="422847"/>
            <a:ext cx="4012637" cy="1015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600" b="1" spc="10" dirty="0" err="1" smtClean="0">
                <a:latin typeface="Arial"/>
                <a:cs typeface="Arial"/>
              </a:rPr>
              <a:t>Obrigad</a:t>
            </a:r>
            <a:r>
              <a:rPr lang="pt-BR" sz="6600" b="1" spc="10" smtClean="0">
                <a:latin typeface="Arial"/>
                <a:cs typeface="Arial"/>
              </a:rPr>
              <a:t>a</a:t>
            </a:r>
            <a:r>
              <a:rPr sz="6600" b="1" spc="10" smtClean="0">
                <a:latin typeface="Arial"/>
                <a:cs typeface="Arial"/>
              </a:rPr>
              <a:t>!</a:t>
            </a:r>
            <a:endParaRPr sz="660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38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662273" y="323597"/>
            <a:ext cx="6738123" cy="1284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latin typeface="Arial"/>
                <a:cs typeface="Arial"/>
              </a:rPr>
              <a:t>Fluxo de informações de</a:t>
            </a:r>
            <a:endParaRPr sz="2700" dirty="0">
              <a:latin typeface="Arial"/>
              <a:cs typeface="Arial"/>
            </a:endParaRPr>
          </a:p>
          <a:p>
            <a:pPr marL="2639156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5839" y="4705350"/>
            <a:ext cx="124230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latin typeface="Arial"/>
                <a:cs typeface="Arial"/>
              </a:rPr>
              <a:t>•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48740" y="4705350"/>
            <a:ext cx="6989420" cy="11978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O processo de depuração é a parte mais imprevisível do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processo de teste. Um erro que indique uma discrepância de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0,01% entre resultados esperados e reais pode demorar uma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hora, um dia ou um mês para ser diagnosticado e corrigido.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324606" y="2595499"/>
            <a:ext cx="892454" cy="4680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latin typeface="Arial"/>
                <a:cs typeface="Arial"/>
              </a:rPr>
              <a:t>Atividade</a:t>
            </a:r>
            <a:endParaRPr sz="1500">
              <a:latin typeface="Arial"/>
              <a:cs typeface="Arial"/>
            </a:endParaRPr>
          </a:p>
          <a:p>
            <a:pPr marL="56455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de teste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2520951"/>
            <a:ext cx="1495424" cy="584201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371040" y="2301812"/>
            <a:ext cx="933927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Avaliação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2232026"/>
            <a:ext cx="1181101" cy="355601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5827226" y="3608324"/>
            <a:ext cx="1299302" cy="4680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46893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Modelo de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confiabilidade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1" y="3441701"/>
            <a:ext cx="1684336" cy="815974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6598602" y="1965262"/>
            <a:ext cx="1050625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Depuração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1847851"/>
            <a:ext cx="1298575" cy="43180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402715" y="1630299"/>
            <a:ext cx="1265245" cy="4680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99" spc="10" dirty="0">
                <a:latin typeface="Arial"/>
                <a:cs typeface="Arial"/>
              </a:rPr>
              <a:t>Configuração</a:t>
            </a:r>
            <a:endParaRPr sz="12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de SW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61353" y="3165412"/>
            <a:ext cx="1265245" cy="4680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spc="10" dirty="0">
                <a:latin typeface="Arial"/>
                <a:cs typeface="Arial"/>
              </a:rPr>
              <a:t>Configuração</a:t>
            </a:r>
            <a:endParaRPr sz="13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de teste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206115" y="2014474"/>
            <a:ext cx="1073140" cy="4680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spc="10" dirty="0">
                <a:latin typeface="Arial"/>
                <a:cs typeface="Arial"/>
              </a:rPr>
              <a:t>Resultados</a:t>
            </a:r>
            <a:endParaRPr sz="13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de teste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418840" y="3454337"/>
            <a:ext cx="1073139" cy="4680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Resultados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esperados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926965" y="2685987"/>
            <a:ext cx="801949" cy="709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Dados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da taxa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de erros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636577" y="2014474"/>
            <a:ext cx="541975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Erros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703502" y="2301812"/>
            <a:ext cx="993851" cy="226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Correções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347902" y="4030599"/>
            <a:ext cx="1344573" cy="468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99" spc="10" dirty="0">
                <a:latin typeface="Arial"/>
                <a:cs typeface="Arial"/>
              </a:rPr>
              <a:t>Confiabilidade</a:t>
            </a:r>
            <a:endParaRPr sz="12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prevista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2136776"/>
            <a:ext cx="544162" cy="285221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37" y="2360089"/>
            <a:ext cx="85187" cy="68785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3223322"/>
            <a:ext cx="587300" cy="218377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23" y="3209523"/>
            <a:ext cx="84613" cy="71662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502149"/>
            <a:ext cx="801455" cy="279151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49" y="2487217"/>
            <a:ext cx="84413" cy="72133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2639215"/>
            <a:ext cx="357553" cy="754860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51" y="2620963"/>
            <a:ext cx="69043" cy="85162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2493963"/>
            <a:ext cx="837176" cy="93829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22" y="3364226"/>
            <a:ext cx="79140" cy="82236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2143437"/>
            <a:ext cx="1042288" cy="290201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62" y="2124757"/>
            <a:ext cx="83525" cy="73533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36" y="3738562"/>
            <a:ext cx="1508395" cy="229671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72" y="3918394"/>
            <a:ext cx="80926" cy="75391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73" y="2136776"/>
            <a:ext cx="1030325" cy="65289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34" y="2156488"/>
            <a:ext cx="78164" cy="76087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2155" y="337209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014392" y="360630"/>
            <a:ext cx="5735524" cy="1284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60" b="1" spc="10" dirty="0">
                <a:latin typeface="Arial"/>
                <a:cs typeface="Arial"/>
              </a:rPr>
              <a:t>Técnicas de Teste de</a:t>
            </a:r>
            <a:endParaRPr sz="3200" dirty="0">
              <a:latin typeface="Arial"/>
              <a:cs typeface="Arial"/>
            </a:endParaRPr>
          </a:p>
          <a:p>
            <a:pPr marL="1610097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Software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44650"/>
            <a:ext cx="124230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latin typeface="Arial"/>
                <a:cs typeface="Arial"/>
              </a:rPr>
              <a:t>•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47114" y="1644650"/>
            <a:ext cx="7582161" cy="10962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Conhecendo-se a função específica que um produto projetado</a:t>
            </a:r>
            <a:endParaRPr sz="2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deve executar, testes podem ser realizados para demonstrar que</a:t>
            </a:r>
            <a:endParaRPr sz="2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FF3300"/>
                </a:solidFill>
                <a:latin typeface="Arial"/>
                <a:cs typeface="Arial"/>
              </a:rPr>
              <a:t>cada função é totalmente operacional</a:t>
            </a:r>
            <a:r>
              <a:rPr sz="1970" spc="10" dirty="0">
                <a:latin typeface="Arial"/>
                <a:cs typeface="Arial"/>
              </a:rPr>
              <a:t> (teste de caixa preta - “black</a:t>
            </a:r>
            <a:endParaRPr sz="19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box”)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4214" y="3343909"/>
            <a:ext cx="124230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latin typeface="Arial"/>
                <a:cs typeface="Arial"/>
              </a:rPr>
              <a:t>•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47114" y="3343909"/>
            <a:ext cx="7681193" cy="16576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Conhecendo-se o funcionamento interno de um produto, testes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podem ser realizados para garantir que “</a:t>
            </a:r>
            <a:r>
              <a:rPr sz="1970" spc="10" dirty="0">
                <a:solidFill>
                  <a:srgbClr val="FF3300"/>
                </a:solidFill>
                <a:latin typeface="Arial"/>
                <a:cs typeface="Arial"/>
              </a:rPr>
              <a:t>todas as engrenagens</a:t>
            </a:r>
            <a:r>
              <a:rPr sz="1970" spc="10" dirty="0">
                <a:latin typeface="Arial"/>
                <a:cs typeface="Arial"/>
              </a:rPr>
              <a:t>”, ou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seja, que a operação interna de um produto tem um desempenho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de acordo com as especificações e que os componentes internos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foram adequadamente postos à prova (teste de caixa branca -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“white box”)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39" y="378713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743200" y="431471"/>
            <a:ext cx="5580454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 de Caixa Preta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5839" y="1760728"/>
            <a:ext cx="7562968" cy="29546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  Teste de caixa preta refere-se aos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testes realizados nas </a:t>
            </a:r>
            <a:r>
              <a:rPr sz="3200" spc="10" dirty="0">
                <a:solidFill>
                  <a:srgbClr val="FF3300"/>
                </a:solidFill>
                <a:latin typeface="Arial"/>
                <a:cs typeface="Arial"/>
              </a:rPr>
              <a:t>interfaces</a:t>
            </a:r>
            <a:r>
              <a:rPr sz="3200" spc="10" dirty="0">
                <a:latin typeface="Arial"/>
                <a:cs typeface="Arial"/>
              </a:rPr>
              <a:t> do SW</a:t>
            </a:r>
            <a:endParaRPr sz="32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pt-BR" sz="3200" spc="10" dirty="0" smtClean="0">
                <a:latin typeface="Arial"/>
                <a:cs typeface="Arial"/>
              </a:rPr>
              <a:t>   </a:t>
            </a:r>
            <a:r>
              <a:rPr sz="3200" spc="10" dirty="0" smtClean="0">
                <a:latin typeface="Arial"/>
                <a:cs typeface="Arial"/>
              </a:rPr>
              <a:t>(</a:t>
            </a:r>
            <a:r>
              <a:rPr sz="3200" spc="10" dirty="0">
                <a:latin typeface="Arial"/>
                <a:cs typeface="Arial"/>
              </a:rPr>
              <a:t>a entrada é adequadamente aceita e a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saída é corretamente produzida com a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integridade das informações externas</a:t>
            </a:r>
            <a:endParaRPr sz="32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mantida).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1471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731029" y="441707"/>
            <a:ext cx="6077317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 de Caixa Branca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09915"/>
            <a:ext cx="8024308" cy="10303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40" spc="10" dirty="0">
                <a:latin typeface="Arial"/>
                <a:cs typeface="Arial"/>
              </a:rPr>
              <a:t>•   Teste de caixa branca baseia-se num minucioso</a:t>
            </a:r>
            <a:endParaRPr sz="2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exame dos detalhes procedimentais, </a:t>
            </a:r>
            <a:r>
              <a:rPr sz="2700" spc="10" dirty="0">
                <a:solidFill>
                  <a:srgbClr val="FF3300"/>
                </a:solidFill>
                <a:latin typeface="Arial"/>
                <a:cs typeface="Arial"/>
              </a:rPr>
              <a:t>através da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solidFill>
                  <a:srgbClr val="FF3300"/>
                </a:solidFill>
                <a:latin typeface="Arial"/>
                <a:cs typeface="Arial"/>
              </a:rPr>
              <a:t>definição de todos os caminhos lógicos possíveis</a:t>
            </a:r>
            <a:r>
              <a:rPr sz="2700" spc="1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4214" y="3000311"/>
            <a:ext cx="7814485" cy="13671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80" spc="10" dirty="0">
                <a:latin typeface="Arial"/>
                <a:cs typeface="Arial"/>
              </a:rPr>
              <a:t>•   Infelizmente estes testes apresentam problemas</a:t>
            </a:r>
            <a:endParaRPr sz="25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logísticos, uma vez que o número destes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possíveis caminhos lógicos pode ser muito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grande, o que levaria a um tempo infinito. 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4214" y="4727511"/>
            <a:ext cx="7343036" cy="1246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•   Entretanto este tipo de teste não pode ser</a:t>
            </a:r>
            <a:endParaRPr sz="27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desprezado como pouco prático, podendo-se</a:t>
            </a:r>
            <a:endParaRPr sz="27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optar por um número limitado de </a:t>
            </a:r>
            <a:r>
              <a:rPr sz="2700" spc="10" dirty="0" err="1" smtClean="0">
                <a:latin typeface="Arial"/>
                <a:cs typeface="Arial"/>
              </a:rPr>
              <a:t>opções</a:t>
            </a:r>
            <a:r>
              <a:rPr lang="pt-BR" sz="2700" spc="10" dirty="0" smtClean="0"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942769" y="494908"/>
            <a:ext cx="6759469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Teste de caminho básico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4214" y="1644650"/>
            <a:ext cx="124230" cy="2834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latin typeface="Arial"/>
                <a:cs typeface="Arial"/>
              </a:rPr>
              <a:t>•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47114" y="1644650"/>
            <a:ext cx="7469429" cy="10962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É uma </a:t>
            </a:r>
            <a:r>
              <a:rPr sz="2000" spc="10" dirty="0">
                <a:solidFill>
                  <a:srgbClr val="FF3300"/>
                </a:solidFill>
                <a:latin typeface="Arial"/>
                <a:cs typeface="Arial"/>
              </a:rPr>
              <a:t>técnica de teste de caixa branca</a:t>
            </a:r>
            <a:r>
              <a:rPr sz="2000" spc="10" dirty="0">
                <a:latin typeface="Arial"/>
                <a:cs typeface="Arial"/>
              </a:rPr>
              <a:t> que possibilita que o</a:t>
            </a:r>
            <a:endParaRPr sz="2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projetista do caso de teste derive uma medida de complexidade</a:t>
            </a:r>
            <a:endParaRPr sz="2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lógica de um projeto procedimental e use essa medida como guia</a:t>
            </a:r>
            <a:endParaRPr sz="19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para definir </a:t>
            </a:r>
            <a:r>
              <a:rPr sz="2000" spc="10" dirty="0">
                <a:solidFill>
                  <a:srgbClr val="FF3300"/>
                </a:solidFill>
                <a:latin typeface="Arial"/>
                <a:cs typeface="Arial"/>
              </a:rPr>
              <a:t>um conjunto básico de caminhos de execução.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61415" y="3125025"/>
            <a:ext cx="2830545" cy="2692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Notação de grafo de fluxo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15" y="3368802"/>
            <a:ext cx="2768600" cy="12700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161415" y="3125025"/>
            <a:ext cx="4256342" cy="5867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763403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: 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– notação simples para representação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95614" y="3475101"/>
            <a:ext cx="33540" cy="236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0" spc="10" dirty="0">
                <a:latin typeface="Arial"/>
                <a:cs typeface="Arial"/>
              </a:rPr>
              <a:t> 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17709" y="3442525"/>
            <a:ext cx="335504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do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753164" y="3442525"/>
            <a:ext cx="1904822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fluxo de controle,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657939" y="3442525"/>
            <a:ext cx="469714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que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440815" y="3702113"/>
            <a:ext cx="2581653" cy="2692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descreve o fluxo lógico: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83" y="4276725"/>
            <a:ext cx="257021" cy="258088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20" y="4271962"/>
            <a:ext cx="266547" cy="267613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342" y="4454776"/>
            <a:ext cx="337951" cy="483158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74" y="4869716"/>
            <a:ext cx="74730" cy="84329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75" y="4921946"/>
            <a:ext cx="257021" cy="258088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12" y="4917183"/>
            <a:ext cx="266546" cy="267613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30" y="4921946"/>
            <a:ext cx="257021" cy="258088"/>
          </a:xfrm>
          <a:prstGeom prst="rect">
            <a:avLst/>
          </a:prstGeom>
        </p:spPr>
      </p:pic>
      <p:pic>
        <p:nvPicPr>
          <p:cNvPr id="6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67" y="4917183"/>
            <a:ext cx="266547" cy="267613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24" y="5056981"/>
            <a:ext cx="380206" cy="9525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67" y="5023644"/>
            <a:ext cx="76200" cy="76200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436052" y="5242646"/>
            <a:ext cx="889782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Seqüência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4" y="4530050"/>
            <a:ext cx="1294636" cy="1041878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3618063" y="5602894"/>
            <a:ext cx="138435" cy="1984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if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87" y="4755879"/>
            <a:ext cx="1551657" cy="686887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5165550" y="5500734"/>
            <a:ext cx="454670" cy="198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while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76" y="4448785"/>
            <a:ext cx="1294636" cy="1123144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7350238" y="5602894"/>
            <a:ext cx="425014" cy="1984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case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8731"/>
            <a:ext cx="1942769" cy="83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04214" y="1644205"/>
            <a:ext cx="7598234" cy="1246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•   É uma métrica de SW que proporciona uma</a:t>
            </a:r>
            <a:endParaRPr sz="2700" dirty="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medida quantitativa da complexidade lógica de</a:t>
            </a:r>
            <a:endParaRPr sz="27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pt-BR" sz="2700" spc="10" dirty="0" smtClean="0">
                <a:latin typeface="Arial"/>
                <a:cs typeface="Arial"/>
              </a:rPr>
              <a:t>    </a:t>
            </a:r>
            <a:r>
              <a:rPr sz="2700" spc="10" dirty="0" smtClean="0">
                <a:latin typeface="Arial"/>
                <a:cs typeface="Arial"/>
              </a:rPr>
              <a:t>um </a:t>
            </a:r>
            <a:r>
              <a:rPr sz="2700" spc="10" dirty="0" err="1" smtClean="0">
                <a:latin typeface="Arial"/>
                <a:cs typeface="Arial"/>
              </a:rPr>
              <a:t>programa</a:t>
            </a:r>
            <a:r>
              <a:rPr lang="pt-BR" sz="2700" spc="10" dirty="0" smtClean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4214" y="3199701"/>
            <a:ext cx="7814555" cy="26117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80" spc="10" dirty="0">
                <a:latin typeface="Arial"/>
                <a:cs typeface="Arial"/>
              </a:rPr>
              <a:t>•   O valor computado da complexidade ciclomática</a:t>
            </a:r>
            <a:endParaRPr sz="25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solidFill>
                  <a:srgbClr val="FF3300"/>
                </a:solidFill>
                <a:latin typeface="Arial"/>
                <a:cs typeface="Arial"/>
              </a:rPr>
              <a:t>define o número de caminhos independentes do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solidFill>
                  <a:srgbClr val="FF3300"/>
                </a:solidFill>
                <a:latin typeface="Arial"/>
                <a:cs typeface="Arial"/>
              </a:rPr>
              <a:t>conjunto básico de um programa</a:t>
            </a:r>
            <a:r>
              <a:rPr sz="2700" spc="10" dirty="0">
                <a:latin typeface="Arial"/>
                <a:cs typeface="Arial"/>
              </a:rPr>
              <a:t> e oferece-nos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um limite máximo para o </a:t>
            </a:r>
            <a:r>
              <a:rPr sz="2700" spc="10" dirty="0">
                <a:solidFill>
                  <a:srgbClr val="FF3300"/>
                </a:solidFill>
                <a:latin typeface="Arial"/>
                <a:cs typeface="Arial"/>
              </a:rPr>
              <a:t>número de testes que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solidFill>
                  <a:srgbClr val="FF3300"/>
                </a:solidFill>
                <a:latin typeface="Arial"/>
                <a:cs typeface="Arial"/>
              </a:rPr>
              <a:t>deve ser realizado</a:t>
            </a:r>
            <a:r>
              <a:rPr sz="2700" spc="10" dirty="0">
                <a:latin typeface="Arial"/>
                <a:cs typeface="Arial"/>
              </a:rPr>
              <a:t> para garantir que todas as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instruções sejam executadas pelo menos uma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vez.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0"/>
            <a:ext cx="1942769" cy="832615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752600" y="664419"/>
            <a:ext cx="7266746" cy="623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b="1" spc="10" dirty="0">
                <a:latin typeface="Arial"/>
                <a:cs typeface="Arial"/>
              </a:rPr>
              <a:t>Complexidade Ciclomática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887</Words>
  <Application>Microsoft Office PowerPoint</Application>
  <PresentationFormat>Apresentação na tela (4:3)</PresentationFormat>
  <Paragraphs>406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Sandra Crippa</cp:lastModifiedBy>
  <cp:revision>12</cp:revision>
  <dcterms:created xsi:type="dcterms:W3CDTF">2017-11-20T12:11:20Z</dcterms:created>
  <dcterms:modified xsi:type="dcterms:W3CDTF">2020-04-06T12:19:28Z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LastSaved">
    <vt:filetime>2017-11-20T00:00:00Z</vt:filetime>
  </property>
</Properties>
</file>