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65" r:id="rId2"/>
    <p:sldId id="257" r:id="rId3"/>
    <p:sldId id="258" r:id="rId4"/>
    <p:sldId id="259" r:id="rId5"/>
    <p:sldId id="260" r:id="rId6"/>
    <p:sldId id="262" r:id="rId7"/>
    <p:sldId id="261" r:id="rId8"/>
    <p:sldId id="263"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51A2B-03FB-4017-B188-BC25708E28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85A614-DDD6-43DA-A5F4-D3C88E9D15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5E1F81-4A8B-4E51-A186-924E34F9A3B0}"/>
              </a:ext>
            </a:extLst>
          </p:cNvPr>
          <p:cNvSpPr>
            <a:spLocks noGrp="1"/>
          </p:cNvSpPr>
          <p:nvPr>
            <p:ph type="dt" sz="half" idx="10"/>
          </p:nvPr>
        </p:nvSpPr>
        <p:spPr/>
        <p:txBody>
          <a:bodyPr/>
          <a:lstStyle/>
          <a:p>
            <a:fld id="{11A6662E-FAF4-44BC-88B5-85A7CBFB6D30}" type="datetime1">
              <a:rPr lang="en-US" smtClean="0"/>
              <a:pPr/>
              <a:t>12/8/2022</a:t>
            </a:fld>
            <a:endParaRPr lang="en-US" dirty="0"/>
          </a:p>
        </p:txBody>
      </p:sp>
      <p:sp>
        <p:nvSpPr>
          <p:cNvPr id="5" name="Footer Placeholder 4">
            <a:extLst>
              <a:ext uri="{FF2B5EF4-FFF2-40B4-BE49-F238E27FC236}">
                <a16:creationId xmlns:a16="http://schemas.microsoft.com/office/drawing/2014/main" id="{57D71819-CEA5-47ED-B966-4CA4889E923B}"/>
              </a:ext>
            </a:extLst>
          </p:cNvPr>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7348F616-DB90-4881-9BC4-51C35AA71947}"/>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107309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9AD9-B3FC-40B2-8127-8705854C53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A40784-25EB-4589-ABD2-FBEC49D87F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89EB41-26FE-4B95-9AA7-F6C96F2738A1}"/>
              </a:ext>
            </a:extLst>
          </p:cNvPr>
          <p:cNvSpPr>
            <a:spLocks noGrp="1"/>
          </p:cNvSpPr>
          <p:nvPr>
            <p:ph type="dt" sz="half" idx="10"/>
          </p:nvPr>
        </p:nvSpPr>
        <p:spPr/>
        <p:txBody>
          <a:bodyPr/>
          <a:lstStyle/>
          <a:p>
            <a:fld id="{4C559632-1575-4E14-B53B-3DC3D5ED3947}" type="datetime1">
              <a:rPr lang="en-US" smtClean="0"/>
              <a:t>12/8/2022</a:t>
            </a:fld>
            <a:endParaRPr lang="en-US"/>
          </a:p>
        </p:txBody>
      </p:sp>
      <p:sp>
        <p:nvSpPr>
          <p:cNvPr id="5" name="Footer Placeholder 4">
            <a:extLst>
              <a:ext uri="{FF2B5EF4-FFF2-40B4-BE49-F238E27FC236}">
                <a16:creationId xmlns:a16="http://schemas.microsoft.com/office/drawing/2014/main" id="{CB65E2D7-FCB2-41BA-AF2F-F80739987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DCB1B-2FF9-44C0-831B-3AD1AD7015F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28219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1B74B4-9559-49D2-A5A9-E4866A3D2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E5C545-8A43-47C7-8AF1-CBA9154699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CCCA60-D77A-4783-BAE0-89171F8B0114}"/>
              </a:ext>
            </a:extLst>
          </p:cNvPr>
          <p:cNvSpPr>
            <a:spLocks noGrp="1"/>
          </p:cNvSpPr>
          <p:nvPr>
            <p:ph type="dt" sz="half" idx="10"/>
          </p:nvPr>
        </p:nvSpPr>
        <p:spPr/>
        <p:txBody>
          <a:bodyPr/>
          <a:lstStyle/>
          <a:p>
            <a:fld id="{CC4A6868-2568-4CC9-B302-F37117B01A6E}" type="datetime1">
              <a:rPr lang="en-US" smtClean="0"/>
              <a:t>12/8/2022</a:t>
            </a:fld>
            <a:endParaRPr lang="en-US"/>
          </a:p>
        </p:txBody>
      </p:sp>
      <p:sp>
        <p:nvSpPr>
          <p:cNvPr id="5" name="Footer Placeholder 4">
            <a:extLst>
              <a:ext uri="{FF2B5EF4-FFF2-40B4-BE49-F238E27FC236}">
                <a16:creationId xmlns:a16="http://schemas.microsoft.com/office/drawing/2014/main" id="{29463CFA-6A64-4575-98F3-26BEACD07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BC719D-4FDD-4DC3-ABBA-D68B65EF9C9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49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6331-A274-4087-9982-7ED289E202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E59CDB-6BF7-4283-B433-2E1CD3272D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6EEDB-D045-4CBD-BF9E-64E2B7080AC1}"/>
              </a:ext>
            </a:extLst>
          </p:cNvPr>
          <p:cNvSpPr>
            <a:spLocks noGrp="1"/>
          </p:cNvSpPr>
          <p:nvPr>
            <p:ph type="dt" sz="half" idx="10"/>
          </p:nvPr>
        </p:nvSpPr>
        <p:spPr/>
        <p:txBody>
          <a:bodyPr/>
          <a:lstStyle/>
          <a:p>
            <a:fld id="{0055F08A-1E71-4B2B-BB49-E743F2903911}" type="datetime1">
              <a:rPr lang="en-US" smtClean="0"/>
              <a:t>12/8/2022</a:t>
            </a:fld>
            <a:endParaRPr lang="en-US" dirty="0"/>
          </a:p>
        </p:txBody>
      </p:sp>
      <p:sp>
        <p:nvSpPr>
          <p:cNvPr id="5" name="Footer Placeholder 4">
            <a:extLst>
              <a:ext uri="{FF2B5EF4-FFF2-40B4-BE49-F238E27FC236}">
                <a16:creationId xmlns:a16="http://schemas.microsoft.com/office/drawing/2014/main" id="{FBF393E8-6BC1-4A8C-9440-6DCF26BB4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CECE3-B646-41EF-B367-E900898E098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7650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42BC-3575-4839-A6BC-2C6E0676BB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C55C96-44F8-4F75-9B6F-5D0A6C1039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B1570E-0F2A-4EC9-95B7-438FE3DBE416}"/>
              </a:ext>
            </a:extLst>
          </p:cNvPr>
          <p:cNvSpPr>
            <a:spLocks noGrp="1"/>
          </p:cNvSpPr>
          <p:nvPr>
            <p:ph type="dt" sz="half" idx="10"/>
          </p:nvPr>
        </p:nvSpPr>
        <p:spPr/>
        <p:txBody>
          <a:bodyPr/>
          <a:lstStyle/>
          <a:p>
            <a:fld id="{15417D9E-721A-44BB-8863-9873FE64DA75}" type="datetime1">
              <a:rPr lang="en-US" smtClean="0"/>
              <a:t>12/8/2022</a:t>
            </a:fld>
            <a:endParaRPr lang="en-US"/>
          </a:p>
        </p:txBody>
      </p:sp>
      <p:sp>
        <p:nvSpPr>
          <p:cNvPr id="5" name="Footer Placeholder 4">
            <a:extLst>
              <a:ext uri="{FF2B5EF4-FFF2-40B4-BE49-F238E27FC236}">
                <a16:creationId xmlns:a16="http://schemas.microsoft.com/office/drawing/2014/main" id="{D2915ECC-32ED-4F05-B4CE-FF23506F9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340A9-AEA0-452D-8852-966100381975}"/>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2514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6530-B105-4A34-A42E-661A8B268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CB3D47-8CF5-464D-8D77-A83D7BDC08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EC49BF-FE21-43E4-97A9-FBF4313C15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6BA950-2AB7-4235-9171-241CD93868E7}"/>
              </a:ext>
            </a:extLst>
          </p:cNvPr>
          <p:cNvSpPr>
            <a:spLocks noGrp="1"/>
          </p:cNvSpPr>
          <p:nvPr>
            <p:ph type="dt" sz="half" idx="10"/>
          </p:nvPr>
        </p:nvSpPr>
        <p:spPr/>
        <p:txBody>
          <a:bodyPr/>
          <a:lstStyle/>
          <a:p>
            <a:fld id="{5F31DA2F-80B8-49CF-99FB-5ABCA53A607A}" type="datetime1">
              <a:rPr lang="en-US" smtClean="0"/>
              <a:t>12/8/2022</a:t>
            </a:fld>
            <a:endParaRPr lang="en-US"/>
          </a:p>
        </p:txBody>
      </p:sp>
      <p:sp>
        <p:nvSpPr>
          <p:cNvPr id="6" name="Footer Placeholder 5">
            <a:extLst>
              <a:ext uri="{FF2B5EF4-FFF2-40B4-BE49-F238E27FC236}">
                <a16:creationId xmlns:a16="http://schemas.microsoft.com/office/drawing/2014/main" id="{B4D21359-89D2-41AB-8A93-7C8B0D38B1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17DF69-58E9-40A1-A345-21CEBAB99FE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89189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DE83-AD2F-4F4D-B898-54FB8F477A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CFA36D-5B24-4C33-A869-37D5E5FA01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54E430-A6C0-49EA-A5D9-0DF5BFA344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D25A63-DBB4-4978-B900-DA62B455FF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18AE0F-036F-4A36-929F-61F6652878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0A320B-EFBF-4398-8AA2-43DE593F980C}"/>
              </a:ext>
            </a:extLst>
          </p:cNvPr>
          <p:cNvSpPr>
            <a:spLocks noGrp="1"/>
          </p:cNvSpPr>
          <p:nvPr>
            <p:ph type="dt" sz="half" idx="10"/>
          </p:nvPr>
        </p:nvSpPr>
        <p:spPr/>
        <p:txBody>
          <a:bodyPr/>
          <a:lstStyle/>
          <a:p>
            <a:fld id="{28852172-E6C9-4B6C-929A-A9DE3837BBF1}" type="datetime1">
              <a:rPr lang="en-US" smtClean="0"/>
              <a:t>12/8/2022</a:t>
            </a:fld>
            <a:endParaRPr lang="en-US"/>
          </a:p>
        </p:txBody>
      </p:sp>
      <p:sp>
        <p:nvSpPr>
          <p:cNvPr id="8" name="Footer Placeholder 7">
            <a:extLst>
              <a:ext uri="{FF2B5EF4-FFF2-40B4-BE49-F238E27FC236}">
                <a16:creationId xmlns:a16="http://schemas.microsoft.com/office/drawing/2014/main" id="{79F72ED7-FAE2-4C37-ABF3-DB87037B53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F90020-DB38-4FA8-8429-58BE2D9AF5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59219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6E444-5BB0-438B-B729-651A45BF72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AAFC2C-2264-4EA3-863E-164BD8C53716}"/>
              </a:ext>
            </a:extLst>
          </p:cNvPr>
          <p:cNvSpPr>
            <a:spLocks noGrp="1"/>
          </p:cNvSpPr>
          <p:nvPr>
            <p:ph type="dt" sz="half" idx="10"/>
          </p:nvPr>
        </p:nvSpPr>
        <p:spPr/>
        <p:txBody>
          <a:bodyPr/>
          <a:lstStyle/>
          <a:p>
            <a:fld id="{3AB41CFF-90C9-47B3-9DA1-F2BF8D839F7E}" type="datetime1">
              <a:rPr lang="en-US" smtClean="0"/>
              <a:t>12/8/2022</a:t>
            </a:fld>
            <a:endParaRPr lang="en-US"/>
          </a:p>
        </p:txBody>
      </p:sp>
      <p:sp>
        <p:nvSpPr>
          <p:cNvPr id="4" name="Footer Placeholder 3">
            <a:extLst>
              <a:ext uri="{FF2B5EF4-FFF2-40B4-BE49-F238E27FC236}">
                <a16:creationId xmlns:a16="http://schemas.microsoft.com/office/drawing/2014/main" id="{478998A7-B341-4091-999C-B8D4E742D7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4AAE44-471D-4B53-8E30-E4B6E4B1426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95320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E33D1-8C8E-4958-AA15-03CAB37C4A02}"/>
              </a:ext>
            </a:extLst>
          </p:cNvPr>
          <p:cNvSpPr>
            <a:spLocks noGrp="1"/>
          </p:cNvSpPr>
          <p:nvPr>
            <p:ph type="dt" sz="half" idx="10"/>
          </p:nvPr>
        </p:nvSpPr>
        <p:spPr/>
        <p:txBody>
          <a:bodyPr/>
          <a:lstStyle/>
          <a:p>
            <a:fld id="{F06048FA-06AB-4884-A69B-986B96E68A24}" type="datetime1">
              <a:rPr lang="en-US" smtClean="0"/>
              <a:t>12/8/2022</a:t>
            </a:fld>
            <a:endParaRPr lang="en-US"/>
          </a:p>
        </p:txBody>
      </p:sp>
      <p:sp>
        <p:nvSpPr>
          <p:cNvPr id="3" name="Footer Placeholder 2">
            <a:extLst>
              <a:ext uri="{FF2B5EF4-FFF2-40B4-BE49-F238E27FC236}">
                <a16:creationId xmlns:a16="http://schemas.microsoft.com/office/drawing/2014/main" id="{23FB17B7-1678-4670-A057-1EA1FE1019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4860FC-C23B-4A6C-8534-013C6FEA1E6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08303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F0381-C74A-4650-9B14-29590DB662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FCBA18-0A55-486A-926F-C6F15F393D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881FC-1738-427E-94C9-8836EC297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612945-2845-4D5D-95B4-B2E1BF1EADD2}"/>
              </a:ext>
            </a:extLst>
          </p:cNvPr>
          <p:cNvSpPr>
            <a:spLocks noGrp="1"/>
          </p:cNvSpPr>
          <p:nvPr>
            <p:ph type="dt" sz="half" idx="10"/>
          </p:nvPr>
        </p:nvSpPr>
        <p:spPr/>
        <p:txBody>
          <a:bodyPr/>
          <a:lstStyle/>
          <a:p>
            <a:fld id="{50DB7ABA-0172-4F9C-889D-567164F66BCD}" type="datetime1">
              <a:rPr lang="en-US" smtClean="0"/>
              <a:t>12/8/2022</a:t>
            </a:fld>
            <a:endParaRPr lang="en-US"/>
          </a:p>
        </p:txBody>
      </p:sp>
      <p:sp>
        <p:nvSpPr>
          <p:cNvPr id="6" name="Footer Placeholder 5">
            <a:extLst>
              <a:ext uri="{FF2B5EF4-FFF2-40B4-BE49-F238E27FC236}">
                <a16:creationId xmlns:a16="http://schemas.microsoft.com/office/drawing/2014/main" id="{B4D68068-7FA7-4E51-A97B-B5A708E34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3597D-508C-421B-BD9D-F5614A5DB4A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804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9530-6C44-428E-9968-C5F211E48D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AEB103-6A3B-41D6-9506-79608524D3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216E4D-57D1-454C-A924-793F8EFC9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60DC6-02A7-40EE-B145-1F31CF41219F}"/>
              </a:ext>
            </a:extLst>
          </p:cNvPr>
          <p:cNvSpPr>
            <a:spLocks noGrp="1"/>
          </p:cNvSpPr>
          <p:nvPr>
            <p:ph type="dt" sz="half" idx="10"/>
          </p:nvPr>
        </p:nvSpPr>
        <p:spPr/>
        <p:txBody>
          <a:bodyPr/>
          <a:lstStyle/>
          <a:p>
            <a:fld id="{78AC6A5B-8AE7-4A41-B5A7-9ADC6686DC18}" type="datetime1">
              <a:rPr lang="en-US" smtClean="0"/>
              <a:t>12/8/2022</a:t>
            </a:fld>
            <a:endParaRPr lang="en-US"/>
          </a:p>
        </p:txBody>
      </p:sp>
      <p:sp>
        <p:nvSpPr>
          <p:cNvPr id="6" name="Footer Placeholder 5">
            <a:extLst>
              <a:ext uri="{FF2B5EF4-FFF2-40B4-BE49-F238E27FC236}">
                <a16:creationId xmlns:a16="http://schemas.microsoft.com/office/drawing/2014/main" id="{69151AB2-AE74-41D8-8531-77DB081E91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4E6B63-19AB-4BAD-97B1-564C27D1CC1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5119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79E460-23AC-4EE2-B007-481A0E45C6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B4AC5C-6691-426E-B04F-FDCB0F219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9487AB-D690-46E3-A2A2-53498C3E4D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0CF6C-748E-4B7A-BC8B-3011EF78ED13}" type="datetime1">
              <a:rPr lang="en-US" smtClean="0"/>
              <a:pPr/>
              <a:t>12/8/2022</a:t>
            </a:fld>
            <a:endParaRPr lang="en-US" dirty="0"/>
          </a:p>
        </p:txBody>
      </p:sp>
      <p:sp>
        <p:nvSpPr>
          <p:cNvPr id="5" name="Footer Placeholder 4">
            <a:extLst>
              <a:ext uri="{FF2B5EF4-FFF2-40B4-BE49-F238E27FC236}">
                <a16:creationId xmlns:a16="http://schemas.microsoft.com/office/drawing/2014/main" id="{92E6A8D6-07C0-4996-8D38-BF62F2E438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C24C4DF1-C2EB-4730-AD3A-D3954A8811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75656817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other Board">
            <a:extLst>
              <a:ext uri="{FF2B5EF4-FFF2-40B4-BE49-F238E27FC236}">
                <a16:creationId xmlns:a16="http://schemas.microsoft.com/office/drawing/2014/main" id="{0AFD9A89-082B-767D-ABC1-411A1D1501EA}"/>
              </a:ext>
            </a:extLst>
          </p:cNvPr>
          <p:cNvPicPr>
            <a:picLocks noChangeAspect="1"/>
          </p:cNvPicPr>
          <p:nvPr/>
        </p:nvPicPr>
        <p:blipFill rotWithShape="1">
          <a:blip r:embed="rId2">
            <a:alphaModFix amt="60000"/>
          </a:blip>
          <a:srcRect t="15747"/>
          <a:stretch/>
        </p:blipFill>
        <p:spPr>
          <a:xfrm>
            <a:off x="20" y="10"/>
            <a:ext cx="12191980" cy="6856614"/>
          </a:xfrm>
          <a:prstGeom prst="rect">
            <a:avLst/>
          </a:prstGeom>
        </p:spPr>
      </p:pic>
      <p:sp>
        <p:nvSpPr>
          <p:cNvPr id="2" name="Title 1">
            <a:extLst>
              <a:ext uri="{FF2B5EF4-FFF2-40B4-BE49-F238E27FC236}">
                <a16:creationId xmlns:a16="http://schemas.microsoft.com/office/drawing/2014/main" id="{1241BF41-6379-47A2-92C6-B26BCD557B4C}"/>
              </a:ext>
            </a:extLst>
          </p:cNvPr>
          <p:cNvSpPr>
            <a:spLocks noGrp="1"/>
          </p:cNvSpPr>
          <p:nvPr>
            <p:ph type="title"/>
          </p:nvPr>
        </p:nvSpPr>
        <p:spPr>
          <a:xfrm>
            <a:off x="838200" y="740211"/>
            <a:ext cx="7530685" cy="3163864"/>
          </a:xfrm>
        </p:spPr>
        <p:txBody>
          <a:bodyPr vert="horz" lIns="91440" tIns="45720" rIns="91440" bIns="45720" rtlCol="0" anchor="b">
            <a:normAutofit/>
          </a:bodyPr>
          <a:lstStyle/>
          <a:p>
            <a:pPr>
              <a:lnSpc>
                <a:spcPct val="90000"/>
              </a:lnSpc>
            </a:pPr>
            <a:r>
              <a:rPr lang="en-US" sz="5200">
                <a:solidFill>
                  <a:srgbClr val="FFFFFF"/>
                </a:solidFill>
              </a:rPr>
              <a:t>Smart Intrusion Detection</a:t>
            </a:r>
            <a:br>
              <a:rPr lang="en-US" sz="5200">
                <a:solidFill>
                  <a:srgbClr val="FFFFFF"/>
                </a:solidFill>
              </a:rPr>
            </a:br>
            <a:r>
              <a:rPr lang="en-US" sz="5200">
                <a:solidFill>
                  <a:srgbClr val="FFFFFF"/>
                </a:solidFill>
              </a:rPr>
              <a:t>(Smart Building)</a:t>
            </a:r>
            <a:br>
              <a:rPr lang="en-US" sz="5200">
                <a:solidFill>
                  <a:srgbClr val="FFFFFF"/>
                </a:solidFill>
              </a:rPr>
            </a:br>
            <a:br>
              <a:rPr lang="en-US" sz="5200">
                <a:solidFill>
                  <a:srgbClr val="FFFFFF"/>
                </a:solidFill>
              </a:rPr>
            </a:br>
            <a:endParaRPr lang="en-US" sz="5200">
              <a:solidFill>
                <a:srgbClr val="FFFFFF"/>
              </a:solidFill>
            </a:endParaRPr>
          </a:p>
        </p:txBody>
      </p:sp>
      <p:sp>
        <p:nvSpPr>
          <p:cNvPr id="3" name="Content Placeholder 2">
            <a:extLst>
              <a:ext uri="{FF2B5EF4-FFF2-40B4-BE49-F238E27FC236}">
                <a16:creationId xmlns:a16="http://schemas.microsoft.com/office/drawing/2014/main" id="{419EDA63-52D1-4DD5-A24D-AF5656B42033}"/>
              </a:ext>
            </a:extLst>
          </p:cNvPr>
          <p:cNvSpPr>
            <a:spLocks noGrp="1"/>
          </p:cNvSpPr>
          <p:nvPr>
            <p:ph idx="1"/>
          </p:nvPr>
        </p:nvSpPr>
        <p:spPr>
          <a:xfrm>
            <a:off x="838200" y="4074515"/>
            <a:ext cx="7583133" cy="1279124"/>
          </a:xfrm>
        </p:spPr>
        <p:txBody>
          <a:bodyPr vert="horz" lIns="91440" tIns="45720" rIns="91440" bIns="45720" rtlCol="0">
            <a:normAutofit/>
          </a:bodyPr>
          <a:lstStyle/>
          <a:p>
            <a:pPr marL="0" indent="0">
              <a:buNone/>
            </a:pPr>
            <a:r>
              <a:rPr lang="en-US" sz="2200">
                <a:solidFill>
                  <a:srgbClr val="FFFFFF"/>
                </a:solidFill>
              </a:rPr>
              <a:t>By Alekhya Pingali</a:t>
            </a:r>
          </a:p>
        </p:txBody>
      </p:sp>
    </p:spTree>
    <p:extLst>
      <p:ext uri="{BB962C8B-B14F-4D97-AF65-F5344CB8AC3E}">
        <p14:creationId xmlns:p14="http://schemas.microsoft.com/office/powerpoint/2010/main" val="1112395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4" descr="Blue blocks and networks technology background">
            <a:extLst>
              <a:ext uri="{FF2B5EF4-FFF2-40B4-BE49-F238E27FC236}">
                <a16:creationId xmlns:a16="http://schemas.microsoft.com/office/drawing/2014/main" id="{5F0D2911-BC66-9A8A-2A10-ADE2A903DA36}"/>
              </a:ext>
            </a:extLst>
          </p:cNvPr>
          <p:cNvPicPr>
            <a:picLocks noChangeAspect="1"/>
          </p:cNvPicPr>
          <p:nvPr/>
        </p:nvPicPr>
        <p:blipFill rotWithShape="1">
          <a:blip r:embed="rId2">
            <a:alphaModFix amt="60000"/>
          </a:blip>
          <a:srcRect t="20" b="-446"/>
          <a:stretch/>
        </p:blipFill>
        <p:spPr>
          <a:xfrm>
            <a:off x="20" y="10"/>
            <a:ext cx="12191980" cy="6856614"/>
          </a:xfrm>
          <a:prstGeom prst="rect">
            <a:avLst/>
          </a:prstGeom>
        </p:spPr>
      </p:pic>
      <p:sp>
        <p:nvSpPr>
          <p:cNvPr id="2" name="Title 1">
            <a:extLst>
              <a:ext uri="{FF2B5EF4-FFF2-40B4-BE49-F238E27FC236}">
                <a16:creationId xmlns:a16="http://schemas.microsoft.com/office/drawing/2014/main" id="{A060DEB6-962D-4A45-871F-DBD620E9C1CB}"/>
              </a:ext>
            </a:extLst>
          </p:cNvPr>
          <p:cNvSpPr>
            <a:spLocks noGrp="1"/>
          </p:cNvSpPr>
          <p:nvPr>
            <p:ph type="title"/>
          </p:nvPr>
        </p:nvSpPr>
        <p:spPr>
          <a:xfrm>
            <a:off x="1198181" y="726066"/>
            <a:ext cx="4795282" cy="5018227"/>
          </a:xfrm>
        </p:spPr>
        <p:txBody>
          <a:bodyPr anchor="ctr">
            <a:normAutofit/>
          </a:bodyPr>
          <a:lstStyle/>
          <a:p>
            <a:r>
              <a:rPr lang="en-US">
                <a:solidFill>
                  <a:srgbClr val="FFFFFF"/>
                </a:solidFill>
              </a:rPr>
              <a:t>Domain Of Intrusion Detection</a:t>
            </a:r>
          </a:p>
        </p:txBody>
      </p:sp>
      <p:sp>
        <p:nvSpPr>
          <p:cNvPr id="3" name="Content Placeholder 2">
            <a:extLst>
              <a:ext uri="{FF2B5EF4-FFF2-40B4-BE49-F238E27FC236}">
                <a16:creationId xmlns:a16="http://schemas.microsoft.com/office/drawing/2014/main" id="{B9A68038-B82E-4595-996E-3629B23AC0F4}"/>
              </a:ext>
            </a:extLst>
          </p:cNvPr>
          <p:cNvSpPr>
            <a:spLocks noGrp="1"/>
          </p:cNvSpPr>
          <p:nvPr>
            <p:ph idx="1"/>
          </p:nvPr>
        </p:nvSpPr>
        <p:spPr>
          <a:xfrm>
            <a:off x="6195372" y="726538"/>
            <a:ext cx="4977905" cy="5017076"/>
          </a:xfrm>
        </p:spPr>
        <p:txBody>
          <a:bodyPr anchor="ctr">
            <a:normAutofit/>
          </a:bodyPr>
          <a:lstStyle/>
          <a:p>
            <a:r>
              <a:rPr lang="en-US" sz="1800">
                <a:solidFill>
                  <a:srgbClr val="FFFFFF"/>
                </a:solidFill>
                <a:effectLst/>
                <a:latin typeface="Calibri" panose="020F0502020204030204" pitchFamily="34" charset="0"/>
                <a:ea typeface="Times New Roman" panose="02020603050405020304" pitchFamily="18" charset="0"/>
              </a:rPr>
              <a:t>The Domain of my project application is the Smart Building.</a:t>
            </a:r>
          </a:p>
          <a:p>
            <a:endParaRPr lang="en-US" sz="1800">
              <a:solidFill>
                <a:srgbClr val="FFFFFF"/>
              </a:solidFill>
              <a:effectLst/>
              <a:latin typeface="Times New Roman" panose="02020603050405020304" pitchFamily="18" charset="0"/>
              <a:ea typeface="Times New Roman" panose="02020603050405020304" pitchFamily="18" charset="0"/>
            </a:endParaRPr>
          </a:p>
          <a:p>
            <a:r>
              <a:rPr lang="en-US" sz="1800">
                <a:solidFill>
                  <a:srgbClr val="FFFFFF"/>
                </a:solidFill>
                <a:effectLst/>
                <a:latin typeface="Calibri" panose="020F0502020204030204" pitchFamily="34" charset="0"/>
                <a:ea typeface="Calibri" panose="020F0502020204030204" pitchFamily="34" charset="0"/>
              </a:rPr>
              <a:t>Security is one of the most imperative aspects of any system. The purpose of doing security intrusion detection is to protect the entire system from external and internal risks. </a:t>
            </a:r>
          </a:p>
          <a:p>
            <a:r>
              <a:rPr lang="en-US" sz="1800">
                <a:solidFill>
                  <a:srgbClr val="FFFFFF"/>
                </a:solidFill>
                <a:effectLst/>
                <a:latin typeface="Calibri" panose="020F0502020204030204" pitchFamily="34" charset="0"/>
                <a:ea typeface="Calibri" panose="020F0502020204030204" pitchFamily="34" charset="0"/>
              </a:rPr>
              <a:t>The main object to design intrusion detection is to alert the owner remotely of the intruder break in by sending the message</a:t>
            </a:r>
            <a:endParaRPr lang="en-US" sz="1800">
              <a:solidFill>
                <a:srgbClr val="FFFFFF"/>
              </a:solidFill>
              <a:latin typeface="Calibri" panose="020F0502020204030204" pitchFamily="34" charset="0"/>
            </a:endParaRPr>
          </a:p>
        </p:txBody>
      </p:sp>
    </p:spTree>
    <p:extLst>
      <p:ext uri="{BB962C8B-B14F-4D97-AF65-F5344CB8AC3E}">
        <p14:creationId xmlns:p14="http://schemas.microsoft.com/office/powerpoint/2010/main" val="1911293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36D58-6706-4DC2-9153-F9583D4033FA}"/>
              </a:ext>
            </a:extLst>
          </p:cNvPr>
          <p:cNvSpPr>
            <a:spLocks noGrp="1"/>
          </p:cNvSpPr>
          <p:nvPr>
            <p:ph type="title"/>
          </p:nvPr>
        </p:nvSpPr>
        <p:spPr>
          <a:xfrm>
            <a:off x="609601" y="559813"/>
            <a:ext cx="5181599" cy="5612387"/>
          </a:xfrm>
        </p:spPr>
        <p:txBody>
          <a:bodyPr anchor="ctr">
            <a:normAutofit/>
          </a:bodyPr>
          <a:lstStyle/>
          <a:p>
            <a:r>
              <a:rPr lang="en-US"/>
              <a:t>Purpose of Smart Intrusion Detection</a:t>
            </a:r>
          </a:p>
        </p:txBody>
      </p:sp>
      <p:sp>
        <p:nvSpPr>
          <p:cNvPr id="3" name="Content Placeholder 2">
            <a:extLst>
              <a:ext uri="{FF2B5EF4-FFF2-40B4-BE49-F238E27FC236}">
                <a16:creationId xmlns:a16="http://schemas.microsoft.com/office/drawing/2014/main" id="{1C0D57BD-8B02-4CF1-BDA4-006B88FC6F37}"/>
              </a:ext>
            </a:extLst>
          </p:cNvPr>
          <p:cNvSpPr>
            <a:spLocks noGrp="1"/>
          </p:cNvSpPr>
          <p:nvPr>
            <p:ph idx="1"/>
          </p:nvPr>
        </p:nvSpPr>
        <p:spPr>
          <a:xfrm>
            <a:off x="6477000" y="559813"/>
            <a:ext cx="5180106" cy="5612387"/>
          </a:xfrm>
        </p:spPr>
        <p:txBody>
          <a:bodyPr anchor="ctr">
            <a:normAutofit/>
          </a:bodyPr>
          <a:lstStyle/>
          <a:p>
            <a:r>
              <a:rPr lang="en-US" sz="1800">
                <a:effectLst/>
                <a:latin typeface="Calibri" panose="020F0502020204030204" pitchFamily="34" charset="0"/>
                <a:ea typeface="Calibri" panose="020F0502020204030204" pitchFamily="34" charset="0"/>
              </a:rPr>
              <a:t>Security is a crucial and critical issue in a home environment. Many homeowners are concerned about unauthorized access into their homes. Security refers to the detection of malicious behaviors, like for example burglars, unauthorized access to the smart home environment.</a:t>
            </a:r>
          </a:p>
          <a:p>
            <a:r>
              <a:rPr lang="en-US" sz="1800">
                <a:effectLst/>
                <a:latin typeface="Calibri" panose="020F0502020204030204" pitchFamily="34" charset="0"/>
                <a:ea typeface="Calibri" panose="020F0502020204030204" pitchFamily="34" charset="0"/>
                <a:cs typeface="Calibri" panose="020F0502020204030204" pitchFamily="34" charset="0"/>
              </a:rPr>
              <a:t>Protection against intruders who attempt to penetrate the house for the purpose of theft for example is crucial to have. Intrusion detection system is used as a line of defense to protect the Smart Home/Smart Building because once an intrusion is detected, a response can then take place to minimize damages. In case that an intruder succeeds in his attack over the Smart building, intrusion detection systems (IDS) can detect this attack and send an alarm notification to the owners to stop the activities of the intruder.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a:p>
        </p:txBody>
      </p:sp>
    </p:spTree>
    <p:extLst>
      <p:ext uri="{BB962C8B-B14F-4D97-AF65-F5344CB8AC3E}">
        <p14:creationId xmlns:p14="http://schemas.microsoft.com/office/powerpoint/2010/main" val="380600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4">
            <a:extLst>
              <a:ext uri="{FF2B5EF4-FFF2-40B4-BE49-F238E27FC236}">
                <a16:creationId xmlns:a16="http://schemas.microsoft.com/office/drawing/2014/main" id="{5C217B8B-72CD-FC14-BE05-4DC65A43DD00}"/>
              </a:ext>
            </a:extLst>
          </p:cNvPr>
          <p:cNvPicPr>
            <a:picLocks noChangeAspect="1"/>
          </p:cNvPicPr>
          <p:nvPr/>
        </p:nvPicPr>
        <p:blipFill rotWithShape="1">
          <a:blip r:embed="rId2">
            <a:alphaModFix amt="60000"/>
          </a:blip>
          <a:srcRect l="510" r="10583"/>
          <a:stretch/>
        </p:blipFill>
        <p:spPr>
          <a:xfrm>
            <a:off x="20" y="10"/>
            <a:ext cx="12191980" cy="6856614"/>
          </a:xfrm>
          <a:prstGeom prst="rect">
            <a:avLst/>
          </a:prstGeom>
        </p:spPr>
      </p:pic>
      <p:sp>
        <p:nvSpPr>
          <p:cNvPr id="2" name="Title 1">
            <a:extLst>
              <a:ext uri="{FF2B5EF4-FFF2-40B4-BE49-F238E27FC236}">
                <a16:creationId xmlns:a16="http://schemas.microsoft.com/office/drawing/2014/main" id="{BE47B1A2-810B-4B6D-938B-809BA8F18FEE}"/>
              </a:ext>
            </a:extLst>
          </p:cNvPr>
          <p:cNvSpPr>
            <a:spLocks noGrp="1"/>
          </p:cNvSpPr>
          <p:nvPr>
            <p:ph type="ctrTitle"/>
          </p:nvPr>
        </p:nvSpPr>
        <p:spPr>
          <a:xfrm>
            <a:off x="1198181" y="726066"/>
            <a:ext cx="4795282" cy="5018227"/>
          </a:xfrm>
        </p:spPr>
        <p:txBody>
          <a:bodyPr vert="horz" lIns="91440" tIns="45720" rIns="91440" bIns="45720" rtlCol="0" anchor="ctr">
            <a:normAutofit/>
          </a:bodyPr>
          <a:lstStyle/>
          <a:p>
            <a:pPr algn="l"/>
            <a:r>
              <a:rPr lang="en-US">
                <a:solidFill>
                  <a:srgbClr val="FFFFFF"/>
                </a:solidFill>
              </a:rPr>
              <a:t>Components of Smart Intrusion system</a:t>
            </a:r>
          </a:p>
        </p:txBody>
      </p:sp>
      <p:sp>
        <p:nvSpPr>
          <p:cNvPr id="3" name="Subtitle 2">
            <a:extLst>
              <a:ext uri="{FF2B5EF4-FFF2-40B4-BE49-F238E27FC236}">
                <a16:creationId xmlns:a16="http://schemas.microsoft.com/office/drawing/2014/main" id="{15969335-7952-41B1-A8F8-670A433A8DF2}"/>
              </a:ext>
            </a:extLst>
          </p:cNvPr>
          <p:cNvSpPr>
            <a:spLocks noGrp="1"/>
          </p:cNvSpPr>
          <p:nvPr>
            <p:ph type="subTitle" idx="1"/>
          </p:nvPr>
        </p:nvSpPr>
        <p:spPr>
          <a:xfrm>
            <a:off x="6195372" y="726538"/>
            <a:ext cx="4977905" cy="5017076"/>
          </a:xfrm>
        </p:spPr>
        <p:txBody>
          <a:bodyPr vert="horz" lIns="91440" tIns="45720" rIns="91440" bIns="45720" rtlCol="0" anchor="ctr">
            <a:normAutofit/>
          </a:bodyPr>
          <a:lstStyle/>
          <a:p>
            <a:pPr marR="0" indent="-228600" algn="l">
              <a:spcBef>
                <a:spcPts val="0"/>
              </a:spcBef>
              <a:spcAft>
                <a:spcPts val="800"/>
              </a:spcAft>
              <a:buFont typeface="Arial" panose="020B0604020202020204" pitchFamily="34" charset="0"/>
              <a:buChar char="•"/>
            </a:pPr>
            <a:endParaRPr lang="en-US" sz="1800" dirty="0">
              <a:solidFill>
                <a:srgbClr val="FFFFFF"/>
              </a:solidFill>
              <a:effectLst/>
            </a:endParaRPr>
          </a:p>
          <a:p>
            <a:pPr marR="0" indent="-228600" algn="l">
              <a:spcBef>
                <a:spcPts val="0"/>
              </a:spcBef>
              <a:spcAft>
                <a:spcPts val="800"/>
              </a:spcAft>
              <a:buFont typeface="Arial" panose="020B0604020202020204" pitchFamily="34" charset="0"/>
              <a:buChar char="•"/>
            </a:pPr>
            <a:endParaRPr lang="en-US" sz="1800" dirty="0">
              <a:solidFill>
                <a:srgbClr val="FFFFFF"/>
              </a:solidFill>
            </a:endParaRPr>
          </a:p>
          <a:p>
            <a:pPr marR="0" algn="l">
              <a:spcBef>
                <a:spcPts val="0"/>
              </a:spcBef>
              <a:spcAft>
                <a:spcPts val="800"/>
              </a:spcAft>
            </a:pPr>
            <a:r>
              <a:rPr lang="en-US" sz="1800" dirty="0">
                <a:solidFill>
                  <a:srgbClr val="FFFFFF"/>
                </a:solidFill>
                <a:effectLst/>
              </a:rPr>
              <a:t>The following are the components for the intrusion detection system:</a:t>
            </a:r>
          </a:p>
          <a:p>
            <a:pPr marL="285750" marR="0" indent="-228600" algn="l" fontAlgn="base">
              <a:spcBef>
                <a:spcPts val="0"/>
              </a:spcBef>
              <a:spcAft>
                <a:spcPts val="0"/>
              </a:spcAft>
              <a:buFont typeface="Arial" panose="020B0604020202020204" pitchFamily="34" charset="0"/>
              <a:buChar char="•"/>
            </a:pPr>
            <a:r>
              <a:rPr lang="en-US" sz="1800" dirty="0">
                <a:solidFill>
                  <a:srgbClr val="FFFFFF"/>
                </a:solidFill>
                <a:effectLst/>
              </a:rPr>
              <a:t>PIR motion sensor</a:t>
            </a:r>
          </a:p>
          <a:p>
            <a:pPr marL="285750" marR="0" indent="-228600" algn="l" fontAlgn="base">
              <a:spcBef>
                <a:spcPts val="0"/>
              </a:spcBef>
              <a:spcAft>
                <a:spcPts val="0"/>
              </a:spcAft>
              <a:buFont typeface="Arial" panose="020B0604020202020204" pitchFamily="34" charset="0"/>
              <a:buChar char="•"/>
            </a:pPr>
            <a:r>
              <a:rPr lang="en-US" sz="1800" dirty="0">
                <a:solidFill>
                  <a:srgbClr val="FFFFFF"/>
                </a:solidFill>
                <a:effectLst/>
              </a:rPr>
              <a:t>LED lights</a:t>
            </a:r>
          </a:p>
          <a:p>
            <a:pPr marL="285750" marR="0" indent="-228600" algn="l" fontAlgn="base">
              <a:spcBef>
                <a:spcPts val="0"/>
              </a:spcBef>
              <a:spcAft>
                <a:spcPts val="0"/>
              </a:spcAft>
              <a:buFont typeface="Arial" panose="020B0604020202020204" pitchFamily="34" charset="0"/>
              <a:buChar char="•"/>
            </a:pPr>
            <a:r>
              <a:rPr lang="en-US" sz="1800" dirty="0">
                <a:solidFill>
                  <a:srgbClr val="FFFFFF"/>
                </a:solidFill>
                <a:effectLst/>
              </a:rPr>
              <a:t>ESP32</a:t>
            </a:r>
          </a:p>
          <a:p>
            <a:pPr marL="285750" marR="0" indent="-228600" algn="l" fontAlgn="base">
              <a:spcBef>
                <a:spcPts val="0"/>
              </a:spcBef>
              <a:spcAft>
                <a:spcPts val="0"/>
              </a:spcAft>
              <a:buFont typeface="Arial" panose="020B0604020202020204" pitchFamily="34" charset="0"/>
              <a:buChar char="•"/>
            </a:pPr>
            <a:r>
              <a:rPr lang="en-US" sz="1800" dirty="0" err="1">
                <a:solidFill>
                  <a:srgbClr val="FFFFFF"/>
                </a:solidFill>
                <a:effectLst/>
              </a:rPr>
              <a:t>Mosquitto</a:t>
            </a:r>
            <a:r>
              <a:rPr lang="en-US" sz="1800" dirty="0">
                <a:solidFill>
                  <a:srgbClr val="FFFFFF"/>
                </a:solidFill>
                <a:effectLst/>
              </a:rPr>
              <a:t>( MQTT broker)</a:t>
            </a:r>
          </a:p>
          <a:p>
            <a:pPr marL="285750" marR="0" indent="-228600" algn="l" fontAlgn="base">
              <a:spcBef>
                <a:spcPts val="0"/>
              </a:spcBef>
              <a:spcAft>
                <a:spcPts val="0"/>
              </a:spcAft>
              <a:buFont typeface="Arial" panose="020B0604020202020204" pitchFamily="34" charset="0"/>
              <a:buChar char="•"/>
            </a:pPr>
            <a:r>
              <a:rPr lang="en-US" sz="1800" dirty="0">
                <a:solidFill>
                  <a:srgbClr val="FFFFFF"/>
                </a:solidFill>
                <a:effectLst/>
              </a:rPr>
              <a:t>MySQL database</a:t>
            </a:r>
          </a:p>
          <a:p>
            <a:pPr marL="285750" marR="0" indent="-228600" algn="l" fontAlgn="base">
              <a:spcBef>
                <a:spcPts val="0"/>
              </a:spcBef>
              <a:spcAft>
                <a:spcPts val="0"/>
              </a:spcAft>
              <a:buFont typeface="Arial" panose="020B0604020202020204" pitchFamily="34" charset="0"/>
              <a:buChar char="•"/>
            </a:pPr>
            <a:r>
              <a:rPr lang="en-US" sz="1800" dirty="0">
                <a:solidFill>
                  <a:srgbClr val="FFFFFF"/>
                </a:solidFill>
                <a:effectLst/>
              </a:rPr>
              <a:t>Node-red (MQTT Client)</a:t>
            </a:r>
          </a:p>
          <a:p>
            <a:pPr marL="285750" marR="0" indent="-228600" algn="l" fontAlgn="base">
              <a:spcBef>
                <a:spcPts val="0"/>
              </a:spcBef>
              <a:spcAft>
                <a:spcPts val="0"/>
              </a:spcAft>
              <a:buFont typeface="Arial" panose="020B0604020202020204" pitchFamily="34" charset="0"/>
              <a:buChar char="•"/>
            </a:pPr>
            <a:r>
              <a:rPr lang="en-US" sz="1800" dirty="0">
                <a:solidFill>
                  <a:srgbClr val="FFFFFF"/>
                </a:solidFill>
                <a:effectLst/>
              </a:rPr>
              <a:t>Buzzer</a:t>
            </a:r>
          </a:p>
          <a:p>
            <a:pPr indent="-228600" algn="l">
              <a:buFont typeface="Arial" panose="020B0604020202020204" pitchFamily="34" charset="0"/>
              <a:buChar char="•"/>
            </a:pPr>
            <a:endParaRPr lang="en-US" sz="1800" dirty="0">
              <a:solidFill>
                <a:srgbClr val="FFFFFF"/>
              </a:solidFill>
            </a:endParaRPr>
          </a:p>
        </p:txBody>
      </p:sp>
    </p:spTree>
    <p:extLst>
      <p:ext uri="{BB962C8B-B14F-4D97-AF65-F5344CB8AC3E}">
        <p14:creationId xmlns:p14="http://schemas.microsoft.com/office/powerpoint/2010/main" val="397036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4185-8877-49AE-9B5E-4D57454A7D6B}"/>
              </a:ext>
            </a:extLst>
          </p:cNvPr>
          <p:cNvSpPr>
            <a:spLocks noGrp="1"/>
          </p:cNvSpPr>
          <p:nvPr>
            <p:ph type="title"/>
          </p:nvPr>
        </p:nvSpPr>
        <p:spPr/>
        <p:txBody>
          <a:bodyPr>
            <a:normAutofit/>
          </a:bodyPr>
          <a:lstStyle/>
          <a:p>
            <a:r>
              <a:rPr lang="en-US"/>
              <a:t>Overall Architecture of Smart Intrusion Detection</a:t>
            </a:r>
            <a:endParaRPr lang="en-US" dirty="0"/>
          </a:p>
        </p:txBody>
      </p:sp>
      <p:pic>
        <p:nvPicPr>
          <p:cNvPr id="1026" name="Picture 2">
            <a:extLst>
              <a:ext uri="{FF2B5EF4-FFF2-40B4-BE49-F238E27FC236}">
                <a16:creationId xmlns:a16="http://schemas.microsoft.com/office/drawing/2014/main" id="{2E85CC65-102D-4C63-B77A-1A296FDCE1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46754" y="1832378"/>
            <a:ext cx="8498492" cy="433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421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4" descr="Electronic circuit board">
            <a:extLst>
              <a:ext uri="{FF2B5EF4-FFF2-40B4-BE49-F238E27FC236}">
                <a16:creationId xmlns:a16="http://schemas.microsoft.com/office/drawing/2014/main" id="{BEC7D108-6F45-B736-5A1D-B67004601A7D}"/>
              </a:ext>
            </a:extLst>
          </p:cNvPr>
          <p:cNvPicPr>
            <a:picLocks noChangeAspect="1"/>
          </p:cNvPicPr>
          <p:nvPr/>
        </p:nvPicPr>
        <p:blipFill rotWithShape="1">
          <a:blip r:embed="rId2">
            <a:alphaModFix amt="60000"/>
          </a:blip>
          <a:srcRect t="15747"/>
          <a:stretch/>
        </p:blipFill>
        <p:spPr>
          <a:xfrm>
            <a:off x="20" y="10"/>
            <a:ext cx="12191980" cy="6856614"/>
          </a:xfrm>
          <a:prstGeom prst="rect">
            <a:avLst/>
          </a:prstGeom>
        </p:spPr>
      </p:pic>
      <p:sp>
        <p:nvSpPr>
          <p:cNvPr id="2" name="Title 1">
            <a:extLst>
              <a:ext uri="{FF2B5EF4-FFF2-40B4-BE49-F238E27FC236}">
                <a16:creationId xmlns:a16="http://schemas.microsoft.com/office/drawing/2014/main" id="{3F7E1C02-C385-487D-B370-6A6F065E86B3}"/>
              </a:ext>
            </a:extLst>
          </p:cNvPr>
          <p:cNvSpPr>
            <a:spLocks noGrp="1"/>
          </p:cNvSpPr>
          <p:nvPr>
            <p:ph type="title"/>
          </p:nvPr>
        </p:nvSpPr>
        <p:spPr>
          <a:xfrm>
            <a:off x="1198181" y="726066"/>
            <a:ext cx="4795282" cy="5018227"/>
          </a:xfrm>
        </p:spPr>
        <p:txBody>
          <a:bodyPr anchor="ctr">
            <a:normAutofit/>
          </a:bodyPr>
          <a:lstStyle/>
          <a:p>
            <a:r>
              <a:rPr lang="en-US">
                <a:solidFill>
                  <a:srgbClr val="FFFFFF"/>
                </a:solidFill>
              </a:rPr>
              <a:t>Protocols</a:t>
            </a:r>
          </a:p>
        </p:txBody>
      </p:sp>
      <p:sp>
        <p:nvSpPr>
          <p:cNvPr id="3" name="Content Placeholder 2">
            <a:extLst>
              <a:ext uri="{FF2B5EF4-FFF2-40B4-BE49-F238E27FC236}">
                <a16:creationId xmlns:a16="http://schemas.microsoft.com/office/drawing/2014/main" id="{98B2D371-A039-4296-9470-DF4AFC6D610E}"/>
              </a:ext>
            </a:extLst>
          </p:cNvPr>
          <p:cNvSpPr>
            <a:spLocks noGrp="1"/>
          </p:cNvSpPr>
          <p:nvPr>
            <p:ph idx="1"/>
          </p:nvPr>
        </p:nvSpPr>
        <p:spPr>
          <a:xfrm>
            <a:off x="6195372" y="726538"/>
            <a:ext cx="4977905" cy="5017076"/>
          </a:xfrm>
        </p:spPr>
        <p:txBody>
          <a:bodyPr anchor="ctr">
            <a:normAutofit/>
          </a:bodyPr>
          <a:lstStyle/>
          <a:p>
            <a:r>
              <a:rPr lang="en-US" sz="4400" dirty="0">
                <a:solidFill>
                  <a:srgbClr val="FFFFFF"/>
                </a:solidFill>
              </a:rPr>
              <a:t>Mqtt</a:t>
            </a:r>
          </a:p>
          <a:p>
            <a:r>
              <a:rPr lang="en-US" sz="4400" dirty="0" err="1">
                <a:solidFill>
                  <a:srgbClr val="FFFFFF"/>
                </a:solidFill>
              </a:rPr>
              <a:t>Mysql</a:t>
            </a:r>
            <a:endParaRPr lang="en-US" sz="4400" dirty="0">
              <a:solidFill>
                <a:srgbClr val="FFFFFF"/>
              </a:solidFill>
            </a:endParaRPr>
          </a:p>
        </p:txBody>
      </p:sp>
    </p:spTree>
    <p:extLst>
      <p:ext uri="{BB962C8B-B14F-4D97-AF65-F5344CB8AC3E}">
        <p14:creationId xmlns:p14="http://schemas.microsoft.com/office/powerpoint/2010/main" val="279178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20EBF-9697-4D51-8C9A-42FD4C641E96}"/>
              </a:ext>
            </a:extLst>
          </p:cNvPr>
          <p:cNvSpPr>
            <a:spLocks noGrp="1"/>
          </p:cNvSpPr>
          <p:nvPr>
            <p:ph type="title"/>
          </p:nvPr>
        </p:nvSpPr>
        <p:spPr>
          <a:xfrm>
            <a:off x="996275" y="394623"/>
            <a:ext cx="5996619" cy="2131033"/>
          </a:xfrm>
        </p:spPr>
        <p:txBody>
          <a:bodyPr vert="horz" lIns="91440" tIns="45720" rIns="91440" bIns="45720" rtlCol="0" anchor="ctr">
            <a:normAutofit/>
          </a:bodyPr>
          <a:lstStyle/>
          <a:p>
            <a:r>
              <a:rPr lang="en-US"/>
              <a:t>Circuit Diagram</a:t>
            </a:r>
            <a:endParaRPr lang="en-US" dirty="0"/>
          </a:p>
        </p:txBody>
      </p:sp>
      <p:pic>
        <p:nvPicPr>
          <p:cNvPr id="5" name="Content Placeholder 4" descr="A picture containing diagram&#10;&#10;Description automatically generated">
            <a:extLst>
              <a:ext uri="{FF2B5EF4-FFF2-40B4-BE49-F238E27FC236}">
                <a16:creationId xmlns:a16="http://schemas.microsoft.com/office/drawing/2014/main" id="{EAB0400E-076B-4A5C-A278-C58BB3BBAC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814" y="3029545"/>
            <a:ext cx="5179237" cy="2913320"/>
          </a:xfrm>
          <a:prstGeom prst="rect">
            <a:avLst/>
          </a:prstGeom>
        </p:spPr>
      </p:pic>
      <p:pic>
        <p:nvPicPr>
          <p:cNvPr id="7" name="Picture 6" descr="Diagram, schematic&#10;&#10;Description automatically generated">
            <a:extLst>
              <a:ext uri="{FF2B5EF4-FFF2-40B4-BE49-F238E27FC236}">
                <a16:creationId xmlns:a16="http://schemas.microsoft.com/office/drawing/2014/main" id="{74246D0E-AFA3-4AC7-907F-21286F65E9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657" y="3029545"/>
            <a:ext cx="5179237" cy="2913320"/>
          </a:xfrm>
          <a:prstGeom prst="rect">
            <a:avLst/>
          </a:prstGeom>
        </p:spPr>
      </p:pic>
    </p:spTree>
    <p:extLst>
      <p:ext uri="{BB962C8B-B14F-4D97-AF65-F5344CB8AC3E}">
        <p14:creationId xmlns:p14="http://schemas.microsoft.com/office/powerpoint/2010/main" val="365598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E773-906D-4138-9BBA-D9C80E4F314B}"/>
              </a:ext>
            </a:extLst>
          </p:cNvPr>
          <p:cNvSpPr>
            <a:spLocks noGrp="1"/>
          </p:cNvSpPr>
          <p:nvPr>
            <p:ph type="title"/>
          </p:nvPr>
        </p:nvSpPr>
        <p:spPr>
          <a:xfrm>
            <a:off x="838200" y="586992"/>
            <a:ext cx="5638800" cy="2461008"/>
          </a:xfrm>
        </p:spPr>
        <p:txBody>
          <a:bodyPr>
            <a:normAutofit/>
          </a:bodyPr>
          <a:lstStyle/>
          <a:p>
            <a:r>
              <a:rPr lang="en-US"/>
              <a:t>Implemenatation</a:t>
            </a:r>
          </a:p>
        </p:txBody>
      </p:sp>
      <p:sp>
        <p:nvSpPr>
          <p:cNvPr id="3" name="Content Placeholder 2">
            <a:extLst>
              <a:ext uri="{FF2B5EF4-FFF2-40B4-BE49-F238E27FC236}">
                <a16:creationId xmlns:a16="http://schemas.microsoft.com/office/drawing/2014/main" id="{A4243543-457C-4C77-846C-21F9F5DF61AE}"/>
              </a:ext>
            </a:extLst>
          </p:cNvPr>
          <p:cNvSpPr>
            <a:spLocks noGrp="1"/>
          </p:cNvSpPr>
          <p:nvPr>
            <p:ph idx="1"/>
          </p:nvPr>
        </p:nvSpPr>
        <p:spPr>
          <a:xfrm>
            <a:off x="838200" y="3124200"/>
            <a:ext cx="5638437" cy="3156166"/>
          </a:xfrm>
        </p:spPr>
        <p:txBody>
          <a:bodyPr anchor="ctr">
            <a:normAutofit/>
          </a:bodyPr>
          <a:lstStyle/>
          <a:p>
            <a:r>
              <a:rPr lang="en-US" sz="1800"/>
              <a:t>I have added Buzzer along with LED. Message  is also sent to the owner of the building for further security.</a:t>
            </a:r>
          </a:p>
          <a:p>
            <a:r>
              <a:rPr lang="en-US" sz="1800"/>
              <a:t>I have added both the Led and Buzzer due to which if the owner unable to hear then he can identify by using LED. </a:t>
            </a:r>
          </a:p>
        </p:txBody>
      </p:sp>
      <p:pic>
        <p:nvPicPr>
          <p:cNvPr id="21" name="Picture 4" descr="Close up of a red, blue and orange LED screen">
            <a:extLst>
              <a:ext uri="{FF2B5EF4-FFF2-40B4-BE49-F238E27FC236}">
                <a16:creationId xmlns:a16="http://schemas.microsoft.com/office/drawing/2014/main" id="{3FA2B2B0-8D80-0590-B157-508F8C675E2F}"/>
              </a:ext>
            </a:extLst>
          </p:cNvPr>
          <p:cNvPicPr>
            <a:picLocks noChangeAspect="1"/>
          </p:cNvPicPr>
          <p:nvPr/>
        </p:nvPicPr>
        <p:blipFill rotWithShape="1">
          <a:blip r:embed="rId2"/>
          <a:srcRect l="21482" r="26630" b="-2"/>
          <a:stretch/>
        </p:blipFill>
        <p:spPr>
          <a:xfrm>
            <a:off x="6861048" y="1"/>
            <a:ext cx="5330952" cy="6858000"/>
          </a:xfrm>
          <a:prstGeom prst="rect">
            <a:avLst/>
          </a:prstGeom>
        </p:spPr>
      </p:pic>
    </p:spTree>
    <p:extLst>
      <p:ext uri="{BB962C8B-B14F-4D97-AF65-F5344CB8AC3E}">
        <p14:creationId xmlns:p14="http://schemas.microsoft.com/office/powerpoint/2010/main" val="524532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A865DA-95EF-80A3-8C54-DE5859F47272}"/>
              </a:ext>
            </a:extLst>
          </p:cNvPr>
          <p:cNvPicPr>
            <a:picLocks noChangeAspect="1"/>
          </p:cNvPicPr>
          <p:nvPr/>
        </p:nvPicPr>
        <p:blipFill rotWithShape="1">
          <a:blip r:embed="rId2">
            <a:alphaModFix amt="40000"/>
          </a:blip>
          <a:srcRect t="5536" b="10194"/>
          <a:stretch/>
        </p:blipFill>
        <p:spPr>
          <a:xfrm>
            <a:off x="20" y="10"/>
            <a:ext cx="12191980" cy="6857990"/>
          </a:xfrm>
          <a:prstGeom prst="rect">
            <a:avLst/>
          </a:prstGeom>
        </p:spPr>
      </p:pic>
      <p:sp>
        <p:nvSpPr>
          <p:cNvPr id="2" name="Title 1">
            <a:extLst>
              <a:ext uri="{FF2B5EF4-FFF2-40B4-BE49-F238E27FC236}">
                <a16:creationId xmlns:a16="http://schemas.microsoft.com/office/drawing/2014/main" id="{3C6A330F-D5D4-4A40-9CE1-AA45FE6CFA72}"/>
              </a:ext>
            </a:extLst>
          </p:cNvPr>
          <p:cNvSpPr>
            <a:spLocks noGrp="1"/>
          </p:cNvSpPr>
          <p:nvPr>
            <p:ph type="title"/>
          </p:nvPr>
        </p:nvSpPr>
        <p:spPr>
          <a:xfrm>
            <a:off x="965200" y="965200"/>
            <a:ext cx="10261600" cy="3564869"/>
          </a:xfrm>
        </p:spPr>
        <p:txBody>
          <a:bodyPr vert="horz" lIns="91440" tIns="45720" rIns="91440" bIns="45720" rtlCol="0" anchor="b">
            <a:normAutofit/>
          </a:bodyPr>
          <a:lstStyle/>
          <a:p>
            <a:r>
              <a:rPr lang="en-US" sz="11500">
                <a:ln w="22225">
                  <a:solidFill>
                    <a:schemeClr val="tx1"/>
                  </a:solidFill>
                  <a:miter lim="800000"/>
                </a:ln>
                <a:noFill/>
              </a:rPr>
              <a:t>Thank You</a:t>
            </a:r>
          </a:p>
        </p:txBody>
      </p:sp>
    </p:spTree>
    <p:extLst>
      <p:ext uri="{BB962C8B-B14F-4D97-AF65-F5344CB8AC3E}">
        <p14:creationId xmlns:p14="http://schemas.microsoft.com/office/powerpoint/2010/main" val="111424578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TotalTime>
  <Words>323</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Smart Intrusion Detection (Smart Building)  </vt:lpstr>
      <vt:lpstr>Domain Of Intrusion Detection</vt:lpstr>
      <vt:lpstr>Purpose of Smart Intrusion Detection</vt:lpstr>
      <vt:lpstr>Components of Smart Intrusion system</vt:lpstr>
      <vt:lpstr>Overall Architecture of Smart Intrusion Detection</vt:lpstr>
      <vt:lpstr>Protocols</vt:lpstr>
      <vt:lpstr>Circuit Diagram</vt:lpstr>
      <vt:lpstr>Implemenatation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Of Intrusion Detection</dc:title>
  <dc:creator>Venkata Ratna Sandeep Paladugu</dc:creator>
  <cp:lastModifiedBy>Venkata Ratna Sandeep Paladugu</cp:lastModifiedBy>
  <cp:revision>12</cp:revision>
  <dcterms:created xsi:type="dcterms:W3CDTF">2022-12-08T14:54:52Z</dcterms:created>
  <dcterms:modified xsi:type="dcterms:W3CDTF">2022-12-08T16:54:09Z</dcterms:modified>
</cp:coreProperties>
</file>