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45"/>
    <a:srgbClr val="385D8A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104" d="100"/>
          <a:sy n="104" d="100"/>
        </p:scale>
        <p:origin x="33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n Sudvarg" userId="2bb9b31b-5f3c-4f72-8e1f-41eb276ee9c6" providerId="ADAL" clId="{FCDC7D61-EC7F-4581-B694-DF1697139845}"/>
    <pc:docChg chg="custSel addSld modSld">
      <pc:chgData name="Marion Sudvarg" userId="2bb9b31b-5f3c-4f72-8e1f-41eb276ee9c6" providerId="ADAL" clId="{FCDC7D61-EC7F-4581-B694-DF1697139845}" dt="2021-01-12T01:20:07.302" v="314" actId="27636"/>
      <pc:docMkLst>
        <pc:docMk/>
      </pc:docMkLst>
      <pc:sldChg chg="modSp add">
        <pc:chgData name="Marion Sudvarg" userId="2bb9b31b-5f3c-4f72-8e1f-41eb276ee9c6" providerId="ADAL" clId="{FCDC7D61-EC7F-4581-B694-DF1697139845}" dt="2021-01-12T01:20:07.302" v="314" actId="27636"/>
        <pc:sldMkLst>
          <pc:docMk/>
          <pc:sldMk cId="64523561" sldId="275"/>
        </pc:sldMkLst>
        <pc:spChg chg="mod">
          <ac:chgData name="Marion Sudvarg" userId="2bb9b31b-5f3c-4f72-8e1f-41eb276ee9c6" providerId="ADAL" clId="{FCDC7D61-EC7F-4581-B694-DF1697139845}" dt="2021-01-12T01:18:33.395" v="86" actId="20577"/>
          <ac:spMkLst>
            <pc:docMk/>
            <pc:sldMk cId="64523561" sldId="275"/>
            <ac:spMk id="2" creationId="{03EAF0F5-7098-4333-8036-A961F276B181}"/>
          </ac:spMkLst>
        </pc:spChg>
        <pc:spChg chg="mod">
          <ac:chgData name="Marion Sudvarg" userId="2bb9b31b-5f3c-4f72-8e1f-41eb276ee9c6" providerId="ADAL" clId="{FCDC7D61-EC7F-4581-B694-DF1697139845}" dt="2021-01-12T01:20:07.302" v="314" actId="27636"/>
          <ac:spMkLst>
            <pc:docMk/>
            <pc:sldMk cId="64523561" sldId="275"/>
            <ac:spMk id="3" creationId="{4EA5955B-D672-4E44-BE8D-24E8E5949FFF}"/>
          </ac:spMkLst>
        </pc:spChg>
      </pc:sldChg>
    </pc:docChg>
  </pc:docChgLst>
  <pc:docChgLst>
    <pc:chgData name="Marion Sudvarg" userId="2bb9b31b-5f3c-4f72-8e1f-41eb276ee9c6" providerId="ADAL" clId="{90A30540-3D06-46F5-8A52-9CD763E50B17}"/>
    <pc:docChg chg="addSld delSld modSld">
      <pc:chgData name="Marion Sudvarg" userId="2bb9b31b-5f3c-4f72-8e1f-41eb276ee9c6" providerId="ADAL" clId="{90A30540-3D06-46F5-8A52-9CD763E50B17}" dt="2020-08-19T17:01:33.885" v="1" actId="2696"/>
      <pc:docMkLst>
        <pc:docMk/>
      </pc:docMkLst>
      <pc:sldChg chg="add del">
        <pc:chgData name="Marion Sudvarg" userId="2bb9b31b-5f3c-4f72-8e1f-41eb276ee9c6" providerId="ADAL" clId="{90A30540-3D06-46F5-8A52-9CD763E50B17}" dt="2020-08-19T17:01:33.885" v="1" actId="2696"/>
        <pc:sldMkLst>
          <pc:docMk/>
          <pc:sldMk cId="3626223313" sldId="256"/>
        </pc:sldMkLst>
      </pc:sldChg>
    </pc:docChg>
  </pc:docChgLst>
  <pc:docChgLst>
    <pc:chgData name="Marion Sudvarg" userId="2bb9b31b-5f3c-4f72-8e1f-41eb276ee9c6" providerId="ADAL" clId="{A7CC28C0-2909-48D4-945E-EB661C3F9027}"/>
    <pc:docChg chg="modSld">
      <pc:chgData name="Marion Sudvarg" userId="2bb9b31b-5f3c-4f72-8e1f-41eb276ee9c6" providerId="ADAL" clId="{A7CC28C0-2909-48D4-945E-EB661C3F9027}" dt="2021-02-18T01:24:35.152" v="19" actId="14100"/>
      <pc:docMkLst>
        <pc:docMk/>
      </pc:docMkLst>
      <pc:sldChg chg="modSp mod">
        <pc:chgData name="Marion Sudvarg" userId="2bb9b31b-5f3c-4f72-8e1f-41eb276ee9c6" providerId="ADAL" clId="{A7CC28C0-2909-48D4-945E-EB661C3F9027}" dt="2021-02-18T01:24:35.152" v="19" actId="14100"/>
        <pc:sldMkLst>
          <pc:docMk/>
          <pc:sldMk cId="2024245798" sldId="256"/>
        </pc:sldMkLst>
        <pc:spChg chg="mod">
          <ac:chgData name="Marion Sudvarg" userId="2bb9b31b-5f3c-4f72-8e1f-41eb276ee9c6" providerId="ADAL" clId="{A7CC28C0-2909-48D4-945E-EB661C3F9027}" dt="2021-02-18T01:24:35.152" v="19" actId="14100"/>
          <ac:spMkLst>
            <pc:docMk/>
            <pc:sldMk cId="2024245798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562600"/>
            <a:ext cx="9153144" cy="1295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FED50-267D-B443-A7AA-B339A342C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0"/>
            <a:ext cx="457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5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195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682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56090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7816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795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9197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422S – Operating Systems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F4596-CC02-7E4D-91EF-02993D1FB4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3429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Synchronization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Ferry, Chris Gill, Brian </a:t>
            </a:r>
            <a:r>
              <a:rPr lang="en-US" sz="1800" dirty="0" err="1"/>
              <a:t>Kocoloski</a:t>
            </a:r>
            <a:r>
              <a:rPr lang="en-US" sz="1800" dirty="0"/>
              <a:t>, Marion Sudvarg</a:t>
            </a:r>
          </a:p>
          <a:p>
            <a:r>
              <a:rPr lang="en-US" sz="1800" dirty="0"/>
              <a:t>CSE 422S - Operating Systems Organization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4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Deadlock occurs when a process can never progress while waiting for a lock, e.g.: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1:</a:t>
            </a:r>
          </a:p>
          <a:p>
            <a:endParaRPr lang="en-US" sz="2400" dirty="0"/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A );</a:t>
            </a:r>
          </a:p>
          <a:p>
            <a:r>
              <a:rPr lang="en-US" sz="2400" dirty="0"/>
              <a:t>unlock( B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2:</a:t>
            </a:r>
          </a:p>
          <a:p>
            <a:endParaRPr lang="en-US" sz="2400" dirty="0"/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B );</a:t>
            </a:r>
          </a:p>
          <a:p>
            <a:r>
              <a:rPr lang="en-US" sz="2400" dirty="0"/>
              <a:t>unlock( A );</a:t>
            </a:r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5138109" y="4953000"/>
            <a:ext cx="957891" cy="41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4114800"/>
            <a:ext cx="206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Deadlock!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87163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Acquire and release locks in the same order! (Does not solve all deadlocks, but it’s a good place to start)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1:</a:t>
            </a:r>
          </a:p>
          <a:p>
            <a:endParaRPr lang="en-US" sz="2400" dirty="0"/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B );</a:t>
            </a:r>
          </a:p>
          <a:p>
            <a:r>
              <a:rPr lang="en-US" sz="2400" dirty="0"/>
              <a:t>unlock( A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2:</a:t>
            </a:r>
          </a:p>
          <a:p>
            <a:endParaRPr lang="en-US" sz="2400" dirty="0"/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B );</a:t>
            </a:r>
          </a:p>
          <a:p>
            <a:r>
              <a:rPr lang="en-US" sz="2400" dirty="0"/>
              <a:t>unlock( A );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306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Acquire and release locks in the same order! (Does not solve all deadlocks, but it’s a good place to start)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1:</a:t>
            </a:r>
          </a:p>
          <a:p>
            <a:endParaRPr lang="en-US" sz="2400" dirty="0"/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B );</a:t>
            </a:r>
          </a:p>
          <a:p>
            <a:r>
              <a:rPr lang="en-US" sz="2400" dirty="0"/>
              <a:t>unlock( A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2:</a:t>
            </a:r>
          </a:p>
          <a:p>
            <a:endParaRPr lang="en-US" sz="2400" dirty="0"/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B );</a:t>
            </a:r>
          </a:p>
          <a:p>
            <a:r>
              <a:rPr lang="en-US" sz="2400" dirty="0"/>
              <a:t>unlock( A );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 flipV="1">
            <a:off x="5138109" y="3467100"/>
            <a:ext cx="957892" cy="3429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59883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Locking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447800"/>
            <a:ext cx="2209800" cy="990600"/>
            <a:chOff x="457200" y="2514600"/>
            <a:chExt cx="2209800" cy="990600"/>
          </a:xfrm>
        </p:grpSpPr>
        <p:sp>
          <p:nvSpPr>
            <p:cNvPr id="8" name="Rectangle 7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Node 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Next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90900" y="1447800"/>
            <a:ext cx="2209800" cy="990600"/>
            <a:chOff x="457200" y="2514600"/>
            <a:chExt cx="2209800" cy="990600"/>
          </a:xfrm>
        </p:grpSpPr>
        <p:sp>
          <p:nvSpPr>
            <p:cNvPr id="11" name="Rectangle 10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Node 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Next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4600" y="1447800"/>
            <a:ext cx="2209800" cy="990600"/>
            <a:chOff x="457200" y="2514600"/>
            <a:chExt cx="2209800" cy="990600"/>
          </a:xfrm>
        </p:grpSpPr>
        <p:sp>
          <p:nvSpPr>
            <p:cNvPr id="14" name="Rectangle 13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Node 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Next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2667000" y="19431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1"/>
          </p:cNvCxnSpPr>
          <p:nvPr/>
        </p:nvCxnSpPr>
        <p:spPr>
          <a:xfrm>
            <a:off x="5600700" y="19431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381000" y="2667000"/>
            <a:ext cx="8229600" cy="34290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+mn-lt"/>
                <a:cs typeface="Consolas"/>
              </a:rPr>
              <a:t>Deleter</a:t>
            </a:r>
            <a:r>
              <a:rPr lang="en-US" dirty="0">
                <a:latin typeface="+mn-lt"/>
                <a:cs typeface="Consolas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lock( </a:t>
            </a:r>
            <a:r>
              <a:rPr lang="en-US" dirty="0" err="1">
                <a:latin typeface="Consolas"/>
                <a:cs typeface="Consolas"/>
              </a:rPr>
              <a:t>list_lock</a:t>
            </a:r>
            <a:r>
              <a:rPr lang="en-US" dirty="0">
                <a:latin typeface="Consolas"/>
                <a:cs typeface="Consolas"/>
              </a:rPr>
              <a:t> 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Node = A-&gt;Next;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A-&gt;Next = B-&gt;Next;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Consolas"/>
                <a:cs typeface="Consolas"/>
              </a:rPr>
              <a:t>kfree</a:t>
            </a:r>
            <a:r>
              <a:rPr lang="en-US" dirty="0">
                <a:latin typeface="Consolas"/>
                <a:cs typeface="Consolas"/>
              </a:rPr>
              <a:t>(Node);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unlock(</a:t>
            </a:r>
            <a:r>
              <a:rPr lang="en-US" dirty="0" err="1">
                <a:latin typeface="Consolas"/>
                <a:cs typeface="Consolas"/>
              </a:rPr>
              <a:t>list_lock</a:t>
            </a:r>
            <a:r>
              <a:rPr lang="en-US" dirty="0">
                <a:latin typeface="Consolas"/>
                <a:cs typeface="Consolas"/>
              </a:rPr>
              <a:t>);</a:t>
            </a:r>
            <a:endParaRPr lang="en-US" dirty="0">
              <a:latin typeface="+mn-lt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cs typeface="Consolas"/>
              </a:rPr>
              <a:t>Reader: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lock( </a:t>
            </a:r>
            <a:r>
              <a:rPr lang="en-US" dirty="0" err="1">
                <a:latin typeface="Consolas"/>
                <a:cs typeface="Consolas"/>
              </a:rPr>
              <a:t>list_lock</a:t>
            </a:r>
            <a:r>
              <a:rPr lang="en-US" dirty="0">
                <a:latin typeface="Consolas"/>
                <a:cs typeface="Consolas"/>
              </a:rPr>
              <a:t> 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Node = A-&gt;Next;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Value = Node-&gt;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unlock( </a:t>
            </a:r>
            <a:r>
              <a:rPr lang="en-US" dirty="0" err="1">
                <a:latin typeface="Consolas"/>
                <a:cs typeface="Consolas"/>
              </a:rPr>
              <a:t>list_lock</a:t>
            </a:r>
            <a:r>
              <a:rPr lang="en-US" dirty="0">
                <a:latin typeface="Consolas"/>
                <a:cs typeface="Consolas"/>
              </a:rPr>
              <a:t> );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85098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can deadlock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deadlock occur on a single core?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57872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can deadlock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deadlock occur on a single core?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Yes! If the same lock can be accessed from </a:t>
            </a:r>
            <a:r>
              <a:rPr lang="en-US" i="1" u="sng" dirty="0">
                <a:solidFill>
                  <a:srgbClr val="FF0000"/>
                </a:solidFill>
              </a:rPr>
              <a:t>process</a:t>
            </a:r>
            <a:r>
              <a:rPr lang="en-US" dirty="0"/>
              <a:t> and </a:t>
            </a:r>
            <a:r>
              <a:rPr lang="en-US" i="1" u="sng" dirty="0">
                <a:solidFill>
                  <a:srgbClr val="FF0000"/>
                </a:solidFill>
              </a:rPr>
              <a:t>interrupt</a:t>
            </a:r>
            <a:r>
              <a:rPr lang="en-US" dirty="0"/>
              <a:t> context, it can lead to deadlock.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002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Deadlock occurs when a process can never progress while waiting for a lock, e.g.: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8909" y="3124200"/>
            <a:ext cx="12192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Lock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048000"/>
            <a:ext cx="221233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1:</a:t>
            </a:r>
          </a:p>
          <a:p>
            <a:endParaRPr lang="en-US" sz="2400" dirty="0"/>
          </a:p>
          <a:p>
            <a:r>
              <a:rPr lang="en-US" sz="2400" dirty="0" err="1"/>
              <a:t>spin_lock</a:t>
            </a:r>
            <a:r>
              <a:rPr lang="en-US" sz="2400" dirty="0"/>
              <a:t>( A );</a:t>
            </a:r>
          </a:p>
          <a:p>
            <a:r>
              <a:rPr lang="en-US" sz="2400" dirty="0"/>
              <a:t>//critical section</a:t>
            </a:r>
          </a:p>
          <a:p>
            <a:r>
              <a:rPr lang="en-US" sz="2400" dirty="0"/>
              <a:t>….</a:t>
            </a:r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129FB-5E65-0240-B770-B94620C082A3}"/>
              </a:ext>
            </a:extLst>
          </p:cNvPr>
          <p:cNvSpPr txBox="1"/>
          <p:nvPr/>
        </p:nvSpPr>
        <p:spPr>
          <a:xfrm>
            <a:off x="3070763" y="4202162"/>
            <a:ext cx="5616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Taking a lock disables kernel preemption,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 so, it will not be scheduled out for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another thread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it does not disable hardware interrupts!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7997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Deadlock occurs when a process can never progress while waiting for a lock, e.g.: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8909" y="3124200"/>
            <a:ext cx="12192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Lock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048000"/>
            <a:ext cx="22123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1:</a:t>
            </a:r>
          </a:p>
          <a:p>
            <a:endParaRPr lang="en-US" sz="2400" dirty="0"/>
          </a:p>
          <a:p>
            <a:r>
              <a:rPr lang="en-US" sz="2400" dirty="0" err="1"/>
              <a:t>spin_lock</a:t>
            </a:r>
            <a:r>
              <a:rPr lang="en-US" sz="2400" dirty="0"/>
              <a:t>( A );</a:t>
            </a:r>
          </a:p>
          <a:p>
            <a:r>
              <a:rPr lang="en-US" sz="2400" dirty="0"/>
              <a:t>//critical section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&lt;interrupt&gt;</a:t>
            </a:r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564B8-3ED0-2C4B-AAB6-35AA3DFBD61E}"/>
              </a:ext>
            </a:extLst>
          </p:cNvPr>
          <p:cNvSpPr txBox="1"/>
          <p:nvPr/>
        </p:nvSpPr>
        <p:spPr>
          <a:xfrm>
            <a:off x="6096000" y="3048000"/>
            <a:ext cx="245977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Interrupt Handler:</a:t>
            </a:r>
          </a:p>
          <a:p>
            <a:endParaRPr lang="en-US" sz="2400" dirty="0"/>
          </a:p>
          <a:p>
            <a:r>
              <a:rPr lang="en-US" sz="2400" dirty="0" err="1"/>
              <a:t>spin_lock</a:t>
            </a:r>
            <a:r>
              <a:rPr lang="en-US" sz="2400" dirty="0"/>
              <a:t>( A );</a:t>
            </a:r>
          </a:p>
          <a:p>
            <a:r>
              <a:rPr lang="en-US" sz="2400" dirty="0"/>
              <a:t> //deadlock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DD3CCE-0D25-304D-8ECA-1AC9D92CD500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138109" y="3467100"/>
            <a:ext cx="957892" cy="5715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2011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Deadlock occurs when a process can never progress while waiting for a lock, e.g.: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3124200"/>
            <a:ext cx="12192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Lock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048000"/>
            <a:ext cx="364439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1:</a:t>
            </a:r>
          </a:p>
          <a:p>
            <a:endParaRPr lang="en-US" sz="2400" dirty="0"/>
          </a:p>
          <a:p>
            <a:r>
              <a:rPr lang="en-US" sz="2400" dirty="0" err="1"/>
              <a:t>spin_lock_irqsave</a:t>
            </a:r>
            <a:r>
              <a:rPr lang="en-US" sz="2400" dirty="0"/>
              <a:t>( A );</a:t>
            </a:r>
          </a:p>
          <a:p>
            <a:r>
              <a:rPr lang="en-US" sz="2400" dirty="0"/>
              <a:t>//critical section</a:t>
            </a:r>
          </a:p>
          <a:p>
            <a:r>
              <a:rPr lang="en-US" sz="2400" dirty="0"/>
              <a:t>&lt;interrupts blocked&gt;</a:t>
            </a:r>
          </a:p>
          <a:p>
            <a:r>
              <a:rPr lang="en-US" sz="2400" dirty="0" err="1"/>
              <a:t>spin_unlock_irqrestore</a:t>
            </a:r>
            <a:r>
              <a:rPr lang="en-US" sz="2400" dirty="0"/>
              <a:t>( A );</a:t>
            </a:r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3515983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129FB-5E65-0240-B770-B94620C082A3}"/>
              </a:ext>
            </a:extLst>
          </p:cNvPr>
          <p:cNvSpPr txBox="1"/>
          <p:nvPr/>
        </p:nvSpPr>
        <p:spPr>
          <a:xfrm>
            <a:off x="4335725" y="4202162"/>
            <a:ext cx="4831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spin_lock_irqsave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 takes lock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(disables preemption)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 disables interrupts on current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processor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5373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is a Preemptive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Many different contexts can access the same shared data structures, and thus need to perform synchronization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space processes executing system calls</a:t>
            </a:r>
          </a:p>
          <a:p>
            <a:r>
              <a:rPr lang="en-US" dirty="0"/>
              <a:t>Kernel threads</a:t>
            </a:r>
          </a:p>
          <a:p>
            <a:r>
              <a:rPr lang="en-US" dirty="0"/>
              <a:t>Interrupts, </a:t>
            </a:r>
            <a:r>
              <a:rPr lang="en-US" dirty="0" err="1"/>
              <a:t>softirqs</a:t>
            </a:r>
            <a:r>
              <a:rPr lang="en-US" dirty="0"/>
              <a:t>/</a:t>
            </a:r>
            <a:r>
              <a:rPr lang="en-US" dirty="0" err="1"/>
              <a:t>tasklets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data structure that can be accessed from different contexts, or from multiple processors, needs to be protected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101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C7D8-1AB1-E24B-985C-FEE2738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1D1A-3E2B-F34E-95C1-622E2603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the Linux kernel supports both SMP and is preemptive</a:t>
            </a:r>
          </a:p>
          <a:p>
            <a:pPr lvl="1"/>
            <a:r>
              <a:rPr lang="en-US" dirty="0"/>
              <a:t>SMP: symmetric multiprocessing (i.e.; multiple cores can execute in the kernel concurrently)</a:t>
            </a:r>
          </a:p>
          <a:p>
            <a:pPr lvl="1"/>
            <a:r>
              <a:rPr lang="en-US" dirty="0"/>
              <a:t>Preemptive: (almost) any thread of execution can be preempted and replaced with another</a:t>
            </a:r>
          </a:p>
          <a:p>
            <a:pPr lvl="1"/>
            <a:endParaRPr lang="en-US" dirty="0"/>
          </a:p>
          <a:p>
            <a:r>
              <a:rPr lang="en-US" dirty="0"/>
              <a:t>SMP, preemption, and interrupts all create challenges related to safely managing shared 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B0865-4491-3E46-9313-6507E53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3332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Data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Accessing shared data requires appropriate synchronization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Protect data, not code!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67296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C7D8-1AB1-E24B-985C-FEE2738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1D1A-3E2B-F34E-95C1-622E2603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(From LKD pp. 162)</a:t>
            </a:r>
          </a:p>
          <a:p>
            <a:pPr lvl="1"/>
            <a:r>
              <a:rPr lang="en-US" dirty="0"/>
              <a:t>Assume a user has a bank account with $105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are two ATM cards associated with the account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Simultaneously, one card tries to withdraw $100 while the other tries to withdraw $10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will happen?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B0865-4491-3E46-9313-6507E53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2186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  <a:p>
            <a:pPr marL="0" indent="0">
              <a:buNone/>
            </a:pP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+mn-lt"/>
                <a:cs typeface="Consolas"/>
              </a:rPr>
              <a:t>Thread 2: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219200"/>
            <a:ext cx="8375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concurrent processes access variable X, new value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X may depend on which one “wins the race”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(and the other one overwrites its changes)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0445" y="327660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5638800"/>
            <a:ext cx="6553200" cy="0"/>
          </a:xfrm>
          <a:prstGeom prst="line">
            <a:avLst/>
          </a:prstGeom>
          <a:ln w="50800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5257800"/>
            <a:ext cx="22846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</a:rPr>
              <a:t>“finish time”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9013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83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two threads are accessing a list, the one that “loses the race” may see invalid data, or worse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57200" y="2514600"/>
            <a:ext cx="2209800" cy="990600"/>
            <a:chOff x="457200" y="2514600"/>
            <a:chExt cx="2209800" cy="990600"/>
          </a:xfrm>
        </p:grpSpPr>
        <p:sp>
          <p:nvSpPr>
            <p:cNvPr id="6" name="Rectangle 5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Node 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Next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90900" y="2514600"/>
            <a:ext cx="2209800" cy="990600"/>
            <a:chOff x="457200" y="2514600"/>
            <a:chExt cx="2209800" cy="990600"/>
          </a:xfrm>
        </p:grpSpPr>
        <p:sp>
          <p:nvSpPr>
            <p:cNvPr id="12" name="Rectangle 11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Node 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Next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24600" y="2514600"/>
            <a:ext cx="2209800" cy="990600"/>
            <a:chOff x="457200" y="2514600"/>
            <a:chExt cx="2209800" cy="990600"/>
          </a:xfrm>
        </p:grpSpPr>
        <p:sp>
          <p:nvSpPr>
            <p:cNvPr id="15" name="Rectangle 14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Node 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Next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7" idx="3"/>
            <a:endCxn id="12" idx="1"/>
          </p:cNvCxnSpPr>
          <p:nvPr/>
        </p:nvCxnSpPr>
        <p:spPr>
          <a:xfrm>
            <a:off x="2667000" y="30099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>
            <a:off x="5600700" y="30099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52400" y="3733800"/>
            <a:ext cx="8991600" cy="2514600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+mn-lt"/>
                <a:cs typeface="Consolas"/>
              </a:rPr>
              <a:t>Deleter</a:t>
            </a:r>
            <a:r>
              <a:rPr lang="en-US" dirty="0">
                <a:latin typeface="+mn-lt"/>
                <a:cs typeface="Consolas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Node = A-&gt;Next;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A-&gt;Next = B-&gt;Next;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Consolas"/>
                <a:cs typeface="Consolas"/>
              </a:rPr>
              <a:t>Kfree</a:t>
            </a:r>
            <a:r>
              <a:rPr lang="en-US" dirty="0">
                <a:latin typeface="Consolas"/>
                <a:cs typeface="Consolas"/>
              </a:rPr>
              <a:t>(Node);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+mn-lt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cs typeface="Consolas"/>
              </a:rPr>
              <a:t>Reader: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Node = A-&gt;Next;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Value = Node-&gt;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334000"/>
            <a:ext cx="9144000" cy="0"/>
          </a:xfrm>
          <a:prstGeom prst="line">
            <a:avLst/>
          </a:prstGeom>
          <a:ln w="50800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62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9851-96AF-1041-B749-73E8C9DF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beyond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DB6F-2DE4-694D-8105-E06C1A8A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deal with this problem? By </a:t>
            </a:r>
            <a:r>
              <a:rPr lang="en-US" i="1" dirty="0"/>
              <a:t>locking</a:t>
            </a:r>
            <a:r>
              <a:rPr lang="en-US" dirty="0"/>
              <a:t> shared data structures</a:t>
            </a:r>
          </a:p>
          <a:p>
            <a:endParaRPr lang="en-US" i="1" dirty="0"/>
          </a:p>
          <a:p>
            <a:r>
              <a:rPr lang="en-US" dirty="0"/>
              <a:t>Next lecture will discuss various locking mechanisms</a:t>
            </a:r>
          </a:p>
          <a:p>
            <a:endParaRPr lang="en-US" dirty="0"/>
          </a:p>
          <a:p>
            <a:r>
              <a:rPr lang="en-US" dirty="0"/>
              <a:t>For now, we will focus on problems that may arise from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5D131-0AC0-4E43-BA90-417D3ED8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652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F0F5-7098-4333-8036-A961F276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955B-D672-4E44-BE8D-24E8E594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data that can be accessed by multiple threads of execution</a:t>
            </a:r>
          </a:p>
          <a:p>
            <a:endParaRPr lang="en-US" dirty="0"/>
          </a:p>
          <a:p>
            <a:r>
              <a:rPr lang="en-US" dirty="0"/>
              <a:t>Shared memory regions</a:t>
            </a:r>
          </a:p>
          <a:p>
            <a:endParaRPr lang="en-US" dirty="0"/>
          </a:p>
          <a:p>
            <a:r>
              <a:rPr lang="en-US" dirty="0"/>
              <a:t>Global variables in multithreaded code</a:t>
            </a:r>
          </a:p>
          <a:p>
            <a:endParaRPr lang="en-US" dirty="0"/>
          </a:p>
          <a:p>
            <a:r>
              <a:rPr lang="en-US" dirty="0"/>
              <a:t>LKD 168: “Dynamically allocated data structures whose address is stored only on the stack” actually </a:t>
            </a:r>
            <a:r>
              <a:rPr lang="en-US" i="1" dirty="0"/>
              <a:t>may</a:t>
            </a:r>
            <a:r>
              <a:rPr lang="en-US" dirty="0"/>
              <a:t> need to be locked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8721-20FA-4C30-882B-70397470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492B-34DD-4483-BBA8-B428C7627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CSE 422S – Operating Systems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1:</a:t>
            </a:r>
          </a:p>
          <a:p>
            <a:endParaRPr lang="en-US" sz="2400" dirty="0"/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A );</a:t>
            </a:r>
          </a:p>
          <a:p>
            <a:r>
              <a:rPr lang="en-US" sz="2400" dirty="0"/>
              <a:t>unlock( B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2:</a:t>
            </a:r>
          </a:p>
          <a:p>
            <a:endParaRPr lang="en-US" sz="2400" dirty="0"/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B );</a:t>
            </a:r>
          </a:p>
          <a:p>
            <a:r>
              <a:rPr lang="en-US" sz="2400" dirty="0"/>
              <a:t>unlock( A );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7596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Lock 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1:</a:t>
            </a:r>
          </a:p>
          <a:p>
            <a:endParaRPr lang="en-US" sz="2400" dirty="0"/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A );</a:t>
            </a:r>
          </a:p>
          <a:p>
            <a:r>
              <a:rPr lang="en-US" sz="2400" dirty="0"/>
              <a:t>unlock( B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Thread 2:</a:t>
            </a:r>
          </a:p>
          <a:p>
            <a:endParaRPr lang="en-US" sz="2400" dirty="0"/>
          </a:p>
          <a:p>
            <a:r>
              <a:rPr lang="en-US" sz="2400" dirty="0"/>
              <a:t>lock( B );</a:t>
            </a:r>
          </a:p>
          <a:p>
            <a:r>
              <a:rPr lang="en-US" sz="2400" dirty="0"/>
              <a:t>lock( A );</a:t>
            </a:r>
          </a:p>
          <a:p>
            <a:r>
              <a:rPr lang="en-US" sz="2400" dirty="0"/>
              <a:t>   //critical section</a:t>
            </a:r>
          </a:p>
          <a:p>
            <a:r>
              <a:rPr lang="en-US" sz="2400" dirty="0"/>
              <a:t>unlock( B );</a:t>
            </a:r>
          </a:p>
          <a:p>
            <a:r>
              <a:rPr lang="en-US" sz="2400" dirty="0"/>
              <a:t>unlock( A );</a:t>
            </a:r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5138109" y="4953000"/>
            <a:ext cx="957891" cy="41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B143741-D366-FD40-ABEF-0E88F3ED1A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33800" y="6324600"/>
            <a:ext cx="4343400" cy="3968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CSE 422S – Operating Systems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548912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1199</Words>
  <Application>Microsoft Office PowerPoint</Application>
  <PresentationFormat>On-screen Show (4:3)</PresentationFormat>
  <Paragraphs>292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Georgia</vt:lpstr>
      <vt:lpstr>Verdana</vt:lpstr>
      <vt:lpstr>1_Office Theme</vt:lpstr>
      <vt:lpstr>Kernel Synchronization I</vt:lpstr>
      <vt:lpstr>Discussion</vt:lpstr>
      <vt:lpstr>Simple Example</vt:lpstr>
      <vt:lpstr>Single Variable Race Condition</vt:lpstr>
      <vt:lpstr>Data Structure Race Condition</vt:lpstr>
      <vt:lpstr>Challenges beyond Races</vt:lpstr>
      <vt:lpstr>What to Lock</vt:lpstr>
      <vt:lpstr>Locking</vt:lpstr>
      <vt:lpstr>Locking</vt:lpstr>
      <vt:lpstr>Deadlock</vt:lpstr>
      <vt:lpstr>Lock Ordering</vt:lpstr>
      <vt:lpstr>Lock Ordering</vt:lpstr>
      <vt:lpstr>Data Structure Locking Example</vt:lpstr>
      <vt:lpstr>How else can deadlock occur?</vt:lpstr>
      <vt:lpstr>How else can deadlock occur?</vt:lpstr>
      <vt:lpstr>Deadlock</vt:lpstr>
      <vt:lpstr>Deadlock</vt:lpstr>
      <vt:lpstr>Deadlock</vt:lpstr>
      <vt:lpstr>Linux is a Preemptive Kernel</vt:lpstr>
      <vt:lpstr>Shared Data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Marion Sudvarg</cp:lastModifiedBy>
  <cp:revision>174</cp:revision>
  <dcterms:created xsi:type="dcterms:W3CDTF">2016-01-21T02:03:40Z</dcterms:created>
  <dcterms:modified xsi:type="dcterms:W3CDTF">2021-02-18T01:24:36Z</dcterms:modified>
</cp:coreProperties>
</file>