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CF98-ADA5-4188-BAD0-DBB2748826CB}" v="411" dt="2024-02-13T16:10:43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1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6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27F5C-BC90-B30F-546B-BC8CBC862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" r="-2" b="-2"/>
          <a:stretch/>
        </p:blipFill>
        <p:spPr>
          <a:xfrm>
            <a:off x="107344" y="42940"/>
            <a:ext cx="1218892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ANALYST PORTFOLIO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PIZZA SALES ANALYSIS</a:t>
            </a: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F74280F7-820D-43DE-BE07-57E20B27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4CE59E-33B2-4BF6-BDAF-FF427BED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9676" y="0"/>
            <a:ext cx="3978431" cy="4416552"/>
            <a:chOff x="8029676" y="0"/>
            <a:chExt cx="3978431" cy="441655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DCF5BE-5BFF-4058-9273-7E19386D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3" y="581482"/>
              <a:ext cx="224952" cy="2249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Graphic 18">
              <a:extLst>
                <a:ext uri="{FF2B5EF4-FFF2-40B4-BE49-F238E27FC236}">
                  <a16:creationId xmlns:a16="http://schemas.microsoft.com/office/drawing/2014/main" id="{5E01F626-482C-47F7-859C-AEF429D18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9676" y="2823451"/>
              <a:ext cx="1045306" cy="1593101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E356C7-EC26-488C-BF50-CAB3FE7EF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46070" y="3643335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5D13E4-B6A4-4377-9171-55D0CC946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878" y="0"/>
              <a:ext cx="2779229" cy="817919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0587-9BE0-8183-D852-8B3F80BA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39543" cy="2417076"/>
          </a:xfrm>
        </p:spPr>
        <p:txBody>
          <a:bodyPr anchor="b">
            <a:normAutofit/>
          </a:bodyPr>
          <a:lstStyle/>
          <a:p>
            <a:r>
              <a:rPr lang="en-US" dirty="0"/>
              <a:t>PART 1 MS SQL SERVER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2 TABLEAU</a:t>
            </a:r>
          </a:p>
        </p:txBody>
      </p:sp>
      <p:pic>
        <p:nvPicPr>
          <p:cNvPr id="5" name="Picture 4" descr="A logo with text on it&#10;&#10;Description automatically generated">
            <a:extLst>
              <a:ext uri="{FF2B5EF4-FFF2-40B4-BE49-F238E27FC236}">
                <a16:creationId xmlns:a16="http://schemas.microsoft.com/office/drawing/2014/main" id="{33D6A0AE-6E9F-5B12-8E57-845856BD1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6" b="-4"/>
          <a:stretch/>
        </p:blipFill>
        <p:spPr>
          <a:xfrm>
            <a:off x="9221775" y="1059523"/>
            <a:ext cx="2780818" cy="2780817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  <p:pic>
        <p:nvPicPr>
          <p:cNvPr id="4" name="Content Placeholder 3" descr="A blue hexagon with a white text and a cylinder with a cloud&#10;&#10;Description automatically generated">
            <a:extLst>
              <a:ext uri="{FF2B5EF4-FFF2-40B4-BE49-F238E27FC236}">
                <a16:creationId xmlns:a16="http://schemas.microsoft.com/office/drawing/2014/main" id="{23513506-A1D6-2261-D221-1BCAA56A2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7" r="3058" b="-1"/>
          <a:stretch/>
        </p:blipFill>
        <p:spPr>
          <a:xfrm>
            <a:off x="8769213" y="3998675"/>
            <a:ext cx="3233380" cy="2859322"/>
          </a:xfrm>
          <a:custGeom>
            <a:avLst/>
            <a:gdLst/>
            <a:ahLst/>
            <a:cxnLst/>
            <a:rect l="l" t="t" r="r" b="b"/>
            <a:pathLst>
              <a:path w="3316319" h="2932666">
                <a:moveTo>
                  <a:pt x="1660595" y="0"/>
                </a:moveTo>
                <a:lnTo>
                  <a:pt x="3316319" y="0"/>
                </a:lnTo>
                <a:lnTo>
                  <a:pt x="3316319" y="1646632"/>
                </a:lnTo>
                <a:cubicBezTo>
                  <a:pt x="3316319" y="2159685"/>
                  <a:pt x="3081083" y="2618091"/>
                  <a:pt x="2712021" y="2920995"/>
                </a:cubicBezTo>
                <a:lnTo>
                  <a:pt x="2696327" y="2932666"/>
                </a:lnTo>
                <a:lnTo>
                  <a:pt x="0" y="2932666"/>
                </a:lnTo>
                <a:lnTo>
                  <a:pt x="0" y="1651476"/>
                </a:lnTo>
                <a:cubicBezTo>
                  <a:pt x="0" y="739381"/>
                  <a:pt x="743464" y="0"/>
                  <a:pt x="166059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16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3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Background Free Stock Photo - Public Domain Pictures">
            <a:extLst>
              <a:ext uri="{FF2B5EF4-FFF2-40B4-BE49-F238E27FC236}">
                <a16:creationId xmlns:a16="http://schemas.microsoft.com/office/drawing/2014/main" id="{B52C500E-C811-69C7-F609-E5D30CCAC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167" r="-1" b="-1"/>
          <a:stretch/>
        </p:blipFill>
        <p:spPr>
          <a:xfrm>
            <a:off x="145692" y="-10287"/>
            <a:ext cx="12188941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AD0C-C91C-4AD8-405A-2F42A19A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6050692" cy="604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>
                <a:solidFill>
                  <a:srgbClr val="FFFFFF"/>
                </a:solidFill>
              </a:rPr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8B1A-B0D6-E51C-3DF7-98C01C72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4363"/>
            <a:ext cx="5638801" cy="36534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CREATING DB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3DF2DB-D4ED-3AD2-4ED8-52C5DB3E4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646" y="92676"/>
            <a:ext cx="6614168" cy="67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Background Free Stock Photo - Public Domain Pictures">
            <a:extLst>
              <a:ext uri="{FF2B5EF4-FFF2-40B4-BE49-F238E27FC236}">
                <a16:creationId xmlns:a16="http://schemas.microsoft.com/office/drawing/2014/main" id="{D0FE734D-2E90-727B-4546-0A4BAB4C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7167" r="-1" b="-1"/>
          <a:stretch/>
        </p:blipFill>
        <p:spPr>
          <a:xfrm>
            <a:off x="415742" y="4361"/>
            <a:ext cx="1218894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C74D-66EA-D505-5655-F69C0C1C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8804857" cy="2733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PROBLEM STATEMENT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KPI REQUIREMENTS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88B83-B20F-7F54-6EC5-84B9F3B00645}"/>
              </a:ext>
            </a:extLst>
          </p:cNvPr>
          <p:cNvSpPr txBox="1"/>
          <p:nvPr/>
        </p:nvSpPr>
        <p:spPr>
          <a:xfrm>
            <a:off x="463378" y="1719649"/>
            <a:ext cx="110901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E1EFD8"/>
                </a:solidFill>
                <a:latin typeface="Century Gothic"/>
              </a:rPr>
              <a:t>We need to analyze key indicators for our pizza sales data to gain insights into our business performance. Specifically, we want to calculate the following metrics: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D966"/>
                </a:solidFill>
                <a:latin typeface="Century Gothic"/>
              </a:rPr>
              <a:t>Total Revenue: 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The sum of the total price of all pizza orders.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B3C6E7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D966"/>
                </a:solidFill>
                <a:latin typeface="Century Gothic"/>
              </a:rPr>
              <a:t>Average Order Value: 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The average amount spent per order, calculated by dividing the total revenue by the total number of orders.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B3C6E7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D966"/>
                </a:solidFill>
                <a:latin typeface="Century Gothic"/>
              </a:rPr>
              <a:t>Total Pizzas Sold: 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The sum of the quantities of all pizzas sold.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B3C6E7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D966"/>
                </a:solidFill>
                <a:latin typeface="Century Gothic"/>
              </a:rPr>
              <a:t>Total Orders: 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The total number of orders placed.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B3C6E7"/>
              </a:solidFill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D966"/>
                </a:solidFill>
                <a:latin typeface="Century Gothic"/>
              </a:rPr>
              <a:t>Average Pizzas Per Order: 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The average number of pizzas sold per order, calculated by dividing the total number of pizzas sold by the total number of orders.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3" descr="Background Free Stock Photo - Public Domain Pictures">
            <a:extLst>
              <a:ext uri="{FF2B5EF4-FFF2-40B4-BE49-F238E27FC236}">
                <a16:creationId xmlns:a16="http://schemas.microsoft.com/office/drawing/2014/main" id="{C4E68401-FFBF-6632-EA21-10BB95BD8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7167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D0750-A19E-A7A5-1385-3E6CEB27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7613561" cy="40210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PROBLEM STATEMENT</a:t>
            </a:r>
            <a:br>
              <a:rPr lang="en-US" sz="3600" dirty="0"/>
            </a:br>
            <a:r>
              <a:rPr lang="en-US" sz="3600" dirty="0">
                <a:solidFill>
                  <a:srgbClr val="FFFFFF"/>
                </a:solidFill>
              </a:rPr>
              <a:t>CHARTS REQUIREMENT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B0E95-8A02-608F-920E-4821087A19EB}"/>
              </a:ext>
            </a:extLst>
          </p:cNvPr>
          <p:cNvSpPr txBox="1"/>
          <p:nvPr/>
        </p:nvSpPr>
        <p:spPr>
          <a:xfrm>
            <a:off x="615263" y="2149561"/>
            <a:ext cx="997293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E1EFD8"/>
                </a:solidFill>
                <a:latin typeface="Century Gothic"/>
              </a:rPr>
              <a:t>We would like to visualize various aspects of our pizza sales data to gain insights and understand key trends. We have identified the following requirements for creating charts: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/>
              </a:rPr>
              <a:t>Hourly Trend for Total Pizzas Sold:</a:t>
            </a:r>
            <a:endParaRPr lang="en-US" dirty="0"/>
          </a:p>
          <a:p>
            <a:r>
              <a:rPr lang="en-US" b="1" dirty="0">
                <a:solidFill>
                  <a:srgbClr val="B3C6E7"/>
                </a:solidFill>
                <a:latin typeface="Century Gothic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  <a:endParaRPr lang="en-US" dirty="0"/>
          </a:p>
          <a:p>
            <a:r>
              <a:rPr lang="en-US" b="1" dirty="0">
                <a:solidFill>
                  <a:srgbClr val="FFFF00"/>
                </a:solidFill>
                <a:latin typeface="Century Gothic"/>
              </a:rPr>
              <a:t>2.Weekly Trend for Total Orders:</a:t>
            </a:r>
            <a:endParaRPr lang="en-US" dirty="0"/>
          </a:p>
          <a:p>
            <a:r>
              <a:rPr lang="en-US" b="1" dirty="0">
                <a:solidFill>
                  <a:srgbClr val="B3C6E7"/>
                </a:solidFill>
                <a:latin typeface="Century Gothic"/>
              </a:rPr>
              <a:t>Create a line chart that illustrates the weekly trend of total orders throughout the year. This chart will allow us to identify peak weeks or periods of high order activity.</a:t>
            </a:r>
            <a:endParaRPr lang="en-US" dirty="0"/>
          </a:p>
          <a:p>
            <a:r>
              <a:rPr lang="en-US" b="1" dirty="0">
                <a:solidFill>
                  <a:srgbClr val="FFFF00"/>
                </a:solidFill>
                <a:latin typeface="Century Gothic"/>
              </a:rPr>
              <a:t>3.Percentage of Sales by Pizza Category:</a:t>
            </a:r>
            <a:endParaRPr lang="en-US" dirty="0"/>
          </a:p>
          <a:p>
            <a:r>
              <a:rPr lang="en-US" b="1" dirty="0">
                <a:solidFill>
                  <a:srgbClr val="B3C6E7"/>
                </a:solidFill>
                <a:latin typeface="Century Gothic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3" descr="Background Free Stock Photo - Public Domain Pictures">
            <a:extLst>
              <a:ext uri="{FF2B5EF4-FFF2-40B4-BE49-F238E27FC236}">
                <a16:creationId xmlns:a16="http://schemas.microsoft.com/office/drawing/2014/main" id="{49FB9C85-AFAB-0097-7DFC-1E1AC0EB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7167" r="-1" b="-1"/>
          <a:stretch/>
        </p:blipFill>
        <p:spPr>
          <a:xfrm>
            <a:off x="1530" y="75137"/>
            <a:ext cx="1218894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A9186-82BD-2866-C4D2-64D115987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93068"/>
            <a:ext cx="4876802" cy="4665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PROBLEM STATEMENT</a:t>
            </a:r>
            <a:b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CHARTS REQUIREMENT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757D6A-4FE9-AD61-0CB0-463497D61367}"/>
              </a:ext>
            </a:extLst>
          </p:cNvPr>
          <p:cNvSpPr txBox="1"/>
          <p:nvPr/>
        </p:nvSpPr>
        <p:spPr>
          <a:xfrm>
            <a:off x="624626" y="1923246"/>
            <a:ext cx="9150439" cy="4201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00"/>
                </a:solidFill>
                <a:latin typeface="Century Gothic"/>
              </a:rPr>
              <a:t>4.Percentage of Sales by Pizza Size: 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Generate a pie chart that represents the percentage of sales attributed to different pizza sizes. This chart will help us understand customer preferences for pizza sizes and their impact on sales</a:t>
            </a:r>
            <a:endParaRPr lang="en-US" dirty="0">
              <a:solidFill>
                <a:srgbClr val="FFFFFF"/>
              </a:solidFill>
              <a:latin typeface="Gill Sans Nova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B3C6E7"/>
                </a:solidFill>
                <a:latin typeface="Century Gothic"/>
              </a:rPr>
              <a:t>.</a:t>
            </a:r>
            <a:r>
              <a:rPr lang="en-US" b="1" dirty="0">
                <a:solidFill>
                  <a:srgbClr val="FFFF00"/>
                </a:solidFill>
                <a:latin typeface="Century Gothic"/>
              </a:rPr>
              <a:t>5.Total Pizzas Sold by Pizza Category: 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Create a funnel chart that presents the total number of pizzas sold for each pizza category. This chart will allow us to compare the sales performance of different pizza categories.</a:t>
            </a:r>
            <a:endParaRPr lang="en-US" dirty="0">
              <a:solidFill>
                <a:srgbClr val="FFFFFF"/>
              </a:solidFill>
              <a:latin typeface="Gill Sans Nova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00"/>
                </a:solidFill>
                <a:latin typeface="Century Gothic"/>
              </a:rPr>
              <a:t>6.Top 5 Best Sellers by Revenue, Total Quantity and Total Orders: 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Create a bar chart highlighting the top 5 best-selling pizzas based on the Revenue, Total Quantity, Total Orders. This chart will help us identify the most popular pizza options.</a:t>
            </a:r>
            <a:endParaRPr lang="en-US" dirty="0">
              <a:solidFill>
                <a:srgbClr val="FFFFFF"/>
              </a:solidFill>
              <a:latin typeface="Gill Sans Nova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00"/>
                </a:solidFill>
                <a:latin typeface="Century Gothic"/>
              </a:rPr>
              <a:t>7. Bottom 5 Best Sellers by Revenue, Total Quantity and Total </a:t>
            </a:r>
            <a:r>
              <a:rPr lang="en-US" b="1" dirty="0" err="1">
                <a:solidFill>
                  <a:srgbClr val="FFFF00"/>
                </a:solidFill>
                <a:latin typeface="Century Gothic"/>
              </a:rPr>
              <a:t>Orders</a:t>
            </a:r>
            <a:r>
              <a:rPr lang="en-US" b="1" dirty="0" err="1">
                <a:solidFill>
                  <a:srgbClr val="B3C6E7"/>
                </a:solidFill>
                <a:latin typeface="Century Gothic"/>
              </a:rPr>
              <a:t>Create</a:t>
            </a:r>
            <a:r>
              <a:rPr lang="en-US" b="1" dirty="0">
                <a:solidFill>
                  <a:srgbClr val="B3C6E7"/>
                </a:solidFill>
                <a:latin typeface="Century Gothic"/>
              </a:rPr>
              <a:t> a bar chart showcasing the bottom 5 worst-selling pizzas based on the Revenue, Total Quantity, Total Orders. This chart will enable us to identify underperforming or less popular pizza options.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3" descr="Background Free Stock Photo - Public Domain Pictures">
            <a:extLst>
              <a:ext uri="{FF2B5EF4-FFF2-40B4-BE49-F238E27FC236}">
                <a16:creationId xmlns:a16="http://schemas.microsoft.com/office/drawing/2014/main" id="{090EA58D-D632-51AF-4E91-9D41E4DA0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t="27167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81573-72FB-C761-14BB-1BBCD452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rgbClr val="FFFFFF"/>
                </a:solidFill>
              </a:rPr>
              <a:t>SOFTWARE USED</a:t>
            </a:r>
            <a:endParaRPr lang="en-US" sz="4600">
              <a:solidFill>
                <a:srgbClr val="FFFFFF"/>
              </a:solidFill>
            </a:endParaRPr>
          </a:p>
          <a:p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85068-C6DF-0988-6446-E2AD518D651B}"/>
              </a:ext>
            </a:extLst>
          </p:cNvPr>
          <p:cNvSpPr txBox="1"/>
          <p:nvPr/>
        </p:nvSpPr>
        <p:spPr>
          <a:xfrm>
            <a:off x="708454" y="2695833"/>
            <a:ext cx="9446740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FFC000"/>
                </a:solidFill>
                <a:latin typeface="Century Gothic"/>
              </a:rPr>
              <a:t>MS OFFICE/ EXCEL: </a:t>
            </a:r>
            <a:r>
              <a:rPr lang="en-US" sz="2500" b="1" dirty="0">
                <a:solidFill>
                  <a:srgbClr val="A8D08C"/>
                </a:solidFill>
                <a:latin typeface="Century Gothic"/>
              </a:rPr>
              <a:t>VERSION 2021</a:t>
            </a:r>
            <a:endParaRPr lang="en-US" dirty="0">
              <a:solidFill>
                <a:srgbClr val="FFFFFF"/>
              </a:solidFill>
              <a:latin typeface="Gill Sans Nova"/>
            </a:endParaRPr>
          </a:p>
          <a:p>
            <a:br>
              <a:rPr lang="en-US" dirty="0"/>
            </a:br>
            <a:r>
              <a:rPr lang="en-US" sz="2500" b="1" dirty="0">
                <a:solidFill>
                  <a:srgbClr val="FFC000"/>
                </a:solidFill>
                <a:latin typeface="Century Gothic"/>
              </a:rPr>
              <a:t>MS SQL SERVER  MANAGEMENT STUDIO : </a:t>
            </a:r>
            <a:r>
              <a:rPr lang="en-US" sz="2500" b="1" dirty="0">
                <a:solidFill>
                  <a:srgbClr val="92D050"/>
                </a:solidFill>
                <a:latin typeface="Century Gothic"/>
              </a:rPr>
              <a:t>VERSION 19.3.4.0</a:t>
            </a:r>
          </a:p>
          <a:p>
            <a:br>
              <a:rPr lang="en-US" dirty="0"/>
            </a:br>
            <a:r>
              <a:rPr lang="en-US" sz="2500" b="1" dirty="0">
                <a:solidFill>
                  <a:srgbClr val="FFC000"/>
                </a:solidFill>
                <a:latin typeface="Century Gothic"/>
              </a:rPr>
              <a:t>TABLEAU DESKTOP</a:t>
            </a:r>
            <a:r>
              <a:rPr lang="en-US" sz="2500" b="1" dirty="0">
                <a:solidFill>
                  <a:srgbClr val="FFFF00"/>
                </a:solidFill>
                <a:latin typeface="Century Gothic"/>
              </a:rPr>
              <a:t> </a:t>
            </a:r>
            <a:r>
              <a:rPr lang="en-US" sz="2500" b="1" dirty="0">
                <a:solidFill>
                  <a:srgbClr val="A8D08C"/>
                </a:solidFill>
                <a:latin typeface="Century Gothic"/>
              </a:rPr>
              <a:t>: 2023.3.2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4247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B2C2F"/>
      </a:dk2>
      <a:lt2>
        <a:srgbClr val="F1F3F0"/>
      </a:lt2>
      <a:accent1>
        <a:srgbClr val="C929E7"/>
      </a:accent1>
      <a:accent2>
        <a:srgbClr val="7125D7"/>
      </a:accent2>
      <a:accent3>
        <a:srgbClr val="2E2CE7"/>
      </a:accent3>
      <a:accent4>
        <a:srgbClr val="1765D5"/>
      </a:accent4>
      <a:accent5>
        <a:srgbClr val="27BBDA"/>
      </a:accent5>
      <a:accent6>
        <a:srgbClr val="15C399"/>
      </a:accent6>
      <a:hlink>
        <a:srgbClr val="3F93BF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Gill Sans Nova</vt:lpstr>
      <vt:lpstr>TropicVTI</vt:lpstr>
      <vt:lpstr>DATA ANALYST PORTFOLIO PROJECT</vt:lpstr>
      <vt:lpstr>PART 1 MS SQL SERVER  PART 2 TABLEAU</vt:lpstr>
      <vt:lpstr>MS SQL SERVER</vt:lpstr>
      <vt:lpstr>PROBLEM STATEMENT KPI REQUIREMENTS</vt:lpstr>
      <vt:lpstr>PROBLEM STATEMENT CHARTS REQUIREMENT</vt:lpstr>
      <vt:lpstr>PROBLEM STATEMENT CHARTS REQUIREMENT</vt:lpstr>
      <vt:lpstr>SOFTWARE USED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</dc:creator>
  <cp:lastModifiedBy>rekha rajput</cp:lastModifiedBy>
  <cp:revision>106</cp:revision>
  <dcterms:created xsi:type="dcterms:W3CDTF">2013-07-15T20:26:40Z</dcterms:created>
  <dcterms:modified xsi:type="dcterms:W3CDTF">2024-02-14T11:20:10Z</dcterms:modified>
</cp:coreProperties>
</file>