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8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91003" y="1798425"/>
            <a:ext cx="798022" cy="49627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reviews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爆炸形 1 4"/>
          <p:cNvSpPr/>
          <p:nvPr/>
        </p:nvSpPr>
        <p:spPr>
          <a:xfrm>
            <a:off x="2784937" y="207220"/>
            <a:ext cx="1155469" cy="1116398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1147074" y="1514797"/>
            <a:ext cx="1076718" cy="1076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Preproce-ssing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6656502"/>
                  </p:ext>
                </p:extLst>
              </p:nvPr>
            </p:nvGraphicFramePr>
            <p:xfrm>
              <a:off x="3475955" y="3181432"/>
              <a:ext cx="3396303" cy="186570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229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4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7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73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2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Attributes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Aspects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 Rankings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266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𝐴𝑡𝑡𝑟𝑖𝑏𝑢𝑡𝑒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𝐷𝑒𝑠𝑐𝑟𝑖𝑝𝑡𝑖𝑜𝑛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288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𝐷𝑒𝑠𝑐𝑟𝑖𝑝𝑡𝑖𝑜𝑛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2291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𝐴𝑡𝑡𝑟𝑖𝑏𝑢𝑡𝑒</m:t>
                                    </m:r>
                                  </m:e>
                                  <m:sub>
                                    <m:r>
                                      <a:rPr lang="en-US" altLang="zh-CN" sz="11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𝐷𝑒𝑠𝑐𝑟𝑖𝑝𝑡𝑖𝑜𝑛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2291"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𝐷𝑒𝑠𝑐𝑟𝑖𝑝𝑡𝑖𝑜𝑛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22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6656502"/>
                  </p:ext>
                </p:extLst>
              </p:nvPr>
            </p:nvGraphicFramePr>
            <p:xfrm>
              <a:off x="3475955" y="3181432"/>
              <a:ext cx="3396303" cy="186570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22957"/>
                    <a:gridCol w="728427"/>
                    <a:gridCol w="907521"/>
                    <a:gridCol w="837398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Attributes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Aspects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 Rankings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</a:tr>
                  <a:tr h="402661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64220" r="-267105" b="-1238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27731" t="-106061" r="-241176" b="-26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81879" t="-106061" r="-92617" b="-26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27731" t="-316279" r="-241176" b="-3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81879" t="-316279" r="-92617" b="-3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</a:tr>
                  <a:tr h="25908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210588" r="-267105" b="-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27731" t="-416279" r="-241176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81879" t="-416279" r="-92617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27731" t="-528571" r="-241176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81879" t="-528571" r="-92617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2" name="组合 11"/>
          <p:cNvGrpSpPr/>
          <p:nvPr/>
        </p:nvGrpSpPr>
        <p:grpSpPr>
          <a:xfrm>
            <a:off x="4807170" y="5527914"/>
            <a:ext cx="1179345" cy="795201"/>
            <a:chOff x="1704640" y="4199131"/>
            <a:chExt cx="1179345" cy="79520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4640" y="4199131"/>
              <a:ext cx="1179345" cy="533591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841050" y="4732722"/>
              <a:ext cx="8018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Discussion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295041"/>
                  </p:ext>
                </p:extLst>
              </p:nvPr>
            </p:nvGraphicFramePr>
            <p:xfrm>
              <a:off x="4555032" y="1502030"/>
              <a:ext cx="2308993" cy="106673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630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4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65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52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095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𝑅𝑒𝑣𝑖𝑒𝑤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Neg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𝑅𝑒𝑣𝑖𝑒𝑤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295041"/>
                  </p:ext>
                </p:extLst>
              </p:nvPr>
            </p:nvGraphicFramePr>
            <p:xfrm>
              <a:off x="4555032" y="1502030"/>
              <a:ext cx="2308993" cy="1082987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63073"/>
                    <a:gridCol w="664144"/>
                    <a:gridCol w="346509"/>
                    <a:gridCol w="635267"/>
                  </a:tblGrid>
                  <a:tr h="27533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000" t="-2174" r="-149541" b="-3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64423" t="-2174" r="-1923" b="-302174"/>
                          </a:stretch>
                        </a:blipFill>
                      </a:tcPr>
                    </a:tc>
                  </a:tr>
                  <a:tr h="269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106818" r="-249541" b="-2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Neg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269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309091" r="-249541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流程图: 决策 14"/>
          <p:cNvSpPr/>
          <p:nvPr/>
        </p:nvSpPr>
        <p:spPr>
          <a:xfrm>
            <a:off x="3029770" y="1508103"/>
            <a:ext cx="1076718" cy="1076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ABSA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云形标注 16"/>
          <p:cNvSpPr/>
          <p:nvPr/>
        </p:nvSpPr>
        <p:spPr>
          <a:xfrm>
            <a:off x="1401473" y="5099109"/>
            <a:ext cx="1203158" cy="72815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80627" y="2880813"/>
            <a:ext cx="1009611" cy="1319227"/>
            <a:chOff x="1914025" y="4083112"/>
            <a:chExt cx="1009611" cy="1319227"/>
          </a:xfrm>
        </p:grpSpPr>
        <p:sp>
          <p:nvSpPr>
            <p:cNvPr id="25" name="文本框 24"/>
            <p:cNvSpPr txBox="1"/>
            <p:nvPr/>
          </p:nvSpPr>
          <p:spPr>
            <a:xfrm>
              <a:off x="1914025" y="4971452"/>
              <a:ext cx="10096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 for Preprocessing</a:t>
              </a:r>
              <a:endParaRPr lang="zh-CN" alt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2195" y="4083112"/>
              <a:ext cx="717681" cy="91305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2401352" y="3006662"/>
            <a:ext cx="854569" cy="1368953"/>
            <a:chOff x="3374318" y="4058096"/>
            <a:chExt cx="854569" cy="1368953"/>
          </a:xfrm>
        </p:grpSpPr>
        <p:sp>
          <p:nvSpPr>
            <p:cNvPr id="21" name="文本框 20"/>
            <p:cNvSpPr txBox="1"/>
            <p:nvPr/>
          </p:nvSpPr>
          <p:spPr>
            <a:xfrm>
              <a:off x="3374318" y="4996162"/>
              <a:ext cx="8545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 for ABSA</a:t>
              </a:r>
              <a:endParaRPr lang="zh-CN" alt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9919" y="4058096"/>
              <a:ext cx="717681" cy="913050"/>
            </a:xfrm>
            <a:prstGeom prst="rect">
              <a:avLst/>
            </a:prstGeom>
          </p:spPr>
        </p:pic>
      </p:grpSp>
      <p:sp>
        <p:nvSpPr>
          <p:cNvPr id="36" name="矩形 35"/>
          <p:cNvSpPr/>
          <p:nvPr/>
        </p:nvSpPr>
        <p:spPr>
          <a:xfrm>
            <a:off x="3520164" y="3049542"/>
            <a:ext cx="2506349" cy="2092447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110275" y="3006662"/>
            <a:ext cx="750771" cy="2092447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决策 37"/>
          <p:cNvSpPr/>
          <p:nvPr/>
        </p:nvSpPr>
        <p:spPr>
          <a:xfrm>
            <a:off x="7405275" y="3571345"/>
            <a:ext cx="1327068" cy="118967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cost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流程图: 决策 38"/>
          <p:cNvSpPr/>
          <p:nvPr/>
        </p:nvSpPr>
        <p:spPr>
          <a:xfrm>
            <a:off x="7279812" y="1391017"/>
            <a:ext cx="1498427" cy="13244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performance and importance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表格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196779"/>
                  </p:ext>
                </p:extLst>
              </p:nvPr>
            </p:nvGraphicFramePr>
            <p:xfrm>
              <a:off x="8850134" y="2426079"/>
              <a:ext cx="318144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93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78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51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590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Importance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Performance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表格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196779"/>
                  </p:ext>
                </p:extLst>
              </p:nvPr>
            </p:nvGraphicFramePr>
            <p:xfrm>
              <a:off x="8850134" y="2426079"/>
              <a:ext cx="318144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93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78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51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590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Importance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Performance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33" t="-100000" r="-3375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33" t="-303279" r="-3375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020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C83DC-62AB-8A6A-D153-47B7111FF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3E2DEB92-5D67-D738-0545-62A24726707C}"/>
              </a:ext>
            </a:extLst>
          </p:cNvPr>
          <p:cNvGrpSpPr/>
          <p:nvPr/>
        </p:nvGrpSpPr>
        <p:grpSpPr>
          <a:xfrm>
            <a:off x="2940197" y="1232037"/>
            <a:ext cx="1179345" cy="795201"/>
            <a:chOff x="1704640" y="4199131"/>
            <a:chExt cx="1179345" cy="79520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2C043C8-5CB7-0DF5-30E7-8216EDA55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4640" y="4199131"/>
              <a:ext cx="1179345" cy="53359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D0FC54F-ACA4-A5CC-EC92-AF8059AF6CD0}"/>
                </a:ext>
              </a:extLst>
            </p:cNvPr>
            <p:cNvSpPr txBox="1"/>
            <p:nvPr/>
          </p:nvSpPr>
          <p:spPr>
            <a:xfrm>
              <a:off x="1841050" y="4732722"/>
              <a:ext cx="8018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Discussion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E5A9E91-C781-4936-D783-684D874061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5248192"/>
                  </p:ext>
                </p:extLst>
              </p:nvPr>
            </p:nvGraphicFramePr>
            <p:xfrm>
              <a:off x="1394906" y="2349668"/>
              <a:ext cx="1635948" cy="169806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284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7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332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Aspects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26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smtClean="0">
                                        <a:latin typeface="Cambria Math" panose="02040503050406030204" pitchFamily="18" charset="0"/>
                                      </a:rPr>
                                      <m:t>𝐷𝑒𝑠𝑐𝑟𝑖𝑝𝑡𝑖𝑜𝑛</m:t>
                                    </m:r>
                                  </m:e>
                                  <m:sub>
                                    <m:r>
                                      <a:rPr lang="en-US" altLang="zh-CN" sz="11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28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smtClean="0">
                                        <a:latin typeface="Cambria Math" panose="02040503050406030204" pitchFamily="18" charset="0"/>
                                      </a:rPr>
                                      <m:t>𝐷𝑒𝑠𝑐𝑟𝑖𝑝𝑡𝑖𝑜𝑛</m:t>
                                    </m:r>
                                  </m:e>
                                  <m:sub>
                                    <m:r>
                                      <a:rPr lang="en-US" altLang="zh-CN" sz="11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22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smtClean="0">
                                        <a:latin typeface="Cambria Math" panose="02040503050406030204" pitchFamily="18" charset="0"/>
                                      </a:rPr>
                                      <m:t>𝐷𝑒𝑠𝑐𝑟𝑖𝑝𝑡𝑖𝑜𝑛</m:t>
                                    </m:r>
                                  </m:e>
                                  <m:sub>
                                    <m:r>
                                      <a:rPr lang="en-US" altLang="zh-CN" sz="11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229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smtClean="0">
                                        <a:latin typeface="Cambria Math" panose="02040503050406030204" pitchFamily="18" charset="0"/>
                                      </a:rPr>
                                      <m:t>𝐷𝑒𝑠𝑐𝑟𝑖𝑝𝑡𝑖𝑜𝑛</m:t>
                                    </m:r>
                                  </m:e>
                                  <m:sub>
                                    <m:r>
                                      <a:rPr lang="en-US" altLang="zh-CN" sz="11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22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E5A9E91-C781-4936-D783-684D874061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5248192"/>
                  </p:ext>
                </p:extLst>
              </p:nvPr>
            </p:nvGraphicFramePr>
            <p:xfrm>
              <a:off x="1394906" y="2349668"/>
              <a:ext cx="1635948" cy="169806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284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7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Aspects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26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66667" r="-125833" b="-26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00" t="-66667" r="-667" b="-26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61905" r="-125833" b="-3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00" t="-261905" r="-667" b="-3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53488" r="-125833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00" t="-353488" r="-667" b="-2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464286" r="-125833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00" t="-464286" r="-667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E8BE841B-24B2-0C93-812B-9E54F34231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560108"/>
                  </p:ext>
                </p:extLst>
              </p:nvPr>
            </p:nvGraphicFramePr>
            <p:xfrm>
              <a:off x="3772701" y="2349739"/>
              <a:ext cx="1971087" cy="169799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12470">
                      <a:extLst>
                        <a:ext uri="{9D8B030D-6E8A-4147-A177-3AD203B41FA5}">
                          <a16:colId xmlns:a16="http://schemas.microsoft.com/office/drawing/2014/main" val="206304094"/>
                        </a:ext>
                      </a:extLst>
                    </a:gridCol>
                    <a:gridCol w="1258617">
                      <a:extLst>
                        <a:ext uri="{9D8B030D-6E8A-4147-A177-3AD203B41FA5}">
                          <a16:colId xmlns:a16="http://schemas.microsoft.com/office/drawing/2014/main" val="4089065847"/>
                        </a:ext>
                      </a:extLst>
                    </a:gridCol>
                  </a:tblGrid>
                  <a:tr h="233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Aspects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 Rankings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407953"/>
                      </a:ext>
                    </a:extLst>
                  </a:tr>
                  <a:tr h="4025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2125589"/>
                      </a:ext>
                    </a:extLst>
                  </a:tr>
                  <a:tr h="2330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483721"/>
                      </a:ext>
                    </a:extLst>
                  </a:tr>
                  <a:tr h="2324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179034"/>
                      </a:ext>
                    </a:extLst>
                  </a:tr>
                  <a:tr h="2324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2940202"/>
                      </a:ext>
                    </a:extLst>
                  </a:tr>
                  <a:tr h="232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5748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E8BE841B-24B2-0C93-812B-9E54F34231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560108"/>
                  </p:ext>
                </p:extLst>
              </p:nvPr>
            </p:nvGraphicFramePr>
            <p:xfrm>
              <a:off x="3772701" y="2349739"/>
              <a:ext cx="1971087" cy="169799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12470">
                      <a:extLst>
                        <a:ext uri="{9D8B030D-6E8A-4147-A177-3AD203B41FA5}">
                          <a16:colId xmlns:a16="http://schemas.microsoft.com/office/drawing/2014/main" val="206304094"/>
                        </a:ext>
                      </a:extLst>
                    </a:gridCol>
                    <a:gridCol w="1258617">
                      <a:extLst>
                        <a:ext uri="{9D8B030D-6E8A-4147-A177-3AD203B41FA5}">
                          <a16:colId xmlns:a16="http://schemas.microsoft.com/office/drawing/2014/main" val="4089065847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Aspects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 Rankings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407953"/>
                      </a:ext>
                    </a:extLst>
                  </a:tr>
                  <a:tr h="4025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66667" r="-178632" b="-26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212558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261905" r="-178632" b="-3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48372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353488" r="-178632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17903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464286" r="-178632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294020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5748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云形标注 6">
            <a:extLst>
              <a:ext uri="{FF2B5EF4-FFF2-40B4-BE49-F238E27FC236}">
                <a16:creationId xmlns:a16="http://schemas.microsoft.com/office/drawing/2014/main" id="{26B0AA2E-EB85-228C-D836-19F18B4CC71A}"/>
              </a:ext>
            </a:extLst>
          </p:cNvPr>
          <p:cNvSpPr/>
          <p:nvPr/>
        </p:nvSpPr>
        <p:spPr>
          <a:xfrm>
            <a:off x="7549019" y="1134756"/>
            <a:ext cx="1203158" cy="72815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29A1C77-1E7C-1A56-DFC9-1DDA843D4750}"/>
              </a:ext>
            </a:extLst>
          </p:cNvPr>
          <p:cNvGrpSpPr/>
          <p:nvPr/>
        </p:nvGrpSpPr>
        <p:grpSpPr>
          <a:xfrm>
            <a:off x="7044213" y="2569653"/>
            <a:ext cx="1009611" cy="1319227"/>
            <a:chOff x="1914025" y="4083112"/>
            <a:chExt cx="1009611" cy="131922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886820-3432-2390-24C6-C88A575ABB96}"/>
                </a:ext>
              </a:extLst>
            </p:cNvPr>
            <p:cNvSpPr txBox="1"/>
            <p:nvPr/>
          </p:nvSpPr>
          <p:spPr>
            <a:xfrm>
              <a:off x="1914025" y="4971452"/>
              <a:ext cx="10096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 for Preprocessing</a:t>
              </a:r>
              <a:endParaRPr lang="zh-CN" alt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997EEFA-6FDE-1881-E538-CF48BFB2B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2195" y="4083112"/>
              <a:ext cx="717681" cy="913050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CF45F9-5EC2-CD90-3460-8E63E1061E38}"/>
              </a:ext>
            </a:extLst>
          </p:cNvPr>
          <p:cNvGrpSpPr/>
          <p:nvPr/>
        </p:nvGrpSpPr>
        <p:grpSpPr>
          <a:xfrm>
            <a:off x="8324892" y="2569653"/>
            <a:ext cx="854569" cy="1368953"/>
            <a:chOff x="3374318" y="4058096"/>
            <a:chExt cx="854569" cy="136895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7D3986A-AFCC-76F7-84C6-DAF27967E20D}"/>
                </a:ext>
              </a:extLst>
            </p:cNvPr>
            <p:cNvSpPr txBox="1"/>
            <p:nvPr/>
          </p:nvSpPr>
          <p:spPr>
            <a:xfrm>
              <a:off x="3374318" y="4996162"/>
              <a:ext cx="8545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 for ABSA</a:t>
              </a:r>
              <a:endParaRPr lang="zh-CN" alt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B388D7B-088F-21BE-AF6F-A3B01A652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9919" y="4058096"/>
              <a:ext cx="717681" cy="913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109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9C782-18D4-1828-71DA-11EFBE197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EDDC8976-FD5F-D443-C3A5-BE500F2C23B8}"/>
              </a:ext>
            </a:extLst>
          </p:cNvPr>
          <p:cNvSpPr/>
          <p:nvPr/>
        </p:nvSpPr>
        <p:spPr>
          <a:xfrm>
            <a:off x="1336670" y="455643"/>
            <a:ext cx="798022" cy="49627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reviews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B718301E-AE9D-A500-296C-95258B06E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1781804"/>
                  </p:ext>
                </p:extLst>
              </p:nvPr>
            </p:nvGraphicFramePr>
            <p:xfrm>
              <a:off x="712117" y="3032348"/>
              <a:ext cx="2308993" cy="106673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630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4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65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52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095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𝑅𝑒𝑣𝑖𝑒𝑤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Neg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𝑅𝑒𝑣𝑖𝑒𝑤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18301E-AE9D-A500-296C-95258B06E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1781804"/>
                  </p:ext>
                </p:extLst>
              </p:nvPr>
            </p:nvGraphicFramePr>
            <p:xfrm>
              <a:off x="712117" y="3032348"/>
              <a:ext cx="2308993" cy="1082987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630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6641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4650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63526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27533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74" r="-149541" b="-3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61905" t="-2174" r="-952" b="-3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106818" r="-249541" b="-2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Neg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309091" r="-249541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029A1C77-1E7C-1A56-DFC9-1DDA843D4750}"/>
              </a:ext>
            </a:extLst>
          </p:cNvPr>
          <p:cNvGrpSpPr/>
          <p:nvPr/>
        </p:nvGrpSpPr>
        <p:grpSpPr>
          <a:xfrm>
            <a:off x="8775615" y="5716784"/>
            <a:ext cx="1009611" cy="1141216"/>
            <a:chOff x="1914025" y="4261123"/>
            <a:chExt cx="1009611" cy="114121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4886820-3432-2390-24C6-C88A575ABB96}"/>
                </a:ext>
              </a:extLst>
            </p:cNvPr>
            <p:cNvSpPr txBox="1"/>
            <p:nvPr/>
          </p:nvSpPr>
          <p:spPr>
            <a:xfrm>
              <a:off x="1914025" y="4971452"/>
              <a:ext cx="10096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 for Preprocessing</a:t>
              </a:r>
              <a:endParaRPr lang="zh-CN" alt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997EEFA-6FDE-1881-E538-CF48BFB2B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2196" y="4261123"/>
              <a:ext cx="580087" cy="73800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5CF45F9-5EC2-CD90-3460-8E63E1061E38}"/>
              </a:ext>
            </a:extLst>
          </p:cNvPr>
          <p:cNvGrpSpPr/>
          <p:nvPr/>
        </p:nvGrpSpPr>
        <p:grpSpPr>
          <a:xfrm>
            <a:off x="9623706" y="5692076"/>
            <a:ext cx="854569" cy="1165924"/>
            <a:chOff x="3288399" y="4058096"/>
            <a:chExt cx="854569" cy="1165924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7D3986A-AFCC-76F7-84C6-DAF27967E20D}"/>
                </a:ext>
              </a:extLst>
            </p:cNvPr>
            <p:cNvSpPr txBox="1"/>
            <p:nvPr/>
          </p:nvSpPr>
          <p:spPr>
            <a:xfrm>
              <a:off x="3288399" y="4793133"/>
              <a:ext cx="8545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 for ABSA</a:t>
              </a:r>
              <a:endParaRPr lang="zh-CN" alt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7B388D7B-088F-21BE-AF6F-A3B01A652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9919" y="4058096"/>
              <a:ext cx="580745" cy="738837"/>
            </a:xfrm>
            <a:prstGeom prst="rect">
              <a:avLst/>
            </a:prstGeom>
          </p:spPr>
        </p:pic>
      </p:grpSp>
      <p:sp>
        <p:nvSpPr>
          <p:cNvPr id="13" name="箭头: 右 12">
            <a:extLst>
              <a:ext uri="{FF2B5EF4-FFF2-40B4-BE49-F238E27FC236}">
                <a16:creationId xmlns:a16="http://schemas.microsoft.com/office/drawing/2014/main" id="{69ED7358-2F6C-121B-4D03-CF6AF6DE84A3}"/>
              </a:ext>
            </a:extLst>
          </p:cNvPr>
          <p:cNvSpPr/>
          <p:nvPr/>
        </p:nvSpPr>
        <p:spPr>
          <a:xfrm rot="5400000">
            <a:off x="727681" y="1821425"/>
            <a:ext cx="2016000" cy="396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1BB2A783-626F-8F60-E37E-1143E2B986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8016628"/>
                  </p:ext>
                </p:extLst>
              </p:nvPr>
            </p:nvGraphicFramePr>
            <p:xfrm>
              <a:off x="630716" y="4467538"/>
              <a:ext cx="2583594" cy="14833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293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51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590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Aspects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Importance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Performance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BB2A783-626F-8F60-E37E-1143E2B986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8016628"/>
                  </p:ext>
                </p:extLst>
              </p:nvPr>
            </p:nvGraphicFramePr>
            <p:xfrm>
              <a:off x="630716" y="4467538"/>
              <a:ext cx="2583594" cy="14833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2936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8951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95907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/>
                            <a:t>Aspects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Importance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Performance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100000" r="-255000" b="-1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303279" r="-255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BCC9E8FC-4D02-A765-B7D8-A64E5FDB75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8553006"/>
                  </p:ext>
                </p:extLst>
              </p:nvPr>
            </p:nvGraphicFramePr>
            <p:xfrm>
              <a:off x="4198234" y="4467619"/>
              <a:ext cx="1327217" cy="14831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293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78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58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Aspects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Cost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4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488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4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CC9E8FC-4D02-A765-B7D8-A64E5FDB75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8553006"/>
                  </p:ext>
                </p:extLst>
              </p:nvPr>
            </p:nvGraphicFramePr>
            <p:xfrm>
              <a:off x="4198234" y="4467619"/>
              <a:ext cx="1327217" cy="14831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2936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59785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358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/>
                            <a:t>Aspects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Cost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48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96774" r="-83333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7488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748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296774" r="-83333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CF45F9-5EC2-CD90-3460-8E63E1061E38}"/>
              </a:ext>
            </a:extLst>
          </p:cNvPr>
          <p:cNvGrpSpPr/>
          <p:nvPr/>
        </p:nvGrpSpPr>
        <p:grpSpPr>
          <a:xfrm>
            <a:off x="7729370" y="5757629"/>
            <a:ext cx="1214416" cy="1100371"/>
            <a:chOff x="2977608" y="4058096"/>
            <a:chExt cx="1662301" cy="150069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7D3986A-AFCC-76F7-84C6-DAF27967E20D}"/>
                </a:ext>
              </a:extLst>
            </p:cNvPr>
            <p:cNvSpPr txBox="1"/>
            <p:nvPr/>
          </p:nvSpPr>
          <p:spPr>
            <a:xfrm>
              <a:off x="2977608" y="4971146"/>
              <a:ext cx="1662301" cy="58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Aspects and their descriptions</a:t>
              </a:r>
              <a:endParaRPr lang="zh-CN" alt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B388D7B-088F-21BE-AF6F-A3B01A652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9918" y="4058096"/>
              <a:ext cx="791129" cy="1006493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5CF45F9-5EC2-CD90-3460-8E63E1061E38}"/>
              </a:ext>
            </a:extLst>
          </p:cNvPr>
          <p:cNvGrpSpPr/>
          <p:nvPr/>
        </p:nvGrpSpPr>
        <p:grpSpPr>
          <a:xfrm>
            <a:off x="4092916" y="463371"/>
            <a:ext cx="1537853" cy="1007981"/>
            <a:chOff x="2971037" y="4058096"/>
            <a:chExt cx="1537853" cy="1007981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7D3986A-AFCC-76F7-84C6-DAF27967E20D}"/>
                </a:ext>
              </a:extLst>
            </p:cNvPr>
            <p:cNvSpPr txBox="1"/>
            <p:nvPr/>
          </p:nvSpPr>
          <p:spPr>
            <a:xfrm>
              <a:off x="2971037" y="4804467"/>
              <a:ext cx="1537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Aspect cost rankings</a:t>
              </a:r>
              <a:endParaRPr lang="zh-CN" alt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7B388D7B-088F-21BE-AF6F-A3B01A652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9921" y="4058096"/>
              <a:ext cx="580087" cy="738000"/>
            </a:xfrm>
            <a:prstGeom prst="rect">
              <a:avLst/>
            </a:prstGeom>
          </p:spPr>
        </p:pic>
      </p:grpSp>
      <p:sp>
        <p:nvSpPr>
          <p:cNvPr id="30" name="箭头: 右 12">
            <a:extLst>
              <a:ext uri="{FF2B5EF4-FFF2-40B4-BE49-F238E27FC236}">
                <a16:creationId xmlns:a16="http://schemas.microsoft.com/office/drawing/2014/main" id="{69ED7358-2F6C-121B-4D03-CF6AF6DE84A3}"/>
              </a:ext>
            </a:extLst>
          </p:cNvPr>
          <p:cNvSpPr/>
          <p:nvPr/>
        </p:nvSpPr>
        <p:spPr>
          <a:xfrm rot="5400000">
            <a:off x="3475876" y="2767385"/>
            <a:ext cx="2771934" cy="396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箭头: 右 12">
            <a:extLst>
              <a:ext uri="{FF2B5EF4-FFF2-40B4-BE49-F238E27FC236}">
                <a16:creationId xmlns:a16="http://schemas.microsoft.com/office/drawing/2014/main" id="{69ED7358-2F6C-121B-4D03-CF6AF6DE84A3}"/>
              </a:ext>
            </a:extLst>
          </p:cNvPr>
          <p:cNvSpPr/>
          <p:nvPr/>
        </p:nvSpPr>
        <p:spPr>
          <a:xfrm rot="5400000">
            <a:off x="1558441" y="4094039"/>
            <a:ext cx="354480" cy="396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爆炸形 1 32">
            <a:extLst>
              <a:ext uri="{FF2B5EF4-FFF2-40B4-BE49-F238E27FC236}">
                <a16:creationId xmlns:a16="http://schemas.microsoft.com/office/drawing/2014/main" id="{0CAB82FF-ADC2-418E-4D4A-5FA2521F7DBD}"/>
              </a:ext>
            </a:extLst>
          </p:cNvPr>
          <p:cNvSpPr/>
          <p:nvPr/>
        </p:nvSpPr>
        <p:spPr>
          <a:xfrm>
            <a:off x="1933681" y="1461225"/>
            <a:ext cx="1155469" cy="1116398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998607" y="3599411"/>
            <a:ext cx="1996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998607" y="2069870"/>
            <a:ext cx="1" cy="1529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996707" y="2069870"/>
            <a:ext cx="0" cy="1529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998607" y="2834640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 rot="5400000">
            <a:off x="6432167" y="2321451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084803" y="3623404"/>
            <a:ext cx="90281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368236" y="2376181"/>
            <a:ext cx="90162" cy="909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213773" y="2602716"/>
            <a:ext cx="121682" cy="1207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165507" y="2380296"/>
            <a:ext cx="121682" cy="1207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34917" y="2379123"/>
            <a:ext cx="121682" cy="1207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菱形 52"/>
          <p:cNvSpPr/>
          <p:nvPr/>
        </p:nvSpPr>
        <p:spPr>
          <a:xfrm>
            <a:off x="7489116" y="3293100"/>
            <a:ext cx="126000" cy="126000"/>
          </a:xfrm>
          <a:prstGeom prst="diamond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五角星 53"/>
          <p:cNvSpPr/>
          <p:nvPr/>
        </p:nvSpPr>
        <p:spPr>
          <a:xfrm>
            <a:off x="8104666" y="3072584"/>
            <a:ext cx="121682" cy="122400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五角星 54"/>
          <p:cNvSpPr/>
          <p:nvPr/>
        </p:nvSpPr>
        <p:spPr>
          <a:xfrm>
            <a:off x="8422089" y="3053364"/>
            <a:ext cx="121682" cy="122400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五角星 55"/>
          <p:cNvSpPr/>
          <p:nvPr/>
        </p:nvSpPr>
        <p:spPr>
          <a:xfrm>
            <a:off x="8250798" y="3293100"/>
            <a:ext cx="121682" cy="122400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520636" y="2478703"/>
            <a:ext cx="90162" cy="909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41270" y="2614479"/>
            <a:ext cx="90162" cy="909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菱形 58"/>
          <p:cNvSpPr/>
          <p:nvPr/>
        </p:nvSpPr>
        <p:spPr>
          <a:xfrm>
            <a:off x="7641516" y="2913486"/>
            <a:ext cx="126000" cy="126000"/>
          </a:xfrm>
          <a:prstGeom prst="diamond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菱形 59"/>
          <p:cNvSpPr/>
          <p:nvPr/>
        </p:nvSpPr>
        <p:spPr>
          <a:xfrm>
            <a:off x="7342259" y="3071430"/>
            <a:ext cx="126000" cy="126000"/>
          </a:xfrm>
          <a:prstGeom prst="diamond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9470256" y="3593868"/>
            <a:ext cx="1996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9470256" y="2064327"/>
            <a:ext cx="1" cy="1529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0468356" y="2064327"/>
            <a:ext cx="0" cy="1529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9470256" y="2829097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 rot="5400000">
            <a:off x="8947038" y="2321450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0556452" y="3617861"/>
            <a:ext cx="90281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839885" y="2370638"/>
            <a:ext cx="90162" cy="909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685422" y="2597173"/>
            <a:ext cx="121682" cy="1207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637156" y="2374753"/>
            <a:ext cx="121682" cy="1207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906566" y="2373580"/>
            <a:ext cx="121682" cy="1207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菱形 70"/>
          <p:cNvSpPr/>
          <p:nvPr/>
        </p:nvSpPr>
        <p:spPr>
          <a:xfrm>
            <a:off x="9960765" y="3287557"/>
            <a:ext cx="126000" cy="126000"/>
          </a:xfrm>
          <a:prstGeom prst="diamond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五角星 71"/>
          <p:cNvSpPr/>
          <p:nvPr/>
        </p:nvSpPr>
        <p:spPr>
          <a:xfrm>
            <a:off x="10576315" y="3067041"/>
            <a:ext cx="121682" cy="122400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五角星 72"/>
          <p:cNvSpPr/>
          <p:nvPr/>
        </p:nvSpPr>
        <p:spPr>
          <a:xfrm>
            <a:off x="10893738" y="3047821"/>
            <a:ext cx="121682" cy="122400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五角星 73"/>
          <p:cNvSpPr/>
          <p:nvPr/>
        </p:nvSpPr>
        <p:spPr>
          <a:xfrm>
            <a:off x="10722447" y="3287557"/>
            <a:ext cx="121682" cy="122400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9992285" y="2473160"/>
            <a:ext cx="90162" cy="909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9512919" y="2608936"/>
            <a:ext cx="90162" cy="909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菱形 76"/>
          <p:cNvSpPr/>
          <p:nvPr/>
        </p:nvSpPr>
        <p:spPr>
          <a:xfrm>
            <a:off x="10113165" y="2907943"/>
            <a:ext cx="126000" cy="126000"/>
          </a:xfrm>
          <a:prstGeom prst="diamond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菱形 77"/>
          <p:cNvSpPr/>
          <p:nvPr/>
        </p:nvSpPr>
        <p:spPr>
          <a:xfrm>
            <a:off x="9813908" y="3065887"/>
            <a:ext cx="126000" cy="126000"/>
          </a:xfrm>
          <a:prstGeom prst="diamond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6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9C782-18D4-1828-71DA-11EFBE197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EDDC8976-FD5F-D443-C3A5-BE500F2C23B8}"/>
              </a:ext>
            </a:extLst>
          </p:cNvPr>
          <p:cNvSpPr/>
          <p:nvPr/>
        </p:nvSpPr>
        <p:spPr>
          <a:xfrm>
            <a:off x="3724725" y="414868"/>
            <a:ext cx="798022" cy="49627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reviews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B718301E-AE9D-A500-296C-95258B06E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580768"/>
                  </p:ext>
                </p:extLst>
              </p:nvPr>
            </p:nvGraphicFramePr>
            <p:xfrm>
              <a:off x="2911330" y="2807298"/>
              <a:ext cx="2417407" cy="106828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630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4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65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436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6063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𝑅𝑒𝑣𝑖𝑒𝑤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Positive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Negative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𝑅𝑒𝑣𝑖𝑒𝑤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Positive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718301E-AE9D-A500-296C-95258B06E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580768"/>
                  </p:ext>
                </p:extLst>
              </p:nvPr>
            </p:nvGraphicFramePr>
            <p:xfrm>
              <a:off x="2911330" y="2807298"/>
              <a:ext cx="2417407" cy="106828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630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6641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34650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74368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26063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9091" t="-2326" r="-163636" b="-3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26230" t="-2326" r="-820" b="-323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100000" r="-266055" b="-2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Positive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Negative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302273" r="-266055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Positive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1BB2A783-626F-8F60-E37E-1143E2B986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726705"/>
                  </p:ext>
                </p:extLst>
              </p:nvPr>
            </p:nvGraphicFramePr>
            <p:xfrm>
              <a:off x="2687435" y="4451108"/>
              <a:ext cx="2872601" cy="14833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115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9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5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Aspects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Importance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Performance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Cost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B2A783-626F-8F60-E37E-1143E2B986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726705"/>
                  </p:ext>
                </p:extLst>
              </p:nvPr>
            </p:nvGraphicFramePr>
            <p:xfrm>
              <a:off x="2687435" y="4451108"/>
              <a:ext cx="2872601" cy="14833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1153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93933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86452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457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/>
                            <a:t>Aspects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Importance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Performance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Cost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t="-101639" r="-369307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t="-301639" r="-36930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0CAB82FF-ADC2-418E-4D4A-5FA2521F7DBD}"/>
              </a:ext>
            </a:extLst>
          </p:cNvPr>
          <p:cNvSpPr/>
          <p:nvPr/>
        </p:nvSpPr>
        <p:spPr>
          <a:xfrm>
            <a:off x="3562033" y="1201496"/>
            <a:ext cx="1116000" cy="11163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888255" y="3003561"/>
            <a:ext cx="1179345" cy="804612"/>
            <a:chOff x="1380675" y="5132057"/>
            <a:chExt cx="1179345" cy="804612"/>
          </a:xfrm>
        </p:grpSpPr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E2C043C8-5CB7-0DF5-30E7-8216EDA55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0675" y="5132057"/>
              <a:ext cx="1179345" cy="533591"/>
            </a:xfrm>
            <a:prstGeom prst="rect">
              <a:avLst/>
            </a:prstGeom>
          </p:spPr>
        </p:pic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D0FC54F-ACA4-A5CC-EC92-AF8059AF6CD0}"/>
                </a:ext>
              </a:extLst>
            </p:cNvPr>
            <p:cNvSpPr txBox="1"/>
            <p:nvPr/>
          </p:nvSpPr>
          <p:spPr>
            <a:xfrm>
              <a:off x="1569434" y="5675059"/>
              <a:ext cx="8018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Discussion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6646344" y="2408540"/>
            <a:ext cx="4422884" cy="2066108"/>
            <a:chOff x="6343733" y="3825010"/>
            <a:chExt cx="4422884" cy="2066108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6628845" y="5384298"/>
              <a:ext cx="1996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6628845" y="3854757"/>
              <a:ext cx="1" cy="1529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7626945" y="3854757"/>
              <a:ext cx="0" cy="1529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628845" y="4619527"/>
              <a:ext cx="1920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 rot="5400000">
              <a:off x="6062405" y="4106338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Importance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722235" y="5449824"/>
              <a:ext cx="902811" cy="2616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6998474" y="4161068"/>
              <a:ext cx="90162" cy="9098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7844011" y="4387603"/>
              <a:ext cx="121682" cy="1207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795745" y="4165183"/>
              <a:ext cx="121682" cy="1207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8065155" y="4164010"/>
              <a:ext cx="121682" cy="1207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7119354" y="5077987"/>
              <a:ext cx="126000" cy="126000"/>
            </a:xfrm>
            <a:prstGeom prst="diamond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五角星 53"/>
            <p:cNvSpPr/>
            <p:nvPr/>
          </p:nvSpPr>
          <p:spPr>
            <a:xfrm>
              <a:off x="7734904" y="4857471"/>
              <a:ext cx="121682" cy="122400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五角星 54"/>
            <p:cNvSpPr/>
            <p:nvPr/>
          </p:nvSpPr>
          <p:spPr>
            <a:xfrm>
              <a:off x="8052327" y="4838251"/>
              <a:ext cx="121682" cy="122400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五角星 55"/>
            <p:cNvSpPr/>
            <p:nvPr/>
          </p:nvSpPr>
          <p:spPr>
            <a:xfrm>
              <a:off x="7881036" y="5077987"/>
              <a:ext cx="121682" cy="122400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150874" y="4263590"/>
              <a:ext cx="90162" cy="9098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6671508" y="4399366"/>
              <a:ext cx="90162" cy="9098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7271754" y="4698373"/>
              <a:ext cx="126000" cy="126000"/>
            </a:xfrm>
            <a:prstGeom prst="diamond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6972497" y="4856317"/>
              <a:ext cx="126000" cy="126000"/>
            </a:xfrm>
            <a:prstGeom prst="diamond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8765580" y="5408502"/>
              <a:ext cx="1996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8765580" y="3878961"/>
              <a:ext cx="1" cy="1529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9763680" y="3878961"/>
              <a:ext cx="0" cy="1529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765580" y="4643731"/>
              <a:ext cx="1920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 rot="5400000">
              <a:off x="8242362" y="4136084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Importance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9863806" y="5467854"/>
              <a:ext cx="902811" cy="2616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心形 66"/>
            <p:cNvSpPr/>
            <p:nvPr/>
          </p:nvSpPr>
          <p:spPr>
            <a:xfrm>
              <a:off x="9135209" y="4185272"/>
              <a:ext cx="90162" cy="90983"/>
            </a:xfrm>
            <a:prstGeom prst="hear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新月形 67"/>
            <p:cNvSpPr/>
            <p:nvPr/>
          </p:nvSpPr>
          <p:spPr>
            <a:xfrm>
              <a:off x="10323571" y="4071279"/>
              <a:ext cx="121682" cy="120775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新月形 68"/>
            <p:cNvSpPr/>
            <p:nvPr/>
          </p:nvSpPr>
          <p:spPr>
            <a:xfrm>
              <a:off x="9832958" y="4416860"/>
              <a:ext cx="121682" cy="120775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新月形 69"/>
            <p:cNvSpPr/>
            <p:nvPr/>
          </p:nvSpPr>
          <p:spPr>
            <a:xfrm>
              <a:off x="10050504" y="4005476"/>
              <a:ext cx="121682" cy="120775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流程图: 汇总连接 70"/>
            <p:cNvSpPr/>
            <p:nvPr/>
          </p:nvSpPr>
          <p:spPr>
            <a:xfrm>
              <a:off x="9545282" y="4786250"/>
              <a:ext cx="126000" cy="126000"/>
            </a:xfrm>
            <a:prstGeom prst="flowChartSummingJunction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流程图: 磁盘 71"/>
            <p:cNvSpPr/>
            <p:nvPr/>
          </p:nvSpPr>
          <p:spPr>
            <a:xfrm>
              <a:off x="9871639" y="4881675"/>
              <a:ext cx="121682" cy="122400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流程图: 磁盘 72"/>
            <p:cNvSpPr/>
            <p:nvPr/>
          </p:nvSpPr>
          <p:spPr>
            <a:xfrm>
              <a:off x="10189062" y="4862455"/>
              <a:ext cx="121682" cy="122400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流程图: 磁盘 73"/>
            <p:cNvSpPr/>
            <p:nvPr/>
          </p:nvSpPr>
          <p:spPr>
            <a:xfrm>
              <a:off x="9908301" y="5095409"/>
              <a:ext cx="121682" cy="122400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心形 74"/>
            <p:cNvSpPr/>
            <p:nvPr/>
          </p:nvSpPr>
          <p:spPr>
            <a:xfrm>
              <a:off x="9594881" y="4503138"/>
              <a:ext cx="90162" cy="90983"/>
            </a:xfrm>
            <a:prstGeom prst="hear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心形 75"/>
            <p:cNvSpPr/>
            <p:nvPr/>
          </p:nvSpPr>
          <p:spPr>
            <a:xfrm>
              <a:off x="9530199" y="4173772"/>
              <a:ext cx="90162" cy="90983"/>
            </a:xfrm>
            <a:prstGeom prst="hear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流程图: 汇总连接 76"/>
            <p:cNvSpPr/>
            <p:nvPr/>
          </p:nvSpPr>
          <p:spPr>
            <a:xfrm>
              <a:off x="9000459" y="5136039"/>
              <a:ext cx="126000" cy="126000"/>
            </a:xfrm>
            <a:prstGeom prst="flowChartSummingJunction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流程图: 汇总连接 77"/>
            <p:cNvSpPr/>
            <p:nvPr/>
          </p:nvSpPr>
          <p:spPr>
            <a:xfrm>
              <a:off x="9109232" y="4880521"/>
              <a:ext cx="126000" cy="126000"/>
            </a:xfrm>
            <a:prstGeom prst="flowChartSummingJunction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439546" y="5629508"/>
              <a:ext cx="904415" cy="261610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Low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226050" y="5621608"/>
              <a:ext cx="918841" cy="261610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High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左箭头标注 100">
            <a:extLst>
              <a:ext uri="{FF2B5EF4-FFF2-40B4-BE49-F238E27FC236}">
                <a16:creationId xmlns:a16="http://schemas.microsoft.com/office/drawing/2014/main" id="{26B0AA2E-EB85-228C-D836-19F18B4CC71A}"/>
              </a:ext>
            </a:extLst>
          </p:cNvPr>
          <p:cNvSpPr/>
          <p:nvPr/>
        </p:nvSpPr>
        <p:spPr>
          <a:xfrm>
            <a:off x="4696684" y="1391579"/>
            <a:ext cx="1203158" cy="728152"/>
          </a:xfrm>
          <a:prstGeom prst="lef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5CF45F9-5EC2-CD90-3460-8E63E1061E38}"/>
              </a:ext>
            </a:extLst>
          </p:cNvPr>
          <p:cNvGrpSpPr/>
          <p:nvPr/>
        </p:nvGrpSpPr>
        <p:grpSpPr>
          <a:xfrm>
            <a:off x="709002" y="4826671"/>
            <a:ext cx="1537853" cy="999521"/>
            <a:chOff x="2971037" y="4066556"/>
            <a:chExt cx="1537853" cy="999521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37D3986A-AFCC-76F7-84C6-DAF27967E20D}"/>
                </a:ext>
              </a:extLst>
            </p:cNvPr>
            <p:cNvSpPr txBox="1"/>
            <p:nvPr/>
          </p:nvSpPr>
          <p:spPr>
            <a:xfrm>
              <a:off x="2971037" y="4804467"/>
              <a:ext cx="1537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Aspect cost rankings</a:t>
              </a:r>
              <a:endParaRPr lang="zh-CN" alt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7B388D7B-088F-21BE-AF6F-A3B01A652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9918" y="4066556"/>
              <a:ext cx="580087" cy="738000"/>
            </a:xfrm>
            <a:prstGeom prst="rect">
              <a:avLst/>
            </a:prstGeom>
          </p:spPr>
        </p:pic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15CF45F9-5EC2-CD90-3460-8E63E1061E38}"/>
              </a:ext>
            </a:extLst>
          </p:cNvPr>
          <p:cNvGrpSpPr/>
          <p:nvPr/>
        </p:nvGrpSpPr>
        <p:grpSpPr>
          <a:xfrm>
            <a:off x="870717" y="1391579"/>
            <a:ext cx="1214416" cy="1100371"/>
            <a:chOff x="2977608" y="4058096"/>
            <a:chExt cx="1662301" cy="1500699"/>
          </a:xfrm>
        </p:grpSpPr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7D3986A-AFCC-76F7-84C6-DAF27967E20D}"/>
                </a:ext>
              </a:extLst>
            </p:cNvPr>
            <p:cNvSpPr txBox="1"/>
            <p:nvPr/>
          </p:nvSpPr>
          <p:spPr>
            <a:xfrm>
              <a:off x="2977608" y="4971146"/>
              <a:ext cx="1662301" cy="58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Aspects and their descriptions</a:t>
              </a:r>
              <a:endParaRPr lang="zh-CN" alt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7B388D7B-088F-21BE-AF6F-A3B01A652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9918" y="4058096"/>
              <a:ext cx="791129" cy="1006493"/>
            </a:xfrm>
            <a:prstGeom prst="rect">
              <a:avLst/>
            </a:prstGeom>
          </p:spPr>
        </p:pic>
      </p:grpSp>
      <p:cxnSp>
        <p:nvCxnSpPr>
          <p:cNvPr id="115" name="直接箭头连接符 114"/>
          <p:cNvCxnSpPr>
            <a:cxnSpLocks/>
            <a:stCxn id="4" idx="3"/>
            <a:endCxn id="33" idx="0"/>
          </p:cNvCxnSpPr>
          <p:nvPr/>
        </p:nvCxnSpPr>
        <p:spPr>
          <a:xfrm flipH="1">
            <a:off x="4120033" y="911138"/>
            <a:ext cx="3703" cy="290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3" idx="3"/>
            <a:endCxn id="33" idx="2"/>
          </p:cNvCxnSpPr>
          <p:nvPr/>
        </p:nvCxnSpPr>
        <p:spPr>
          <a:xfrm flipV="1">
            <a:off x="1793739" y="1759695"/>
            <a:ext cx="1768294" cy="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33" idx="4"/>
            <a:endCxn id="14" idx="0"/>
          </p:cNvCxnSpPr>
          <p:nvPr/>
        </p:nvCxnSpPr>
        <p:spPr>
          <a:xfrm>
            <a:off x="4120033" y="2317894"/>
            <a:ext cx="0" cy="489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4" idx="2"/>
            <a:endCxn id="2" idx="0"/>
          </p:cNvCxnSpPr>
          <p:nvPr/>
        </p:nvCxnSpPr>
        <p:spPr>
          <a:xfrm>
            <a:off x="4120033" y="3875583"/>
            <a:ext cx="3702" cy="575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2" idx="2"/>
            <a:endCxn id="83" idx="0"/>
          </p:cNvCxnSpPr>
          <p:nvPr/>
        </p:nvCxnSpPr>
        <p:spPr>
          <a:xfrm>
            <a:off x="1477925" y="2491950"/>
            <a:ext cx="3" cy="511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84" idx="2"/>
            <a:endCxn id="110" idx="0"/>
          </p:cNvCxnSpPr>
          <p:nvPr/>
        </p:nvCxnSpPr>
        <p:spPr>
          <a:xfrm>
            <a:off x="1477926" y="3808173"/>
            <a:ext cx="1" cy="1018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0" idx="3"/>
            <a:endCxn id="2" idx="1"/>
          </p:cNvCxnSpPr>
          <p:nvPr/>
        </p:nvCxnSpPr>
        <p:spPr>
          <a:xfrm flipV="1">
            <a:off x="1767970" y="5192788"/>
            <a:ext cx="919465" cy="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cxnSpLocks/>
            <a:stCxn id="2" idx="2"/>
          </p:cNvCxnSpPr>
          <p:nvPr/>
        </p:nvCxnSpPr>
        <p:spPr>
          <a:xfrm rot="5400000" flipH="1" flipV="1">
            <a:off x="5864143" y="2710700"/>
            <a:ext cx="1483360" cy="4964176"/>
          </a:xfrm>
          <a:prstGeom prst="bentConnector4">
            <a:avLst>
              <a:gd name="adj1" fmla="val -15411"/>
              <a:gd name="adj2" fmla="val 100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8163838" y="2507941"/>
            <a:ext cx="23115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387988" y="2508049"/>
            <a:ext cx="27603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266587" y="3253483"/>
            <a:ext cx="31931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108221" y="3265252"/>
            <a:ext cx="333746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414118" y="2807298"/>
            <a:ext cx="28725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370182" y="2807298"/>
            <a:ext cx="332142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Ⅵ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495768" y="3432596"/>
            <a:ext cx="377026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Ⅶ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424841" y="3518598"/>
            <a:ext cx="42030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Ⅷ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0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9C782-18D4-1828-71DA-11EFBE197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EDDC8976-FD5F-D443-C3A5-BE500F2C23B8}"/>
              </a:ext>
            </a:extLst>
          </p:cNvPr>
          <p:cNvSpPr/>
          <p:nvPr/>
        </p:nvSpPr>
        <p:spPr>
          <a:xfrm>
            <a:off x="3636728" y="288737"/>
            <a:ext cx="798022" cy="49627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reviews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B718301E-AE9D-A500-296C-95258B06E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842262"/>
                  </p:ext>
                </p:extLst>
              </p:nvPr>
            </p:nvGraphicFramePr>
            <p:xfrm>
              <a:off x="2929299" y="2503685"/>
              <a:ext cx="2308993" cy="106673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630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4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65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52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095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𝑅𝑒𝑣𝑖𝑒𝑤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Neg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𝑅𝑒𝑣𝑖𝑒𝑤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718301E-AE9D-A500-296C-95258B06E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842262"/>
                  </p:ext>
                </p:extLst>
              </p:nvPr>
            </p:nvGraphicFramePr>
            <p:xfrm>
              <a:off x="2929299" y="2503685"/>
              <a:ext cx="2308993" cy="106673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6307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6641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4650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63526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326" r="-149541" b="-3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61905" t="-2326" r="-952" b="-323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100000" r="-249541" b="-2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Neg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302273" r="-249541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1BB2A783-626F-8F60-E37E-1143E2B986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72078"/>
                  </p:ext>
                </p:extLst>
              </p:nvPr>
            </p:nvGraphicFramePr>
            <p:xfrm>
              <a:off x="1717028" y="5243287"/>
              <a:ext cx="2872601" cy="14833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115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9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5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Aspects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Importance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Performance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Cost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B2A783-626F-8F60-E37E-1143E2B986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72078"/>
                  </p:ext>
                </p:extLst>
              </p:nvPr>
            </p:nvGraphicFramePr>
            <p:xfrm>
              <a:off x="1717028" y="5243287"/>
              <a:ext cx="2872601" cy="14833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1153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93933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86452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457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/>
                            <a:t>Aspects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Importance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Performance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Cost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t="-101639" r="-373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/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t="-301639" r="-373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爆炸形 1 32">
            <a:extLst>
              <a:ext uri="{FF2B5EF4-FFF2-40B4-BE49-F238E27FC236}">
                <a16:creationId xmlns:a16="http://schemas.microsoft.com/office/drawing/2014/main" id="{0CAB82FF-ADC2-418E-4D4A-5FA2521F7DBD}"/>
              </a:ext>
            </a:extLst>
          </p:cNvPr>
          <p:cNvSpPr/>
          <p:nvPr/>
        </p:nvSpPr>
        <p:spPr>
          <a:xfrm>
            <a:off x="3458004" y="898057"/>
            <a:ext cx="1155469" cy="1116398"/>
          </a:xfrm>
          <a:prstGeom prst="irregularSeal1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902947" y="2503460"/>
            <a:ext cx="1179345" cy="795201"/>
            <a:chOff x="1380675" y="5132057"/>
            <a:chExt cx="1179345" cy="795201"/>
          </a:xfrm>
        </p:grpSpPr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E2C043C8-5CB7-0DF5-30E7-8216EDA55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0675" y="5132057"/>
              <a:ext cx="1179345" cy="533591"/>
            </a:xfrm>
            <a:prstGeom prst="rect">
              <a:avLst/>
            </a:prstGeom>
          </p:spPr>
        </p:pic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D0FC54F-ACA4-A5CC-EC92-AF8059AF6CD0}"/>
                </a:ext>
              </a:extLst>
            </p:cNvPr>
            <p:cNvSpPr txBox="1"/>
            <p:nvPr/>
          </p:nvSpPr>
          <p:spPr>
            <a:xfrm>
              <a:off x="1517085" y="5665648"/>
              <a:ext cx="8018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Discussion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7008751" y="4656283"/>
            <a:ext cx="4418048" cy="2081773"/>
            <a:chOff x="6343733" y="3825010"/>
            <a:chExt cx="4418048" cy="2081773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6628845" y="5384298"/>
              <a:ext cx="1996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6628845" y="3854757"/>
              <a:ext cx="1" cy="1529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7626945" y="3854757"/>
              <a:ext cx="0" cy="1529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628845" y="4619527"/>
              <a:ext cx="1920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 rot="5400000">
              <a:off x="6062405" y="4106338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Importance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715041" y="5408291"/>
              <a:ext cx="902811" cy="2616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6998474" y="4161068"/>
              <a:ext cx="90162" cy="9098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7844011" y="4387603"/>
              <a:ext cx="121682" cy="1207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795745" y="4165183"/>
              <a:ext cx="121682" cy="1207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8065155" y="4164010"/>
              <a:ext cx="121682" cy="1207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7119354" y="5077987"/>
              <a:ext cx="126000" cy="126000"/>
            </a:xfrm>
            <a:prstGeom prst="diamond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五角星 53"/>
            <p:cNvSpPr/>
            <p:nvPr/>
          </p:nvSpPr>
          <p:spPr>
            <a:xfrm>
              <a:off x="7734904" y="4857471"/>
              <a:ext cx="121682" cy="122400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五角星 54"/>
            <p:cNvSpPr/>
            <p:nvPr/>
          </p:nvSpPr>
          <p:spPr>
            <a:xfrm>
              <a:off x="8052327" y="4838251"/>
              <a:ext cx="121682" cy="122400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五角星 55"/>
            <p:cNvSpPr/>
            <p:nvPr/>
          </p:nvSpPr>
          <p:spPr>
            <a:xfrm>
              <a:off x="7881036" y="5077987"/>
              <a:ext cx="121682" cy="122400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150874" y="4263590"/>
              <a:ext cx="90162" cy="9098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6671508" y="4399366"/>
              <a:ext cx="90162" cy="9098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7271754" y="4698373"/>
              <a:ext cx="126000" cy="126000"/>
            </a:xfrm>
            <a:prstGeom prst="diamond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6972497" y="4856317"/>
              <a:ext cx="126000" cy="126000"/>
            </a:xfrm>
            <a:prstGeom prst="diamond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8765580" y="5408502"/>
              <a:ext cx="1996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8765580" y="3878961"/>
              <a:ext cx="1" cy="1529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9763680" y="3878961"/>
              <a:ext cx="0" cy="1529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765580" y="4643731"/>
              <a:ext cx="1920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 rot="5400000">
              <a:off x="8242362" y="4136084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Importance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9851776" y="5432495"/>
              <a:ext cx="902811" cy="2616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心形 66"/>
            <p:cNvSpPr/>
            <p:nvPr/>
          </p:nvSpPr>
          <p:spPr>
            <a:xfrm>
              <a:off x="9135209" y="4185272"/>
              <a:ext cx="90162" cy="90983"/>
            </a:xfrm>
            <a:prstGeom prst="hear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新月形 67"/>
            <p:cNvSpPr/>
            <p:nvPr/>
          </p:nvSpPr>
          <p:spPr>
            <a:xfrm>
              <a:off x="10323571" y="4071279"/>
              <a:ext cx="121682" cy="120775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新月形 68"/>
            <p:cNvSpPr/>
            <p:nvPr/>
          </p:nvSpPr>
          <p:spPr>
            <a:xfrm>
              <a:off x="9832958" y="4416860"/>
              <a:ext cx="121682" cy="120775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新月形 69"/>
            <p:cNvSpPr/>
            <p:nvPr/>
          </p:nvSpPr>
          <p:spPr>
            <a:xfrm>
              <a:off x="10050504" y="4005476"/>
              <a:ext cx="121682" cy="120775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流程图: 汇总连接 70"/>
            <p:cNvSpPr/>
            <p:nvPr/>
          </p:nvSpPr>
          <p:spPr>
            <a:xfrm>
              <a:off x="9545282" y="4786250"/>
              <a:ext cx="126000" cy="126000"/>
            </a:xfrm>
            <a:prstGeom prst="flowChartSummingJunction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流程图: 磁盘 71"/>
            <p:cNvSpPr/>
            <p:nvPr/>
          </p:nvSpPr>
          <p:spPr>
            <a:xfrm>
              <a:off x="9871639" y="4881675"/>
              <a:ext cx="121682" cy="122400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流程图: 磁盘 72"/>
            <p:cNvSpPr/>
            <p:nvPr/>
          </p:nvSpPr>
          <p:spPr>
            <a:xfrm>
              <a:off x="10189062" y="4862455"/>
              <a:ext cx="121682" cy="122400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流程图: 磁盘 73"/>
            <p:cNvSpPr/>
            <p:nvPr/>
          </p:nvSpPr>
          <p:spPr>
            <a:xfrm>
              <a:off x="9908301" y="5095409"/>
              <a:ext cx="121682" cy="122400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心形 74"/>
            <p:cNvSpPr/>
            <p:nvPr/>
          </p:nvSpPr>
          <p:spPr>
            <a:xfrm>
              <a:off x="9594881" y="4503138"/>
              <a:ext cx="90162" cy="90983"/>
            </a:xfrm>
            <a:prstGeom prst="hear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心形 75"/>
            <p:cNvSpPr/>
            <p:nvPr/>
          </p:nvSpPr>
          <p:spPr>
            <a:xfrm>
              <a:off x="9530199" y="4173772"/>
              <a:ext cx="90162" cy="90983"/>
            </a:xfrm>
            <a:prstGeom prst="hear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流程图: 汇总连接 76"/>
            <p:cNvSpPr/>
            <p:nvPr/>
          </p:nvSpPr>
          <p:spPr>
            <a:xfrm>
              <a:off x="9000459" y="5136039"/>
              <a:ext cx="126000" cy="126000"/>
            </a:xfrm>
            <a:prstGeom prst="flowChartSummingJunction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流程图: 汇总连接 77"/>
            <p:cNvSpPr/>
            <p:nvPr/>
          </p:nvSpPr>
          <p:spPr>
            <a:xfrm>
              <a:off x="9109232" y="4880521"/>
              <a:ext cx="126000" cy="126000"/>
            </a:xfrm>
            <a:prstGeom prst="flowChartSummingJunction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304713" y="5645173"/>
              <a:ext cx="904415" cy="2616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Low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148247" y="5605968"/>
              <a:ext cx="918841" cy="2616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High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云形标注 100">
            <a:extLst>
              <a:ext uri="{FF2B5EF4-FFF2-40B4-BE49-F238E27FC236}">
                <a16:creationId xmlns:a16="http://schemas.microsoft.com/office/drawing/2014/main" id="{26B0AA2E-EB85-228C-D836-19F18B4CC71A}"/>
              </a:ext>
            </a:extLst>
          </p:cNvPr>
          <p:cNvSpPr/>
          <p:nvPr/>
        </p:nvSpPr>
        <p:spPr>
          <a:xfrm>
            <a:off x="4911807" y="1092180"/>
            <a:ext cx="1203158" cy="72815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D9848-FB75-CB26-8A1A-5F2BC2DDF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56B2BF3D-97E2-8C56-850B-BED314C47B72}"/>
              </a:ext>
            </a:extLst>
          </p:cNvPr>
          <p:cNvSpPr/>
          <p:nvPr/>
        </p:nvSpPr>
        <p:spPr>
          <a:xfrm>
            <a:off x="1267660" y="3377621"/>
            <a:ext cx="798022" cy="49627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reviews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爆炸形 1 4">
            <a:extLst>
              <a:ext uri="{FF2B5EF4-FFF2-40B4-BE49-F238E27FC236}">
                <a16:creationId xmlns:a16="http://schemas.microsoft.com/office/drawing/2014/main" id="{0CAB82FF-ADC2-418E-4D4A-5FA2521F7DBD}"/>
              </a:ext>
            </a:extLst>
          </p:cNvPr>
          <p:cNvSpPr/>
          <p:nvPr/>
        </p:nvSpPr>
        <p:spPr>
          <a:xfrm>
            <a:off x="2090629" y="2375252"/>
            <a:ext cx="1155469" cy="1116398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FE3AAF9-8E6A-20FA-6683-622B5FBF8381}"/>
              </a:ext>
            </a:extLst>
          </p:cNvPr>
          <p:cNvGrpSpPr/>
          <p:nvPr/>
        </p:nvGrpSpPr>
        <p:grpSpPr>
          <a:xfrm>
            <a:off x="329427" y="451836"/>
            <a:ext cx="1179345" cy="795201"/>
            <a:chOff x="1704640" y="4199131"/>
            <a:chExt cx="1179345" cy="79520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2DF9651-5C57-DF1B-DCF1-DE289B5FF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4640" y="4199131"/>
              <a:ext cx="1179345" cy="53359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F1F98DE-F6A8-5C6B-AAC2-64CAD71C13C1}"/>
                </a:ext>
              </a:extLst>
            </p:cNvPr>
            <p:cNvSpPr txBox="1"/>
            <p:nvPr/>
          </p:nvSpPr>
          <p:spPr>
            <a:xfrm>
              <a:off x="1841050" y="4732722"/>
              <a:ext cx="8018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Discussion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8E1F72FD-030F-E98D-E807-9E1643F04A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00563" y="3132910"/>
              <a:ext cx="2308993" cy="106673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630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4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65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52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095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𝑅𝑒𝑣𝑖𝑒𝑤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Neg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𝑅𝑒𝑣𝑖𝑒𝑤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8E1F72FD-030F-E98D-E807-9E1643F04A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00563" y="3132910"/>
              <a:ext cx="2308993" cy="106673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630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4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65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52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326" r="-149541" b="-325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1905" t="-2326" r="-952" b="-325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00000" r="-249541" b="-2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Neg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02273" r="-249541" b="-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云形标注 16">
            <a:extLst>
              <a:ext uri="{FF2B5EF4-FFF2-40B4-BE49-F238E27FC236}">
                <a16:creationId xmlns:a16="http://schemas.microsoft.com/office/drawing/2014/main" id="{B4F7DA95-5F39-77BE-10F7-F8B46A2127D3}"/>
              </a:ext>
            </a:extLst>
          </p:cNvPr>
          <p:cNvSpPr/>
          <p:nvPr/>
        </p:nvSpPr>
        <p:spPr>
          <a:xfrm>
            <a:off x="3377750" y="5474340"/>
            <a:ext cx="1203158" cy="72815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8DB8EE2-D54D-68E0-6218-03D655DF44F8}"/>
              </a:ext>
            </a:extLst>
          </p:cNvPr>
          <p:cNvGrpSpPr/>
          <p:nvPr/>
        </p:nvGrpSpPr>
        <p:grpSpPr>
          <a:xfrm>
            <a:off x="2696595" y="3873891"/>
            <a:ext cx="1009611" cy="1319227"/>
            <a:chOff x="1914025" y="4083112"/>
            <a:chExt cx="1009611" cy="1319227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D96AB60-DB10-7A0F-70E6-61CBE83142E8}"/>
                </a:ext>
              </a:extLst>
            </p:cNvPr>
            <p:cNvSpPr txBox="1"/>
            <p:nvPr/>
          </p:nvSpPr>
          <p:spPr>
            <a:xfrm>
              <a:off x="1914025" y="4971452"/>
              <a:ext cx="10096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 for Preprocessing</a:t>
              </a:r>
              <a:endParaRPr lang="zh-CN" alt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F07D165-D7F3-ECFA-9169-1545B931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2195" y="4083112"/>
              <a:ext cx="717681" cy="91305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1EFD35E-EB64-9C2B-AD35-07231728F6F8}"/>
              </a:ext>
            </a:extLst>
          </p:cNvPr>
          <p:cNvGrpSpPr/>
          <p:nvPr/>
        </p:nvGrpSpPr>
        <p:grpSpPr>
          <a:xfrm>
            <a:off x="4415053" y="3873891"/>
            <a:ext cx="854569" cy="1368953"/>
            <a:chOff x="3374318" y="4058096"/>
            <a:chExt cx="854569" cy="1368953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CE5C3B6-C5E6-0332-1F93-C92A87F5AA4F}"/>
                </a:ext>
              </a:extLst>
            </p:cNvPr>
            <p:cNvSpPr txBox="1"/>
            <p:nvPr/>
          </p:nvSpPr>
          <p:spPr>
            <a:xfrm>
              <a:off x="3374318" y="4996162"/>
              <a:ext cx="8545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 for ABSA</a:t>
              </a:r>
              <a:endParaRPr lang="zh-CN" alt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C1BF200D-EBFC-27C2-5201-EE299104B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9919" y="4058096"/>
              <a:ext cx="717681" cy="913050"/>
            </a:xfrm>
            <a:prstGeom prst="rect">
              <a:avLst/>
            </a:prstGeom>
          </p:spPr>
        </p:pic>
      </p:grpSp>
      <p:sp>
        <p:nvSpPr>
          <p:cNvPr id="38" name="流程图: 决策 37">
            <a:extLst>
              <a:ext uri="{FF2B5EF4-FFF2-40B4-BE49-F238E27FC236}">
                <a16:creationId xmlns:a16="http://schemas.microsoft.com/office/drawing/2014/main" id="{71322B1C-EDB4-BD93-AAEA-085AF9761540}"/>
              </a:ext>
            </a:extLst>
          </p:cNvPr>
          <p:cNvSpPr/>
          <p:nvPr/>
        </p:nvSpPr>
        <p:spPr>
          <a:xfrm>
            <a:off x="4770414" y="57361"/>
            <a:ext cx="1327068" cy="118967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cost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流程图: 决策 38">
            <a:extLst>
              <a:ext uri="{FF2B5EF4-FFF2-40B4-BE49-F238E27FC236}">
                <a16:creationId xmlns:a16="http://schemas.microsoft.com/office/drawing/2014/main" id="{B0D4B562-AA4C-90B1-589E-40D9B1A253D2}"/>
              </a:ext>
            </a:extLst>
          </p:cNvPr>
          <p:cNvSpPr/>
          <p:nvPr/>
        </p:nvSpPr>
        <p:spPr>
          <a:xfrm>
            <a:off x="9644640" y="-77438"/>
            <a:ext cx="1498427" cy="13244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performance and importance</a:t>
            </a:r>
            <a:endParaRPr lang="zh-CN" altLang="en-US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表格 39">
                <a:extLst>
                  <a:ext uri="{FF2B5EF4-FFF2-40B4-BE49-F238E27FC236}">
                    <a16:creationId xmlns:a16="http://schemas.microsoft.com/office/drawing/2014/main" id="{37B5D6DB-7191-5117-BA12-B1A914F64E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10555" y="2847056"/>
              <a:ext cx="318144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93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78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51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590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Importance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Performance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altLang="zh-CN" sz="11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表格 39">
                <a:extLst>
                  <a:ext uri="{FF2B5EF4-FFF2-40B4-BE49-F238E27FC236}">
                    <a16:creationId xmlns:a16="http://schemas.microsoft.com/office/drawing/2014/main" id="{37B5D6DB-7191-5117-BA12-B1A914F64E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10555" y="2847056"/>
              <a:ext cx="318144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93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78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51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590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Importance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Performance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33" t="-103279" r="-3375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33" t="-303279" r="-3375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zh-CN" alt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A729608-7FA1-D5F5-2E38-F8C7123E07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29115" y="1779311"/>
              <a:ext cx="1659890" cy="169799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12470">
                      <a:extLst>
                        <a:ext uri="{9D8B030D-6E8A-4147-A177-3AD203B41FA5}">
                          <a16:colId xmlns:a16="http://schemas.microsoft.com/office/drawing/2014/main" val="206304094"/>
                        </a:ext>
                      </a:extLst>
                    </a:gridCol>
                    <a:gridCol w="947420">
                      <a:extLst>
                        <a:ext uri="{9D8B030D-6E8A-4147-A177-3AD203B41FA5}">
                          <a16:colId xmlns:a16="http://schemas.microsoft.com/office/drawing/2014/main" val="2583778578"/>
                        </a:ext>
                      </a:extLst>
                    </a:gridCol>
                  </a:tblGrid>
                  <a:tr h="233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Aspects</a:t>
                          </a:r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4407953"/>
                      </a:ext>
                    </a:extLst>
                  </a:tr>
                  <a:tr h="4025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𝐷𝑒𝑠𝑐𝑟𝑖𝑝𝑡𝑖𝑜𝑛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2125589"/>
                      </a:ext>
                    </a:extLst>
                  </a:tr>
                  <a:tr h="2330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𝐷𝑒𝑠𝑐𝑟𝑖𝑝𝑡𝑖𝑜𝑛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5483721"/>
                      </a:ext>
                    </a:extLst>
                  </a:tr>
                  <a:tr h="2324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𝐷𝑒𝑠𝑐𝑟𝑖𝑝𝑡𝑖𝑜𝑛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1179034"/>
                      </a:ext>
                    </a:extLst>
                  </a:tr>
                  <a:tr h="2324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𝐷𝑒𝑠𝑐𝑟𝑖𝑝𝑡𝑖𝑜𝑛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2940202"/>
                      </a:ext>
                    </a:extLst>
                  </a:tr>
                  <a:tr h="232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5748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A729608-7FA1-D5F5-2E38-F8C7123E07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29115" y="1779311"/>
              <a:ext cx="1659890" cy="169799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12470">
                      <a:extLst>
                        <a:ext uri="{9D8B030D-6E8A-4147-A177-3AD203B41FA5}">
                          <a16:colId xmlns:a16="http://schemas.microsoft.com/office/drawing/2014/main" val="206304094"/>
                        </a:ext>
                      </a:extLst>
                    </a:gridCol>
                    <a:gridCol w="947420">
                      <a:extLst>
                        <a:ext uri="{9D8B030D-6E8A-4147-A177-3AD203B41FA5}">
                          <a16:colId xmlns:a16="http://schemas.microsoft.com/office/drawing/2014/main" val="2583778578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Aspects</a:t>
                          </a:r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4407953"/>
                      </a:ext>
                    </a:extLst>
                  </a:tr>
                  <a:tr h="4025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66667" r="-133051" b="-26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5641" t="-66667" r="-641" b="-269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212558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55814" r="-133051" b="-3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5641" t="-255814" r="-641" b="-3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48372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355814" r="-133051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5641" t="-355814" r="-641" b="-2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17903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466667" r="-133051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5641" t="-466667" r="-641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294020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5748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箭头: 右 12">
            <a:extLst>
              <a:ext uri="{FF2B5EF4-FFF2-40B4-BE49-F238E27FC236}">
                <a16:creationId xmlns:a16="http://schemas.microsoft.com/office/drawing/2014/main" id="{BCB9F707-C8AB-174A-61AD-8F9D05C77E68}"/>
              </a:ext>
            </a:extLst>
          </p:cNvPr>
          <p:cNvSpPr/>
          <p:nvPr/>
        </p:nvSpPr>
        <p:spPr>
          <a:xfrm>
            <a:off x="2171836" y="3593049"/>
            <a:ext cx="4029190" cy="1598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CA14D39D-564C-58A7-4018-EDD8C7DBFA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65905" y="-242164"/>
              <a:ext cx="1534795" cy="186563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12470">
                      <a:extLst>
                        <a:ext uri="{9D8B030D-6E8A-4147-A177-3AD203B41FA5}">
                          <a16:colId xmlns:a16="http://schemas.microsoft.com/office/drawing/2014/main" val="206304094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4089065847"/>
                        </a:ext>
                      </a:extLst>
                    </a:gridCol>
                  </a:tblGrid>
                  <a:tr h="233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Aspects</a:t>
                          </a:r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 Rankings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4407953"/>
                      </a:ext>
                    </a:extLst>
                  </a:tr>
                  <a:tr h="4025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2125589"/>
                      </a:ext>
                    </a:extLst>
                  </a:tr>
                  <a:tr h="2330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5483721"/>
                      </a:ext>
                    </a:extLst>
                  </a:tr>
                  <a:tr h="2324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1179034"/>
                      </a:ext>
                    </a:extLst>
                  </a:tr>
                  <a:tr h="2324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𝐴𝑠𝑝𝑒𝑐𝑡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2940202"/>
                      </a:ext>
                    </a:extLst>
                  </a:tr>
                  <a:tr h="232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5748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CA14D39D-564C-58A7-4018-EDD8C7DBFA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65905" y="-242164"/>
              <a:ext cx="1534795" cy="186563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12470">
                      <a:extLst>
                        <a:ext uri="{9D8B030D-6E8A-4147-A177-3AD203B41FA5}">
                          <a16:colId xmlns:a16="http://schemas.microsoft.com/office/drawing/2014/main" val="206304094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4089065847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Aspects</a:t>
                          </a:r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 Rankings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4407953"/>
                      </a:ext>
                    </a:extLst>
                  </a:tr>
                  <a:tr h="4025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107576" r="-117094" b="-26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212558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318605" r="-117094" b="-3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548372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418605" r="-117094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117903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530952" r="-117094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294020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sz="11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sz="11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57483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664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44C10496-5000-394C-016B-F950B2CC5296}"/>
              </a:ext>
            </a:extLst>
          </p:cNvPr>
          <p:cNvGrpSpPr/>
          <p:nvPr/>
        </p:nvGrpSpPr>
        <p:grpSpPr>
          <a:xfrm>
            <a:off x="552010" y="1320664"/>
            <a:ext cx="10813998" cy="4003380"/>
            <a:chOff x="827314" y="1114186"/>
            <a:chExt cx="10813998" cy="40033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4DF0FC80-0875-052D-D5EC-A285142771FA}"/>
                    </a:ext>
                  </a:extLst>
                </p:cNvPr>
                <p:cNvSpPr/>
                <p:nvPr/>
              </p:nvSpPr>
              <p:spPr>
                <a:xfrm>
                  <a:off x="827314" y="1114186"/>
                  <a:ext cx="10813998" cy="40033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4DF0FC80-0875-052D-D5EC-A285142771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14" y="1114186"/>
                  <a:ext cx="10813998" cy="40033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13FBD12C-2BB4-2FAE-9221-A55709173AEB}"/>
                    </a:ext>
                  </a:extLst>
                </p:cNvPr>
                <p:cNvSpPr/>
                <p:nvPr/>
              </p:nvSpPr>
              <p:spPr>
                <a:xfrm>
                  <a:off x="1019415" y="1644382"/>
                  <a:ext cx="10345271" cy="30582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3FBD12C-2BB4-2FAE-9221-A55709173A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415" y="1644382"/>
                  <a:ext cx="10345271" cy="30582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07BFCA50-E14C-06BC-3292-F8459C8F7625}"/>
                    </a:ext>
                  </a:extLst>
                </p:cNvPr>
                <p:cNvSpPr/>
                <p:nvPr/>
              </p:nvSpPr>
              <p:spPr>
                <a:xfrm>
                  <a:off x="1198710" y="2944907"/>
                  <a:ext cx="1413858" cy="5820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𝐴𝑠𝑝𝑒𝑐𝑡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7BFCA50-E14C-06BC-3292-F8459C8F76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710" y="2944907"/>
                  <a:ext cx="1413858" cy="582065"/>
                </a:xfrm>
                <a:prstGeom prst="round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流程图: 磁盘 4">
                  <a:extLst>
                    <a:ext uri="{FF2B5EF4-FFF2-40B4-BE49-F238E27FC236}">
                      <a16:creationId xmlns:a16="http://schemas.microsoft.com/office/drawing/2014/main" id="{CA61E468-CC29-3665-A87B-97355677927B}"/>
                    </a:ext>
                  </a:extLst>
                </p:cNvPr>
                <p:cNvSpPr/>
                <p:nvPr/>
              </p:nvSpPr>
              <p:spPr>
                <a:xfrm>
                  <a:off x="1448438" y="2070361"/>
                  <a:ext cx="914400" cy="612648"/>
                </a:xfrm>
                <a:prstGeom prst="flowChartMagneticDis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𝑅𝑒𝑣𝑖𝑒𝑤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流程图: 磁盘 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A61E468-CC29-3665-A87B-9735567792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8438" y="2070361"/>
                  <a:ext cx="914400" cy="612648"/>
                </a:xfrm>
                <a:prstGeom prst="flowChartMagneticDisk">
                  <a:avLst/>
                </a:prstGeom>
                <a:blipFill rotWithShape="0">
                  <a:blip r:embed="rId5"/>
                  <a:stretch>
                    <a:fillRect l="-52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CF1471A7-946A-62C2-0E25-4503386C4B30}"/>
                    </a:ext>
                  </a:extLst>
                </p:cNvPr>
                <p:cNvSpPr/>
                <p:nvPr/>
              </p:nvSpPr>
              <p:spPr>
                <a:xfrm>
                  <a:off x="1198709" y="3788870"/>
                  <a:ext cx="1413859" cy="5820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𝐷𝑒𝑠𝑐𝑟𝑖𝑝𝑡𝑖𝑜𝑛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: 圆角 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F1471A7-946A-62C2-0E25-4503386C4B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709" y="3788870"/>
                  <a:ext cx="1413859" cy="582065"/>
                </a:xfrm>
                <a:prstGeom prst="roundRect">
                  <a:avLst/>
                </a:prstGeom>
                <a:blipFill rotWithShape="0">
                  <a:blip r:embed="rId6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43D9FC0-302A-9292-9A1A-6F702878E33D}"/>
                </a:ext>
              </a:extLst>
            </p:cNvPr>
            <p:cNvSpPr/>
            <p:nvPr/>
          </p:nvSpPr>
          <p:spPr>
            <a:xfrm>
              <a:off x="4392705" y="2944906"/>
              <a:ext cx="1155166" cy="5820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Prompt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FE83A6E-482C-24B8-50D7-3C72C0AB713B}"/>
                </a:ext>
              </a:extLst>
            </p:cNvPr>
            <p:cNvCxnSpPr>
              <a:cxnSpLocks/>
              <a:stCxn id="5" idx="4"/>
              <a:endCxn id="8" idx="1"/>
            </p:cNvCxnSpPr>
            <p:nvPr/>
          </p:nvCxnSpPr>
          <p:spPr>
            <a:xfrm>
              <a:off x="2362838" y="2376685"/>
              <a:ext cx="2029867" cy="859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804715D-C8CA-9F58-3CB1-E6A04221148D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 flipV="1">
              <a:off x="2612568" y="3235939"/>
              <a:ext cx="178013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07C9816-9477-C135-BF7C-6126EE3999D2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2612568" y="3235939"/>
              <a:ext cx="1780137" cy="8439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58A96DC-FA91-FC8F-01DC-32187E73D612}"/>
                </a:ext>
              </a:extLst>
            </p:cNvPr>
            <p:cNvSpPr/>
            <p:nvPr/>
          </p:nvSpPr>
          <p:spPr>
            <a:xfrm>
              <a:off x="2820037" y="1809911"/>
              <a:ext cx="1413858" cy="5820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Template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6A45FC2-C1DF-BB19-416D-9ADACA5A174F}"/>
                </a:ext>
              </a:extLst>
            </p:cNvPr>
            <p:cNvCxnSpPr>
              <a:cxnSpLocks/>
            </p:cNvCxnSpPr>
            <p:nvPr/>
          </p:nvCxnSpPr>
          <p:spPr>
            <a:xfrm>
              <a:off x="3173501" y="2376685"/>
              <a:ext cx="0" cy="366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429B157-9D52-DC4D-EDB0-DF0D0CA44846}"/>
                </a:ext>
              </a:extLst>
            </p:cNvPr>
            <p:cNvCxnSpPr>
              <a:cxnSpLocks/>
            </p:cNvCxnSpPr>
            <p:nvPr/>
          </p:nvCxnSpPr>
          <p:spPr>
            <a:xfrm>
              <a:off x="3580754" y="2376685"/>
              <a:ext cx="0" cy="8592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E864B77-557D-6ABA-A6BF-27C46FBE255C}"/>
                </a:ext>
              </a:extLst>
            </p:cNvPr>
            <p:cNvCxnSpPr/>
            <p:nvPr/>
          </p:nvCxnSpPr>
          <p:spPr>
            <a:xfrm>
              <a:off x="3972645" y="2391976"/>
              <a:ext cx="0" cy="10370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7AD5BF78-43E1-B812-B242-B7FCFC26503B}"/>
                </a:ext>
              </a:extLst>
            </p:cNvPr>
            <p:cNvSpPr/>
            <p:nvPr/>
          </p:nvSpPr>
          <p:spPr>
            <a:xfrm>
              <a:off x="7958106" y="2269998"/>
              <a:ext cx="3214478" cy="4312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0, if not involved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3E3A0858-02A3-127C-1374-D39F58381955}"/>
                </a:ext>
              </a:extLst>
            </p:cNvPr>
            <p:cNvSpPr/>
            <p:nvPr/>
          </p:nvSpPr>
          <p:spPr>
            <a:xfrm>
              <a:off x="7958106" y="2867857"/>
              <a:ext cx="3214478" cy="4312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1, if positive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595B24EA-8F28-3911-95A9-C5E354565111}"/>
                </a:ext>
              </a:extLst>
            </p:cNvPr>
            <p:cNvSpPr/>
            <p:nvPr/>
          </p:nvSpPr>
          <p:spPr>
            <a:xfrm>
              <a:off x="7958106" y="3429000"/>
              <a:ext cx="3214478" cy="4312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-1, if negative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A579A4F-4645-4E33-BF57-5120122BDDFD}"/>
                </a:ext>
              </a:extLst>
            </p:cNvPr>
            <p:cNvCxnSpPr>
              <a:cxnSpLocks/>
              <a:stCxn id="8" idx="3"/>
              <a:endCxn id="53" idx="2"/>
            </p:cNvCxnSpPr>
            <p:nvPr/>
          </p:nvCxnSpPr>
          <p:spPr>
            <a:xfrm>
              <a:off x="5547871" y="3235939"/>
              <a:ext cx="462310" cy="40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CE83135-8596-139C-8EBC-A0441471D4F5}"/>
                </a:ext>
              </a:extLst>
            </p:cNvPr>
            <p:cNvCxnSpPr>
              <a:cxnSpLocks/>
              <a:stCxn id="53" idx="6"/>
              <a:endCxn id="38" idx="1"/>
            </p:cNvCxnSpPr>
            <p:nvPr/>
          </p:nvCxnSpPr>
          <p:spPr>
            <a:xfrm flipV="1">
              <a:off x="6979652" y="2485612"/>
              <a:ext cx="978454" cy="7543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51AEF5C-CE15-77B1-0E82-E673AC7B621A}"/>
                </a:ext>
              </a:extLst>
            </p:cNvPr>
            <p:cNvCxnSpPr>
              <a:cxnSpLocks/>
              <a:stCxn id="53" idx="6"/>
              <a:endCxn id="39" idx="1"/>
            </p:cNvCxnSpPr>
            <p:nvPr/>
          </p:nvCxnSpPr>
          <p:spPr>
            <a:xfrm flipV="1">
              <a:off x="6979652" y="3083471"/>
              <a:ext cx="978454" cy="156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B39C4B0-A992-3C4A-7051-8BFC458CB5EB}"/>
                </a:ext>
              </a:extLst>
            </p:cNvPr>
            <p:cNvCxnSpPr>
              <a:cxnSpLocks/>
              <a:stCxn id="53" idx="6"/>
              <a:endCxn id="40" idx="1"/>
            </p:cNvCxnSpPr>
            <p:nvPr/>
          </p:nvCxnSpPr>
          <p:spPr>
            <a:xfrm>
              <a:off x="6979652" y="3239980"/>
              <a:ext cx="978454" cy="404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B70DBA1-B8B0-315F-FC6C-2DE5324E1F9C}"/>
                </a:ext>
              </a:extLst>
            </p:cNvPr>
            <p:cNvSpPr/>
            <p:nvPr/>
          </p:nvSpPr>
          <p:spPr>
            <a:xfrm>
              <a:off x="6010181" y="2806311"/>
              <a:ext cx="969471" cy="867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LLM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32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弧形 9"/>
          <p:cNvSpPr/>
          <p:nvPr/>
        </p:nvSpPr>
        <p:spPr>
          <a:xfrm>
            <a:off x="4847882" y="3002452"/>
            <a:ext cx="540000" cy="540000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弧形 10"/>
          <p:cNvSpPr/>
          <p:nvPr/>
        </p:nvSpPr>
        <p:spPr>
          <a:xfrm rot="5400000">
            <a:off x="4855136" y="3029646"/>
            <a:ext cx="540000" cy="540000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4763061" y="3055371"/>
            <a:ext cx="540000" cy="540000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弧形 12"/>
          <p:cNvSpPr/>
          <p:nvPr/>
        </p:nvSpPr>
        <p:spPr>
          <a:xfrm rot="16200000">
            <a:off x="4756386" y="2990077"/>
            <a:ext cx="540000" cy="540000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4267" y="2028824"/>
            <a:ext cx="1485900" cy="5810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prompt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3196961" y="1761337"/>
            <a:ext cx="1116000" cy="1116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179236" y="2028824"/>
            <a:ext cx="1485900" cy="5810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evaluation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724775" y="2028824"/>
            <a:ext cx="1485900" cy="5810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prompt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179236" y="4046883"/>
            <a:ext cx="1485900" cy="5429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prompt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14" idx="3"/>
            <a:endCxn id="15" idx="2"/>
          </p:cNvCxnSpPr>
          <p:nvPr/>
        </p:nvCxnSpPr>
        <p:spPr>
          <a:xfrm>
            <a:off x="2010167" y="2319337"/>
            <a:ext cx="1186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6"/>
            <a:endCxn id="16" idx="1"/>
          </p:cNvCxnSpPr>
          <p:nvPr/>
        </p:nvCxnSpPr>
        <p:spPr>
          <a:xfrm>
            <a:off x="4312961" y="2319337"/>
            <a:ext cx="866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3"/>
            <a:endCxn id="17" idx="1"/>
          </p:cNvCxnSpPr>
          <p:nvPr/>
        </p:nvCxnSpPr>
        <p:spPr>
          <a:xfrm>
            <a:off x="6665136" y="2319337"/>
            <a:ext cx="10596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18" idx="0"/>
          </p:cNvCxnSpPr>
          <p:nvPr/>
        </p:nvCxnSpPr>
        <p:spPr>
          <a:xfrm>
            <a:off x="5922186" y="2609850"/>
            <a:ext cx="0" cy="1437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1"/>
            <a:endCxn id="15" idx="4"/>
          </p:cNvCxnSpPr>
          <p:nvPr/>
        </p:nvCxnSpPr>
        <p:spPr>
          <a:xfrm flipH="1" flipV="1">
            <a:off x="3754961" y="2877337"/>
            <a:ext cx="1424275" cy="1441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5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395</Words>
  <Application>Microsoft Office PowerPoint</Application>
  <PresentationFormat>宽屏</PresentationFormat>
  <Paragraphs>305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培 杨</cp:lastModifiedBy>
  <cp:revision>38</cp:revision>
  <dcterms:created xsi:type="dcterms:W3CDTF">2025-01-07T00:26:07Z</dcterms:created>
  <dcterms:modified xsi:type="dcterms:W3CDTF">2025-01-14T02:19:35Z</dcterms:modified>
</cp:coreProperties>
</file>