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9489A8-3E4B-4DCD-AAA3-7E1AE44A8692}">
          <p14:sldIdLst>
            <p14:sldId id="256"/>
            <p14:sldId id="258"/>
          </p14:sldIdLst>
        </p14:section>
        <p14:section name="Ветвления" id="{E1415394-2B7F-4A73-9947-04E0BD1D64C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26B43-BBB0-AEE4-1BE8-7974BB26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A7426E-7D43-774E-8C5F-7451B9E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0BEC3A-CED6-6BF0-8639-576AE16A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0D29B3-8CB5-66AD-E627-E3EA576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2D846-51AD-02AF-DE25-7A147CD6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75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CC963-9770-05C1-72B9-6FB7DF20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06B8E3-A3F7-45FB-4378-539C0ED9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F1E81-E1E3-4F4A-18DA-A3EF5E86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A2AF8-EF93-D443-21BF-E359954F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74096A-350A-A41A-27E9-817CE3A8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49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449AE5-FD3E-5E15-0DE8-B2B67B8D8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50EE1C-00B6-2133-CF15-07AE30BE6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A49B51-CE0E-6295-5A3E-6A422C67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C4243-66AC-27FD-08CA-BA795EC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0E3B10-B6C8-2976-D7FD-A96E084C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1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34C19-874E-9DB7-87CE-F843CDA1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61043-8656-4863-2323-840E7302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7EF42B-1C29-D67F-324B-26025762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C36FD-C265-255E-9AB6-819B7354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ED562E-F521-67C9-244E-7ECEA40A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1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01A84-03BD-432C-EF4D-0D95DD47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321D25-BF18-4719-F1C0-3DEE362B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47A11D-4159-3825-0950-4056D3E0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4C829-2B00-967E-243B-3E1D31E5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3F8BE-4FFC-3FC0-7F08-C3749FFF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3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ABE6A-88D4-947D-3442-65CB593E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D19E0-F51A-59F7-6846-A27B7F686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7ACF06-8D2E-1998-E4A2-D1D82AA2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1638A0-AF62-DB28-C998-84790B82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DA4FF1-918B-B680-E149-735742AD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631A7-B749-0E6B-E69C-914D07A1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2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1E474-F234-8524-28C0-D78DB5EF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0134B3-991F-689B-A84B-552269CA8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68A594-2DB4-C91B-DA8A-4D4443632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D7A386-CF2F-0342-F848-C80CACA0A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E2715F-1809-2218-2A87-ED96C8FCC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1F029F-CBFD-4A68-4928-49D6FC6E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4B651D-05C5-308F-9BBE-2F094599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B0CB7D-4B7A-DBE9-908C-7C8A3F97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57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FF7B0-47E4-B056-416B-D5013079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B9A308-7119-7704-FA2A-DB9716B7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B16CDA-4BCF-C4C7-B7D7-EDB01DAF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0B11E-68C7-03D5-D7F5-78F46F3E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9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82862C-A640-7C1D-41D8-8A0CADFF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5C3F77-18A4-93E0-BE51-5225A28E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FB4087-5DAB-29C3-0AC8-675A70B3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42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3C1DD-C603-773A-A2B8-68023546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B28CE-1301-F244-0D97-3CE4F43B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31369B-F24F-5593-2DED-FA5D06FB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05078F-A1B2-5D94-7C73-343080B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17C3D6-D8D2-2E35-4A64-F421D5D4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210459-2669-93B8-4D6E-CF2044F0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67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182A0-76DD-3CF5-330C-792B0EB9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A5D1C8-CF02-DBD9-7EE1-C8BC7E7F8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91D387-FE08-237E-0978-1377B6FF6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443573-5794-E5D2-F6ED-3B62BC3D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FC01E6-F3B8-41AE-1F50-71C8811D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F9470-94A0-2605-7CEB-A7C29D63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00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57CA4-778A-2EC6-2C26-501DFAB0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4A65BB-06AE-7FC0-68F3-2CD97DB8E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29A704-2542-07FB-A368-0764FB25A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18C0-4737-4836-9BA3-4AEACA4CBF10}" type="datetimeFigureOut">
              <a:rPr lang="ru-RU" smtClean="0"/>
              <a:t>01.12.2022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02C82-2DF0-F446-D907-4708D19A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6DCA88-93DF-9D5C-1A9A-630B54797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8272-B4CE-4521-BCA3-680220A80E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1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18D8F-DB73-B5D0-70F8-42632C55D843}"/>
              </a:ext>
            </a:extLst>
          </p:cNvPr>
          <p:cNvSpPr txBox="1"/>
          <p:nvPr/>
        </p:nvSpPr>
        <p:spPr>
          <a:xfrm>
            <a:off x="5805920" y="1538201"/>
            <a:ext cx="14894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&lt;App/&gt;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9CA77A0-FF31-111E-D41D-C71EFAC72B33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>
            <a:off x="5617537" y="1722867"/>
            <a:ext cx="188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79273C-1BDC-584B-2C67-28AE07EB68FC}"/>
              </a:ext>
            </a:extLst>
          </p:cNvPr>
          <p:cNvSpPr txBox="1"/>
          <p:nvPr/>
        </p:nvSpPr>
        <p:spPr>
          <a:xfrm>
            <a:off x="5805920" y="2299842"/>
            <a:ext cx="1489435" cy="369332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&lt;Routes/&gt;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F1AC4-76FA-8D67-7948-7329EEA8669C}"/>
              </a:ext>
            </a:extLst>
          </p:cNvPr>
          <p:cNvSpPr txBox="1"/>
          <p:nvPr/>
        </p:nvSpPr>
        <p:spPr>
          <a:xfrm>
            <a:off x="5324748" y="999145"/>
            <a:ext cx="2451779" cy="307777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&lt;</a:t>
            </a:r>
            <a:r>
              <a:rPr lang="en-US" sz="1400" dirty="0" err="1"/>
              <a:t>BrowserRouter</a:t>
            </a:r>
            <a:r>
              <a:rPr lang="en-US" sz="1400" dirty="0"/>
              <a:t>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6E8DE-06ED-F19F-A55E-7278FFC25C99}"/>
              </a:ext>
            </a:extLst>
          </p:cNvPr>
          <p:cNvSpPr txBox="1"/>
          <p:nvPr/>
        </p:nvSpPr>
        <p:spPr>
          <a:xfrm>
            <a:off x="4128102" y="1538201"/>
            <a:ext cx="14894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&lt;Header/&gt;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2B238-DD7B-5F10-6F87-DA3A9358EB69}"/>
              </a:ext>
            </a:extLst>
          </p:cNvPr>
          <p:cNvSpPr txBox="1"/>
          <p:nvPr/>
        </p:nvSpPr>
        <p:spPr>
          <a:xfrm>
            <a:off x="7483738" y="1538201"/>
            <a:ext cx="14894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&lt;Sidebar/&gt;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18F3FA2-8818-BF7A-9CAF-ABFC4EE0134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550638" y="1907533"/>
            <a:ext cx="0" cy="39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271F605-8C96-1A0D-AA33-9498A333A8C3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7295355" y="1722867"/>
            <a:ext cx="188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430921-8C17-2144-AE0B-B6148E2B9669}"/>
              </a:ext>
            </a:extLst>
          </p:cNvPr>
          <p:cNvSpPr txBox="1"/>
          <p:nvPr/>
        </p:nvSpPr>
        <p:spPr>
          <a:xfrm>
            <a:off x="2690390" y="2976951"/>
            <a:ext cx="14894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&lt;Profile/&gt;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019ADC-34B5-33BB-7281-71F7704C0851}"/>
              </a:ext>
            </a:extLst>
          </p:cNvPr>
          <p:cNvSpPr txBox="1"/>
          <p:nvPr/>
        </p:nvSpPr>
        <p:spPr>
          <a:xfrm>
            <a:off x="4281385" y="2976951"/>
            <a:ext cx="14894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Dialogs/&gt;</a:t>
            </a:r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DEC3D21-EC15-1436-B6F4-D0FBAB5122B2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flipH="1">
            <a:off x="3435108" y="2669174"/>
            <a:ext cx="311553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2523A9C-ABA8-7F62-7189-748C2E7B16DA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flipH="1">
            <a:off x="5026103" y="2669174"/>
            <a:ext cx="1524535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DA06B99-7B1E-2816-668F-BCAC25702FD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6550638" y="1306922"/>
            <a:ext cx="0" cy="23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217CFE-544E-2CC2-898D-8A55ACD47C0F}"/>
              </a:ext>
            </a:extLst>
          </p:cNvPr>
          <p:cNvSpPr txBox="1"/>
          <p:nvPr/>
        </p:nvSpPr>
        <p:spPr>
          <a:xfrm>
            <a:off x="5868346" y="2976951"/>
            <a:ext cx="14894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Music/&gt;</a:t>
            </a:r>
            <a:endParaRPr lang="ru-RU" dirty="0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B90EFF51-8BC9-48F4-AC99-FA3D957EFF2C}"/>
              </a:ext>
            </a:extLst>
          </p:cNvPr>
          <p:cNvCxnSpPr>
            <a:cxnSpLocks/>
            <a:stCxn id="7" idx="2"/>
            <a:endCxn id="52" idx="0"/>
          </p:cNvCxnSpPr>
          <p:nvPr/>
        </p:nvCxnSpPr>
        <p:spPr>
          <a:xfrm>
            <a:off x="6550638" y="2669174"/>
            <a:ext cx="62426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6473189-9A87-54B8-A867-94A19ACC53A8}"/>
              </a:ext>
            </a:extLst>
          </p:cNvPr>
          <p:cNvSpPr txBox="1"/>
          <p:nvPr/>
        </p:nvSpPr>
        <p:spPr>
          <a:xfrm>
            <a:off x="7457324" y="2976951"/>
            <a:ext cx="14894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News/&gt;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C1BAF3-8EA8-B7CA-FD13-62BEDDBAC03E}"/>
              </a:ext>
            </a:extLst>
          </p:cNvPr>
          <p:cNvSpPr txBox="1"/>
          <p:nvPr/>
        </p:nvSpPr>
        <p:spPr>
          <a:xfrm>
            <a:off x="9046302" y="2978990"/>
            <a:ext cx="14894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Settings/&gt;</a:t>
            </a:r>
            <a:endParaRPr lang="ru-RU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16AEC23-B39F-BD3D-F72D-D0A444C2889B}"/>
              </a:ext>
            </a:extLst>
          </p:cNvPr>
          <p:cNvCxnSpPr>
            <a:cxnSpLocks/>
            <a:stCxn id="7" idx="2"/>
            <a:endCxn id="58" idx="0"/>
          </p:cNvCxnSpPr>
          <p:nvPr/>
        </p:nvCxnSpPr>
        <p:spPr>
          <a:xfrm>
            <a:off x="6550638" y="2669174"/>
            <a:ext cx="1651404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79565079-0A95-B669-B553-2CD6A97330FA}"/>
              </a:ext>
            </a:extLst>
          </p:cNvPr>
          <p:cNvCxnSpPr>
            <a:cxnSpLocks/>
            <a:stCxn id="7" idx="2"/>
            <a:endCxn id="59" idx="0"/>
          </p:cNvCxnSpPr>
          <p:nvPr/>
        </p:nvCxnSpPr>
        <p:spPr>
          <a:xfrm>
            <a:off x="6550638" y="2669174"/>
            <a:ext cx="3240382" cy="30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C2B85B9-BC7F-50B8-22B4-4BD034DF2EA4}"/>
              </a:ext>
            </a:extLst>
          </p:cNvPr>
          <p:cNvSpPr txBox="1"/>
          <p:nvPr/>
        </p:nvSpPr>
        <p:spPr>
          <a:xfrm>
            <a:off x="1085202" y="3516007"/>
            <a:ext cx="14894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err="1"/>
              <a:t>UserCard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EF7A6B-DE79-88DB-3B29-368A275BE376}"/>
              </a:ext>
            </a:extLst>
          </p:cNvPr>
          <p:cNvSpPr txBox="1"/>
          <p:nvPr/>
        </p:nvSpPr>
        <p:spPr>
          <a:xfrm>
            <a:off x="2030633" y="4035469"/>
            <a:ext cx="14894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err="1"/>
              <a:t>PostBlock</a:t>
            </a:r>
            <a:r>
              <a:rPr lang="en-US" dirty="0"/>
              <a:t>/&gt;</a:t>
            </a:r>
            <a:endParaRPr lang="ru-RU" dirty="0"/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99AE8D8-3A80-B64C-010E-4E1130E66070}"/>
              </a:ext>
            </a:extLst>
          </p:cNvPr>
          <p:cNvCxnSpPr>
            <a:cxnSpLocks/>
            <a:stCxn id="148" idx="2"/>
            <a:endCxn id="149" idx="0"/>
          </p:cNvCxnSpPr>
          <p:nvPr/>
        </p:nvCxnSpPr>
        <p:spPr>
          <a:xfrm>
            <a:off x="2775349" y="5987433"/>
            <a:ext cx="0" cy="12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874B8C8-13C4-6105-8098-211E6E9C51C2}"/>
              </a:ext>
            </a:extLst>
          </p:cNvPr>
          <p:cNvSpPr txBox="1"/>
          <p:nvPr/>
        </p:nvSpPr>
        <p:spPr>
          <a:xfrm>
            <a:off x="1794475" y="5113581"/>
            <a:ext cx="196174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err="1"/>
              <a:t>PostPostedList</a:t>
            </a:r>
            <a:r>
              <a:rPr lang="en-US" dirty="0"/>
              <a:t>/&gt;</a:t>
            </a:r>
            <a:endParaRPr lang="ru-RU" dirty="0"/>
          </a:p>
        </p:txBody>
      </p:sp>
      <p:cxnSp>
        <p:nvCxnSpPr>
          <p:cNvPr id="131" name="Соединитель: уступ 130">
            <a:extLst>
              <a:ext uri="{FF2B5EF4-FFF2-40B4-BE49-F238E27FC236}">
                <a16:creationId xmlns:a16="http://schemas.microsoft.com/office/drawing/2014/main" id="{5BB3AFCC-6C82-D4F6-FC9C-156AF8BFD5C9}"/>
              </a:ext>
            </a:extLst>
          </p:cNvPr>
          <p:cNvCxnSpPr>
            <a:cxnSpLocks/>
            <a:stCxn id="29" idx="1"/>
            <a:endCxn id="97" idx="0"/>
          </p:cNvCxnSpPr>
          <p:nvPr/>
        </p:nvCxnSpPr>
        <p:spPr>
          <a:xfrm rot="10800000" flipV="1">
            <a:off x="1829920" y="3161617"/>
            <a:ext cx="860470" cy="354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6E4059C7-3213-D417-9B7D-0A4719281DB8}"/>
              </a:ext>
            </a:extLst>
          </p:cNvPr>
          <p:cNvCxnSpPr>
            <a:cxnSpLocks/>
            <a:stCxn id="29" idx="2"/>
            <a:endCxn id="98" idx="0"/>
          </p:cNvCxnSpPr>
          <p:nvPr/>
        </p:nvCxnSpPr>
        <p:spPr>
          <a:xfrm flipH="1">
            <a:off x="2775351" y="3346283"/>
            <a:ext cx="659757" cy="68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уступ 135">
            <a:extLst>
              <a:ext uri="{FF2B5EF4-FFF2-40B4-BE49-F238E27FC236}">
                <a16:creationId xmlns:a16="http://schemas.microsoft.com/office/drawing/2014/main" id="{D50B81A4-97E2-B7E4-E1BC-B6B96ED7559C}"/>
              </a:ext>
            </a:extLst>
          </p:cNvPr>
          <p:cNvCxnSpPr>
            <a:cxnSpLocks/>
            <a:stCxn id="98" idx="1"/>
            <a:endCxn id="139" idx="0"/>
          </p:cNvCxnSpPr>
          <p:nvPr/>
        </p:nvCxnSpPr>
        <p:spPr>
          <a:xfrm rot="10800000" flipV="1">
            <a:off x="1794475" y="4220135"/>
            <a:ext cx="236158" cy="354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2537A72-ADDC-DA5B-F505-50EDAC29CB30}"/>
              </a:ext>
            </a:extLst>
          </p:cNvPr>
          <p:cNvSpPr txBox="1"/>
          <p:nvPr/>
        </p:nvSpPr>
        <p:spPr>
          <a:xfrm>
            <a:off x="1014313" y="4574525"/>
            <a:ext cx="156032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err="1"/>
              <a:t>PostPoster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DF839CF-DD6C-C1AC-C975-7B6910DA0663}"/>
              </a:ext>
            </a:extLst>
          </p:cNvPr>
          <p:cNvSpPr txBox="1"/>
          <p:nvPr/>
        </p:nvSpPr>
        <p:spPr>
          <a:xfrm>
            <a:off x="1794475" y="5618101"/>
            <a:ext cx="196174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err="1"/>
              <a:t>PostPosted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D8EBD69-AFCC-40E7-6E78-F52156A53966}"/>
              </a:ext>
            </a:extLst>
          </p:cNvPr>
          <p:cNvSpPr txBox="1"/>
          <p:nvPr/>
        </p:nvSpPr>
        <p:spPr>
          <a:xfrm>
            <a:off x="1794475" y="6114050"/>
            <a:ext cx="196174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err="1"/>
              <a:t>ButtonRating</a:t>
            </a:r>
            <a:r>
              <a:rPr lang="en-US" dirty="0"/>
              <a:t>/&gt;</a:t>
            </a:r>
            <a:endParaRPr lang="ru-RU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1C569687-9848-BFA0-09AC-C3ECB6E38738}"/>
              </a:ext>
            </a:extLst>
          </p:cNvPr>
          <p:cNvCxnSpPr>
            <a:cxnSpLocks/>
            <a:stCxn id="98" idx="2"/>
            <a:endCxn id="121" idx="0"/>
          </p:cNvCxnSpPr>
          <p:nvPr/>
        </p:nvCxnSpPr>
        <p:spPr>
          <a:xfrm flipH="1">
            <a:off x="2775349" y="4404801"/>
            <a:ext cx="2" cy="70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ADF0F36B-159C-CA6E-5ADF-7BABFE90FBEC}"/>
              </a:ext>
            </a:extLst>
          </p:cNvPr>
          <p:cNvCxnSpPr>
            <a:cxnSpLocks/>
            <a:stCxn id="121" idx="2"/>
            <a:endCxn id="148" idx="0"/>
          </p:cNvCxnSpPr>
          <p:nvPr/>
        </p:nvCxnSpPr>
        <p:spPr>
          <a:xfrm>
            <a:off x="2775349" y="5482913"/>
            <a:ext cx="0" cy="13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8D0C597-0765-6EF3-B51E-9FBDBE8C7C56}"/>
              </a:ext>
            </a:extLst>
          </p:cNvPr>
          <p:cNvSpPr txBox="1"/>
          <p:nvPr/>
        </p:nvSpPr>
        <p:spPr>
          <a:xfrm>
            <a:off x="3635822" y="3516007"/>
            <a:ext cx="21907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err="1"/>
              <a:t>DialogsSidebar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AAAA69D-EAE5-9ECB-DD3F-059B327CD882}"/>
              </a:ext>
            </a:extLst>
          </p:cNvPr>
          <p:cNvSpPr txBox="1"/>
          <p:nvPr/>
        </p:nvSpPr>
        <p:spPr>
          <a:xfrm>
            <a:off x="3635822" y="4055063"/>
            <a:ext cx="21907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err="1"/>
              <a:t>FriendCard</a:t>
            </a:r>
            <a:r>
              <a:rPr lang="en-US" dirty="0"/>
              <a:t>/&gt;</a:t>
            </a:r>
            <a:endParaRPr lang="ru-RU" dirty="0"/>
          </a:p>
        </p:txBody>
      </p:sp>
      <p:cxnSp>
        <p:nvCxnSpPr>
          <p:cNvPr id="181" name="Прямая со стрелкой 180">
            <a:extLst>
              <a:ext uri="{FF2B5EF4-FFF2-40B4-BE49-F238E27FC236}">
                <a16:creationId xmlns:a16="http://schemas.microsoft.com/office/drawing/2014/main" id="{0E851F41-1904-0CDD-F2C4-BBE9F719C0C6}"/>
              </a:ext>
            </a:extLst>
          </p:cNvPr>
          <p:cNvCxnSpPr>
            <a:cxnSpLocks/>
            <a:stCxn id="30" idx="2"/>
            <a:endCxn id="176" idx="0"/>
          </p:cNvCxnSpPr>
          <p:nvPr/>
        </p:nvCxnSpPr>
        <p:spPr>
          <a:xfrm flipH="1">
            <a:off x="4731203" y="3346283"/>
            <a:ext cx="294900" cy="16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568DEFFC-9C80-5C78-4064-D0DFF4FE34B1}"/>
              </a:ext>
            </a:extLst>
          </p:cNvPr>
          <p:cNvCxnSpPr>
            <a:stCxn id="176" idx="2"/>
            <a:endCxn id="177" idx="0"/>
          </p:cNvCxnSpPr>
          <p:nvPr/>
        </p:nvCxnSpPr>
        <p:spPr>
          <a:xfrm>
            <a:off x="4731203" y="3885339"/>
            <a:ext cx="0" cy="16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6D35977-8300-3F4E-D314-536777659812}"/>
              </a:ext>
            </a:extLst>
          </p:cNvPr>
          <p:cNvSpPr txBox="1"/>
          <p:nvPr/>
        </p:nvSpPr>
        <p:spPr>
          <a:xfrm>
            <a:off x="5946813" y="3516007"/>
            <a:ext cx="21907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err="1"/>
              <a:t>DialogsMessages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9B1C42C-F266-2091-4902-080E3532CB51}"/>
              </a:ext>
            </a:extLst>
          </p:cNvPr>
          <p:cNvSpPr txBox="1"/>
          <p:nvPr/>
        </p:nvSpPr>
        <p:spPr>
          <a:xfrm>
            <a:off x="5946813" y="4055063"/>
            <a:ext cx="21907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err="1"/>
              <a:t>DialogsText</a:t>
            </a:r>
            <a:r>
              <a:rPr lang="en-US" dirty="0"/>
              <a:t>/&gt;</a:t>
            </a:r>
            <a:endParaRPr lang="ru-RU" dirty="0"/>
          </a:p>
        </p:txBody>
      </p: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D35D2945-D8FD-FF6F-6DED-91FF4AD150B0}"/>
              </a:ext>
            </a:extLst>
          </p:cNvPr>
          <p:cNvCxnSpPr>
            <a:stCxn id="30" idx="2"/>
            <a:endCxn id="189" idx="0"/>
          </p:cNvCxnSpPr>
          <p:nvPr/>
        </p:nvCxnSpPr>
        <p:spPr>
          <a:xfrm>
            <a:off x="5026103" y="3346283"/>
            <a:ext cx="2016091" cy="16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A13B6295-F49D-DC33-3F9F-15B095FF2B53}"/>
              </a:ext>
            </a:extLst>
          </p:cNvPr>
          <p:cNvCxnSpPr>
            <a:stCxn id="189" idx="2"/>
            <a:endCxn id="196" idx="0"/>
          </p:cNvCxnSpPr>
          <p:nvPr/>
        </p:nvCxnSpPr>
        <p:spPr>
          <a:xfrm>
            <a:off x="7042194" y="3885339"/>
            <a:ext cx="0" cy="16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B0DDC490-53DF-5061-DD57-450BCA72D440}"/>
              </a:ext>
            </a:extLst>
          </p:cNvPr>
          <p:cNvSpPr txBox="1"/>
          <p:nvPr/>
        </p:nvSpPr>
        <p:spPr>
          <a:xfrm>
            <a:off x="3635822" y="4559583"/>
            <a:ext cx="21907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</a:t>
            </a:r>
            <a:r>
              <a:rPr lang="en-US" dirty="0" err="1"/>
              <a:t>ProfilePhoto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BCF7CB0-7E1D-48AE-C407-4DB88D996D71}"/>
              </a:ext>
            </a:extLst>
          </p:cNvPr>
          <p:cNvSpPr txBox="1"/>
          <p:nvPr/>
        </p:nvSpPr>
        <p:spPr>
          <a:xfrm>
            <a:off x="1304444" y="845256"/>
            <a:ext cx="2451779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Index.js</a:t>
            </a:r>
          </a:p>
        </p:txBody>
      </p: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20766764-78F9-DFE5-9425-AD00E276B057}"/>
              </a:ext>
            </a:extLst>
          </p:cNvPr>
          <p:cNvCxnSpPr>
            <a:cxnSpLocks/>
            <a:stCxn id="207" idx="3"/>
            <a:endCxn id="12" idx="1"/>
          </p:cNvCxnSpPr>
          <p:nvPr/>
        </p:nvCxnSpPr>
        <p:spPr>
          <a:xfrm>
            <a:off x="3756223" y="1045311"/>
            <a:ext cx="1568525" cy="1077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93BE70-8EA6-D7FF-19DF-D73C920F05AB}"/>
              </a:ext>
            </a:extLst>
          </p:cNvPr>
          <p:cNvSpPr txBox="1"/>
          <p:nvPr/>
        </p:nvSpPr>
        <p:spPr>
          <a:xfrm>
            <a:off x="1304444" y="1436518"/>
            <a:ext cx="2451779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</a:t>
            </a:r>
          </a:p>
        </p:txBody>
      </p: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A0B96879-B9E6-83D5-83B6-3F948D0C0B15}"/>
              </a:ext>
            </a:extLst>
          </p:cNvPr>
          <p:cNvCxnSpPr>
            <a:cxnSpLocks/>
            <a:stCxn id="212" idx="0"/>
            <a:endCxn id="207" idx="2"/>
          </p:cNvCxnSpPr>
          <p:nvPr/>
        </p:nvCxnSpPr>
        <p:spPr>
          <a:xfrm flipV="1">
            <a:off x="2530334" y="1245366"/>
            <a:ext cx="0" cy="191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BDAC4FA4-6017-A913-00A4-ACA537A5E1A5}"/>
              </a:ext>
            </a:extLst>
          </p:cNvPr>
          <p:cNvSpPr txBox="1"/>
          <p:nvPr/>
        </p:nvSpPr>
        <p:spPr>
          <a:xfrm>
            <a:off x="3767266" y="109475"/>
            <a:ext cx="532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Архитектура проекта «</a:t>
            </a:r>
            <a:r>
              <a:rPr lang="en-US" sz="2400" b="1" dirty="0"/>
              <a:t>Social Network</a:t>
            </a:r>
            <a:r>
              <a:rPr lang="ru-RU" sz="2400" b="1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365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293DB-D8D7-9557-E2EA-4E13B1F5DE11}"/>
              </a:ext>
            </a:extLst>
          </p:cNvPr>
          <p:cNvSpPr txBox="1"/>
          <p:nvPr/>
        </p:nvSpPr>
        <p:spPr>
          <a:xfrm>
            <a:off x="788210" y="1053158"/>
            <a:ext cx="105841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JSDB</a:t>
            </a:r>
            <a:r>
              <a:rPr lang="ru-RU" sz="1600" dirty="0"/>
              <a:t> (</a:t>
            </a:r>
            <a:r>
              <a:rPr lang="en-US" sz="1600" dirty="0"/>
              <a:t>JS data base</a:t>
            </a:r>
            <a:r>
              <a:rPr lang="ru-RU" sz="1600" dirty="0"/>
              <a:t>) – эмуляция базы данных, реализованной через модули </a:t>
            </a:r>
            <a:r>
              <a:rPr lang="en-US" sz="1600" dirty="0"/>
              <a:t>JS</a:t>
            </a:r>
            <a:r>
              <a:rPr lang="ru-RU" sz="1600" dirty="0"/>
              <a:t>. Содержит в себе статичные данные пользователей.  Создана в качестве «заглушки» на время отсутствия полноценной базы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state.js </a:t>
            </a:r>
            <a:r>
              <a:rPr lang="en-US" sz="1600" dirty="0"/>
              <a:t>– </a:t>
            </a:r>
            <a:r>
              <a:rPr lang="ru-RU" sz="1600" dirty="0"/>
              <a:t>корневой модуль </a:t>
            </a:r>
            <a:r>
              <a:rPr lang="en-US" sz="1600" dirty="0"/>
              <a:t>JS</a:t>
            </a:r>
            <a:r>
              <a:rPr lang="ru-RU" sz="1600" dirty="0"/>
              <a:t>, в который импортируются все данные из </a:t>
            </a:r>
            <a:r>
              <a:rPr lang="en-US" sz="1600" b="1" dirty="0"/>
              <a:t>JSBD</a:t>
            </a:r>
            <a:r>
              <a:rPr lang="ru-RU" sz="1600" dirty="0"/>
              <a:t>.</a:t>
            </a:r>
            <a:r>
              <a:rPr lang="en-US" sz="1600" dirty="0"/>
              <a:t> </a:t>
            </a:r>
            <a:r>
              <a:rPr lang="ru-RU" sz="1600" dirty="0"/>
              <a:t>Из самого модуля экспортируется единственный объект </a:t>
            </a:r>
            <a:r>
              <a:rPr lang="en-US" sz="1600" i="1" dirty="0"/>
              <a:t>state</a:t>
            </a:r>
            <a:r>
              <a:rPr lang="ru-RU" sz="1600" i="1" dirty="0"/>
              <a:t> </a:t>
            </a:r>
            <a:r>
              <a:rPr lang="ru-RU" sz="1600" dirty="0"/>
              <a:t>(</a:t>
            </a:r>
            <a:r>
              <a:rPr lang="en-US" sz="1600" dirty="0"/>
              <a:t>export default </a:t>
            </a:r>
            <a:r>
              <a:rPr lang="en-US" sz="1600" i="1" dirty="0"/>
              <a:t>state</a:t>
            </a:r>
            <a:r>
              <a:rPr lang="ru-RU" sz="1600" dirty="0"/>
              <a:t>), содержащий в себе следующие поля</a:t>
            </a:r>
            <a:r>
              <a:rPr lang="en-US" sz="16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usersMessages</a:t>
            </a:r>
            <a:r>
              <a:rPr lang="en-US" sz="1600" dirty="0"/>
              <a:t> </a:t>
            </a:r>
            <a:r>
              <a:rPr lang="ru-RU" sz="1600" dirty="0"/>
              <a:t>– диалоги с другими пользователями;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usersPosts</a:t>
            </a:r>
            <a:r>
              <a:rPr lang="ru-RU" sz="1600" dirty="0"/>
              <a:t> – списки постов на стене пользователя;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usersProfileInfo</a:t>
            </a:r>
            <a:r>
              <a:rPr lang="ru-RU" sz="1600" dirty="0"/>
              <a:t> – личные данные пользователя (Имя, Фамилия и </a:t>
            </a:r>
            <a:r>
              <a:rPr lang="ru-RU" sz="1600" dirty="0" err="1"/>
              <a:t>т.д</a:t>
            </a:r>
            <a:r>
              <a:rPr lang="ru-RU" sz="1600" dirty="0"/>
              <a:t>);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Основные принципы и правила «доставки» данных </a:t>
            </a:r>
            <a:r>
              <a:rPr lang="en-US" sz="1600" dirty="0"/>
              <a:t>JSDB </a:t>
            </a:r>
            <a:r>
              <a:rPr lang="ru-RU" sz="1600" dirty="0"/>
              <a:t> до компонентов: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state.js </a:t>
            </a:r>
            <a:r>
              <a:rPr lang="ru-RU" sz="1600" dirty="0"/>
              <a:t>импортируется в </a:t>
            </a:r>
            <a:r>
              <a:rPr lang="en-US" sz="1600" b="1" dirty="0"/>
              <a:t>index.js </a:t>
            </a:r>
            <a:r>
              <a:rPr lang="ru-RU" sz="1600" dirty="0"/>
              <a:t>(за пределами компонентов ) и передается </a:t>
            </a:r>
            <a:r>
              <a:rPr lang="ru-RU" sz="1600" b="1" dirty="0"/>
              <a:t>ТОЛЬКО</a:t>
            </a:r>
            <a:r>
              <a:rPr lang="ru-RU" sz="1600" dirty="0"/>
              <a:t> через пропсы в качестве параметра </a:t>
            </a:r>
            <a:r>
              <a:rPr lang="en-US" sz="1600" i="1" dirty="0"/>
              <a:t>state.</a:t>
            </a:r>
            <a:r>
              <a:rPr lang="ru-RU" sz="1600" i="1" dirty="0"/>
              <a:t> </a:t>
            </a:r>
            <a:r>
              <a:rPr lang="ru-RU" sz="1600" dirty="0"/>
              <a:t>«Доставка» иным способом данных из </a:t>
            </a:r>
            <a:r>
              <a:rPr lang="en-US" sz="1600" dirty="0"/>
              <a:t>JSDB</a:t>
            </a:r>
            <a:r>
              <a:rPr lang="ru-RU" sz="1600" dirty="0"/>
              <a:t> в компоненты </a:t>
            </a:r>
            <a:r>
              <a:rPr lang="ru-RU" sz="1600" b="1" dirty="0"/>
              <a:t>запрещена</a:t>
            </a:r>
            <a:r>
              <a:rPr lang="ru-RU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/>
              <a:t>Передавая </a:t>
            </a:r>
            <a:r>
              <a:rPr lang="en-US" sz="1600" i="1" dirty="0"/>
              <a:t>state</a:t>
            </a:r>
            <a:r>
              <a:rPr lang="ru-RU" sz="1600" dirty="0"/>
              <a:t> через пропсы, нужные отбросить данные, которые не будут использоваться в дочерних компонентах.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</a:t>
            </a:r>
            <a:r>
              <a:rPr lang="ru-RU" sz="1600" dirty="0"/>
              <a:t>формированной </a:t>
            </a:r>
            <a:r>
              <a:rPr lang="en-US" sz="1600" i="1" dirty="0"/>
              <a:t>state </a:t>
            </a:r>
            <a:r>
              <a:rPr lang="ru-RU" sz="1600" dirty="0"/>
              <a:t>нужно дать название в зависимости от целевого компонента в соответствии с шаблоном (н-р.: </a:t>
            </a:r>
            <a:r>
              <a:rPr lang="en-US" sz="1600" dirty="0" err="1"/>
              <a:t>stateTo_ComponentName</a:t>
            </a:r>
            <a:r>
              <a:rPr lang="en-US" sz="1600" dirty="0"/>
              <a:t> )</a:t>
            </a:r>
            <a:r>
              <a:rPr lang="ru-RU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/>
              <a:t> Если </a:t>
            </a:r>
            <a:r>
              <a:rPr lang="en-US" sz="1600" i="1" dirty="0"/>
              <a:t>state </a:t>
            </a:r>
            <a:r>
              <a:rPr lang="ru-RU" sz="1600" dirty="0"/>
              <a:t>передается в полном объеме, то не нужно создавать доп. </a:t>
            </a:r>
            <a:r>
              <a:rPr lang="en-US" sz="1600" i="1" dirty="0"/>
              <a:t>state </a:t>
            </a:r>
            <a:r>
              <a:rPr lang="ru-RU" sz="1600" dirty="0"/>
              <a:t>(как в шаблоне выше), а передать его в пропсы дочернего компонента напрямую.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/>
              <a:t>В </a:t>
            </a:r>
            <a:r>
              <a:rPr lang="en-US" sz="1600" i="1" dirty="0"/>
              <a:t>state</a:t>
            </a:r>
            <a:r>
              <a:rPr lang="en-US" sz="1600" dirty="0"/>
              <a:t> </a:t>
            </a:r>
            <a:r>
              <a:rPr lang="ru-RU" sz="1600" dirty="0"/>
              <a:t>на любом этапе наследования должны находится только те данные, которые присутствовали в корневом </a:t>
            </a:r>
            <a:r>
              <a:rPr lang="en-US" sz="1600" dirty="0"/>
              <a:t>state / state.js</a:t>
            </a:r>
            <a:r>
              <a:rPr lang="ru-RU" sz="1600" dirty="0"/>
              <a:t>. Иные данные стоит передавать только в качестве отдельного параметра пропсов.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/>
              <a:t>Через пропсы необходимо передавать минимальное количество информации, стараясь максимально их  обработать до передачи в пропсы дочерних компонентов. (в отличии от п.2 стоит этого придерживаться для всех </a:t>
            </a:r>
            <a:r>
              <a:rPr lang="ru-RU" sz="1600"/>
              <a:t>пропсов).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1D4584-5632-CAAA-427D-57114627E7B8}"/>
              </a:ext>
            </a:extLst>
          </p:cNvPr>
          <p:cNvSpPr txBox="1"/>
          <p:nvPr/>
        </p:nvSpPr>
        <p:spPr>
          <a:xfrm>
            <a:off x="3846380" y="232024"/>
            <a:ext cx="405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Принципы при работе с </a:t>
            </a:r>
            <a:r>
              <a:rPr lang="en-US" sz="2400" b="1" dirty="0"/>
              <a:t>JSDB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7460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6A5A9D-3166-F1FF-8413-C172F4D0E2A9}"/>
              </a:ext>
            </a:extLst>
          </p:cNvPr>
          <p:cNvSpPr txBox="1"/>
          <p:nvPr/>
        </p:nvSpPr>
        <p:spPr>
          <a:xfrm>
            <a:off x="4833080" y="1004307"/>
            <a:ext cx="14894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&lt;Profile/&gt;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B11D71E-F6CC-00F9-1986-7AFE3590D74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577798" y="1373639"/>
            <a:ext cx="0" cy="38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2172297-E1EA-1A0F-6B39-96560B5DE86C}"/>
              </a:ext>
            </a:extLst>
          </p:cNvPr>
          <p:cNvGrpSpPr/>
          <p:nvPr/>
        </p:nvGrpSpPr>
        <p:grpSpPr>
          <a:xfrm>
            <a:off x="5395318" y="533218"/>
            <a:ext cx="364958" cy="190949"/>
            <a:chOff x="4602481" y="406400"/>
            <a:chExt cx="711200" cy="372105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4B5E334A-25B8-5AF6-E381-C14BCBBA1613}"/>
                </a:ext>
              </a:extLst>
            </p:cNvPr>
            <p:cNvSpPr/>
            <p:nvPr/>
          </p:nvSpPr>
          <p:spPr>
            <a:xfrm>
              <a:off x="4602481" y="406400"/>
              <a:ext cx="711200" cy="213866"/>
            </a:xfrm>
            <a:custGeom>
              <a:avLst/>
              <a:gdLst>
                <a:gd name="connsiteX0" fmla="*/ 0 w 1168400"/>
                <a:gd name="connsiteY0" fmla="*/ 89194 h 89194"/>
                <a:gd name="connsiteX1" fmla="*/ 1168400 w 1168400"/>
                <a:gd name="connsiteY1" fmla="*/ 18074 h 89194"/>
                <a:gd name="connsiteX0" fmla="*/ 1049513 w 1128641"/>
                <a:gd name="connsiteY0" fmla="*/ 37283 h 45993"/>
                <a:gd name="connsiteX1" fmla="*/ 23353 w 1128641"/>
                <a:gd name="connsiteY1" fmla="*/ 45993 h 45993"/>
                <a:gd name="connsiteX0" fmla="*/ 0 w 1493520"/>
                <a:gd name="connsiteY0" fmla="*/ 51037 h 51037"/>
                <a:gd name="connsiteX1" fmla="*/ 1493520 w 1493520"/>
                <a:gd name="connsiteY1" fmla="*/ 32114 h 51037"/>
                <a:gd name="connsiteX0" fmla="*/ 8144 w 1501664"/>
                <a:gd name="connsiteY0" fmla="*/ 69129 h 69129"/>
                <a:gd name="connsiteX1" fmla="*/ 1501664 w 1501664"/>
                <a:gd name="connsiteY1" fmla="*/ 50206 h 69129"/>
                <a:gd name="connsiteX0" fmla="*/ 7724 w 1501244"/>
                <a:gd name="connsiteY0" fmla="*/ 21909 h 100433"/>
                <a:gd name="connsiteX1" fmla="*/ 1501244 w 1501244"/>
                <a:gd name="connsiteY1" fmla="*/ 2986 h 100433"/>
                <a:gd name="connsiteX0" fmla="*/ 0 w 1493520"/>
                <a:gd name="connsiteY0" fmla="*/ 35298 h 107341"/>
                <a:gd name="connsiteX1" fmla="*/ 1493520 w 1493520"/>
                <a:gd name="connsiteY1" fmla="*/ 16375 h 107341"/>
                <a:gd name="connsiteX0" fmla="*/ 0 w 1493520"/>
                <a:gd name="connsiteY0" fmla="*/ 43815 h 75790"/>
                <a:gd name="connsiteX1" fmla="*/ 1493520 w 1493520"/>
                <a:gd name="connsiteY1" fmla="*/ 24892 h 7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3520" h="75790">
                  <a:moveTo>
                    <a:pt x="0" y="43815"/>
                  </a:moveTo>
                  <a:cubicBezTo>
                    <a:pt x="605366" y="-105340"/>
                    <a:pt x="672253" y="187642"/>
                    <a:pt x="1493520" y="2489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5554AE20-51EE-45FD-A4DE-201F4106FEED}"/>
                </a:ext>
              </a:extLst>
            </p:cNvPr>
            <p:cNvSpPr/>
            <p:nvPr/>
          </p:nvSpPr>
          <p:spPr>
            <a:xfrm>
              <a:off x="4602481" y="564639"/>
              <a:ext cx="711200" cy="213866"/>
            </a:xfrm>
            <a:custGeom>
              <a:avLst/>
              <a:gdLst>
                <a:gd name="connsiteX0" fmla="*/ 0 w 1168400"/>
                <a:gd name="connsiteY0" fmla="*/ 89194 h 89194"/>
                <a:gd name="connsiteX1" fmla="*/ 1168400 w 1168400"/>
                <a:gd name="connsiteY1" fmla="*/ 18074 h 89194"/>
                <a:gd name="connsiteX0" fmla="*/ 1049513 w 1128641"/>
                <a:gd name="connsiteY0" fmla="*/ 37283 h 45993"/>
                <a:gd name="connsiteX1" fmla="*/ 23353 w 1128641"/>
                <a:gd name="connsiteY1" fmla="*/ 45993 h 45993"/>
                <a:gd name="connsiteX0" fmla="*/ 0 w 1493520"/>
                <a:gd name="connsiteY0" fmla="*/ 51037 h 51037"/>
                <a:gd name="connsiteX1" fmla="*/ 1493520 w 1493520"/>
                <a:gd name="connsiteY1" fmla="*/ 32114 h 51037"/>
                <a:gd name="connsiteX0" fmla="*/ 8144 w 1501664"/>
                <a:gd name="connsiteY0" fmla="*/ 69129 h 69129"/>
                <a:gd name="connsiteX1" fmla="*/ 1501664 w 1501664"/>
                <a:gd name="connsiteY1" fmla="*/ 50206 h 69129"/>
                <a:gd name="connsiteX0" fmla="*/ 7724 w 1501244"/>
                <a:gd name="connsiteY0" fmla="*/ 21909 h 100433"/>
                <a:gd name="connsiteX1" fmla="*/ 1501244 w 1501244"/>
                <a:gd name="connsiteY1" fmla="*/ 2986 h 100433"/>
                <a:gd name="connsiteX0" fmla="*/ 0 w 1493520"/>
                <a:gd name="connsiteY0" fmla="*/ 35298 h 107341"/>
                <a:gd name="connsiteX1" fmla="*/ 1493520 w 1493520"/>
                <a:gd name="connsiteY1" fmla="*/ 16375 h 107341"/>
                <a:gd name="connsiteX0" fmla="*/ 0 w 1493520"/>
                <a:gd name="connsiteY0" fmla="*/ 43815 h 75790"/>
                <a:gd name="connsiteX1" fmla="*/ 1493520 w 1493520"/>
                <a:gd name="connsiteY1" fmla="*/ 24892 h 7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3520" h="75790">
                  <a:moveTo>
                    <a:pt x="0" y="43815"/>
                  </a:moveTo>
                  <a:cubicBezTo>
                    <a:pt x="605366" y="-105340"/>
                    <a:pt x="672253" y="187642"/>
                    <a:pt x="1493520" y="2489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7A83FC5C-F3DF-4F12-CFEB-2107490F7BA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77798" y="715740"/>
            <a:ext cx="0" cy="28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881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364</Words>
  <Application>Microsoft Office PowerPoint</Application>
  <PresentationFormat>Широкоэкранный</PresentationFormat>
  <Paragraphs>39</Paragraphs>
  <Slides>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Rustam Nigmatullin</dc:creator>
  <cp:lastModifiedBy>Rustam Nigmatullin</cp:lastModifiedBy>
  <cp:revision>52</cp:revision>
  <dcterms:created xsi:type="dcterms:W3CDTF">2022-12-01T10:49:09Z</dcterms:created>
  <dcterms:modified xsi:type="dcterms:W3CDTF">2022-12-01T13:19:22Z</dcterms:modified>
</cp:coreProperties>
</file>