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9" r:id="rId5"/>
    <p:sldId id="258" r:id="rId6"/>
    <p:sldId id="259" r:id="rId7"/>
    <p:sldId id="260" r:id="rId8"/>
    <p:sldId id="261" r:id="rId9"/>
    <p:sldId id="262" r:id="rId10"/>
    <p:sldId id="264" r:id="rId11"/>
    <p:sldId id="272" r:id="rId12"/>
    <p:sldId id="270" r:id="rId13"/>
    <p:sldId id="271" r:id="rId14"/>
    <p:sldId id="265"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4" d="100"/>
          <a:sy n="64" d="100"/>
        </p:scale>
        <p:origin x="1482"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lstStyle>
          <a:p>
            <a:r>
              <a:rPr kumimoji="0" lang="en-US"/>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7" name="Date Placeholder 6"/>
          <p:cNvSpPr>
            <a:spLocks noGrp="1"/>
          </p:cNvSpPr>
          <p:nvPr>
            <p:ph type="dt" sz="half" idx="10"/>
          </p:nvPr>
        </p:nvSpPr>
        <p:spPr/>
        <p:txBody>
          <a:bodyPr/>
          <a:lstStyle/>
          <a:p>
            <a:fld id="{4BB0C5CA-A004-4266-A742-849486C762D3}" type="datetimeFigureOut">
              <a:rPr lang="en-US" smtClean="0"/>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D709AF6-C163-451B-AA19-28DED6505246}" type="slidenum">
              <a:rPr lang="en-US" smtClean="0"/>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BB0C5CA-A004-4266-A742-849486C762D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09AF6-C163-451B-AA19-28DED650524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BB0C5CA-A004-4266-A742-849486C762D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09AF6-C163-451B-AA19-28DED650524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BB0C5CA-A004-4266-A742-849486C762D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09AF6-C163-451B-AA19-28DED650524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fld id="{4BB0C5CA-A004-4266-A742-849486C762D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09AF6-C163-451B-AA19-28DED6505246}" type="slidenum">
              <a:rPr lang="en-US" smtClean="0"/>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BB0C5CA-A004-4266-A742-849486C762D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09AF6-C163-451B-AA19-28DED650524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BB0C5CA-A004-4266-A742-849486C762D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709AF6-C163-451B-AA19-28DED650524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fld id="{4BB0C5CA-A004-4266-A742-849486C762D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709AF6-C163-451B-AA19-28DED650524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4BB0C5CA-A004-4266-A742-849486C762D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709AF6-C163-451B-AA19-28DED6505246}" type="slidenum">
              <a:rPr lang="en-US" smtClean="0"/>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BB0C5CA-A004-4266-A742-849486C762D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09AF6-C163-451B-AA19-28DED650524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a:t>Click to edit Master title style</a:t>
            </a:r>
            <a:endParaRPr kumimoji="0" lang="en-US"/>
          </a:p>
        </p:txBody>
      </p:sp>
      <p:sp>
        <p:nvSpPr>
          <p:cNvPr id="5" name="Date Placeholder 4"/>
          <p:cNvSpPr>
            <a:spLocks noGrp="1"/>
          </p:cNvSpPr>
          <p:nvPr>
            <p:ph type="dt" sz="half" idx="10"/>
          </p:nvPr>
        </p:nvSpPr>
        <p:spPr/>
        <p:txBody>
          <a:bodyPr/>
          <a:lstStyle/>
          <a:p>
            <a:fld id="{4BB0C5CA-A004-4266-A742-849486C762D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09AF6-C163-451B-AA19-28DED6505246}" type="slidenum">
              <a:rPr lang="en-US" smtClean="0"/>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panose="05020102010507070707"/>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4BB0C5CA-A004-4266-A742-849486C762D3}" type="datetimeFigureOut">
              <a:rPr lang="en-US" smtClean="0"/>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3D709AF6-C163-451B-AA19-28DED6505246}" type="slidenum">
              <a:rPr lang="en-US" smtClean="0"/>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81000"/>
            <a:ext cx="8001000" cy="4419600"/>
          </a:xfrm>
        </p:spPr>
        <p:txBody>
          <a:bodyPr>
            <a:normAutofit fontScale="90000"/>
          </a:bodyPr>
          <a:lstStyle/>
          <a:p>
            <a:r>
              <a:rPr lang="en-US" dirty="0"/>
              <a:t>                </a:t>
            </a:r>
            <a:br>
              <a:rPr lang="en-US" dirty="0"/>
            </a:br>
            <a:br>
              <a:rPr lang="en-US" dirty="0"/>
            </a:br>
            <a:r>
              <a:rPr lang="en-US" dirty="0"/>
              <a:t>                 </a:t>
            </a:r>
            <a:r>
              <a:rPr lang="en-US" sz="5300" b="1" i="1" u="sng" dirty="0"/>
              <a:t>TOPIC:</a:t>
            </a:r>
            <a:br>
              <a:rPr lang="en-US" sz="5300" b="1" i="1" u="sng" dirty="0"/>
            </a:br>
            <a:r>
              <a:rPr lang="en-US" sz="5300" b="1" i="1" u="sng" dirty="0"/>
              <a:t> SMS SPAM DETECTION           USING DECISION TREE</a:t>
            </a:r>
            <a:br>
              <a:rPr lang="en-US" sz="5300" b="1" i="1" u="sng" dirty="0"/>
            </a:br>
            <a:br>
              <a:rPr lang="en-US" sz="5300" b="1" i="1" u="sng" dirty="0"/>
            </a:br>
            <a:r>
              <a:rPr lang="en-US" sz="5300" b="1" i="1" u="sng" dirty="0"/>
              <a:t>Guided by:-SHIBDAS DUTTA</a:t>
            </a:r>
            <a:endParaRPr lang="en-US" sz="5300" b="1" i="1" u="sng" dirty="0"/>
          </a:p>
        </p:txBody>
      </p:sp>
      <p:pic>
        <p:nvPicPr>
          <p:cNvPr id="5" name="Picture 4" descr="1_pWzWiDuVsox3nmeK_8pqlg.png"/>
          <p:cNvPicPr>
            <a:picLocks noChangeAspect="1"/>
          </p:cNvPicPr>
          <p:nvPr/>
        </p:nvPicPr>
        <p:blipFill>
          <a:blip r:embed="rId1" cstate="print"/>
          <a:stretch>
            <a:fillRect/>
          </a:stretch>
        </p:blipFill>
        <p:spPr>
          <a:xfrm>
            <a:off x="3124200" y="4191000"/>
            <a:ext cx="3048000" cy="304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Rectangle 4"/>
          <p:cNvSpPr/>
          <p:nvPr/>
        </p:nvSpPr>
        <p:spPr>
          <a:xfrm>
            <a:off x="1524001" y="1447800"/>
            <a:ext cx="2514600" cy="369332"/>
          </a:xfrm>
          <a:prstGeom prst="rect">
            <a:avLst/>
          </a:prstGeom>
        </p:spPr>
        <p:txBody>
          <a:bodyPr wrap="square">
            <a:spAutoFit/>
          </a:bodyPr>
          <a:lstStyle/>
          <a:p>
            <a:pPr fontAlgn="base"/>
            <a:r>
              <a:rPr lang="en-US" b="1" dirty="0"/>
              <a:t>What is a root node?</a:t>
            </a:r>
            <a:endParaRPr lang="en-US" b="1" dirty="0"/>
          </a:p>
        </p:txBody>
      </p:sp>
      <p:sp>
        <p:nvSpPr>
          <p:cNvPr id="6" name="Rectangle 5"/>
          <p:cNvSpPr/>
          <p:nvPr/>
        </p:nvSpPr>
        <p:spPr>
          <a:xfrm>
            <a:off x="1143000" y="1752600"/>
            <a:ext cx="4038600" cy="1477328"/>
          </a:xfrm>
          <a:prstGeom prst="rect">
            <a:avLst/>
          </a:prstGeom>
        </p:spPr>
        <p:txBody>
          <a:bodyPr wrap="square">
            <a:spAutoFit/>
          </a:bodyPr>
          <a:lstStyle/>
          <a:p>
            <a:r>
              <a:rPr lang="en-US" i="1" dirty="0"/>
              <a:t>A node that is the first or topmost node in a tree is called a root node. In every tree, there is always one root node, which is the only node that has never previously been connected to another node.</a:t>
            </a:r>
            <a:endParaRPr lang="en-US" dirty="0"/>
          </a:p>
        </p:txBody>
      </p:sp>
      <p:sp>
        <p:nvSpPr>
          <p:cNvPr id="7" name="Rectangle 6"/>
          <p:cNvSpPr/>
          <p:nvPr/>
        </p:nvSpPr>
        <p:spPr>
          <a:xfrm>
            <a:off x="1371600" y="3276600"/>
            <a:ext cx="3124200" cy="369332"/>
          </a:xfrm>
          <a:prstGeom prst="rect">
            <a:avLst/>
          </a:prstGeom>
        </p:spPr>
        <p:txBody>
          <a:bodyPr wrap="square">
            <a:spAutoFit/>
          </a:bodyPr>
          <a:lstStyle/>
          <a:p>
            <a:pPr fontAlgn="base"/>
            <a:r>
              <a:rPr lang="en-US" b="1" dirty="0"/>
              <a:t>What is a leaf node?</a:t>
            </a:r>
            <a:endParaRPr lang="en-US" b="1" dirty="0"/>
          </a:p>
        </p:txBody>
      </p:sp>
      <p:sp>
        <p:nvSpPr>
          <p:cNvPr id="8" name="Rectangle 7"/>
          <p:cNvSpPr/>
          <p:nvPr/>
        </p:nvSpPr>
        <p:spPr>
          <a:xfrm>
            <a:off x="1447800" y="3581400"/>
            <a:ext cx="4038600" cy="646331"/>
          </a:xfrm>
          <a:prstGeom prst="rect">
            <a:avLst/>
          </a:prstGeom>
        </p:spPr>
        <p:txBody>
          <a:bodyPr wrap="square">
            <a:spAutoFit/>
          </a:bodyPr>
          <a:lstStyle/>
          <a:p>
            <a:r>
              <a:rPr lang="en-US" i="1" dirty="0"/>
              <a:t>A node that does not have any child node is called a leaf node. </a:t>
            </a:r>
            <a:endParaRPr lang="en-US" dirty="0"/>
          </a:p>
        </p:txBody>
      </p:sp>
      <p:sp>
        <p:nvSpPr>
          <p:cNvPr id="9" name="Rectangle 8"/>
          <p:cNvSpPr/>
          <p:nvPr/>
        </p:nvSpPr>
        <p:spPr>
          <a:xfrm>
            <a:off x="1371600" y="4191000"/>
            <a:ext cx="3914698" cy="369332"/>
          </a:xfrm>
          <a:prstGeom prst="rect">
            <a:avLst/>
          </a:prstGeom>
        </p:spPr>
        <p:txBody>
          <a:bodyPr wrap="square">
            <a:spAutoFit/>
          </a:bodyPr>
          <a:lstStyle/>
          <a:p>
            <a:r>
              <a:rPr lang="en-US" b="1" dirty="0"/>
              <a:t>internal node</a:t>
            </a:r>
            <a:endParaRPr lang="en-US" b="1" dirty="0"/>
          </a:p>
        </p:txBody>
      </p:sp>
      <p:sp>
        <p:nvSpPr>
          <p:cNvPr id="10" name="Rectangle 9"/>
          <p:cNvSpPr/>
          <p:nvPr/>
        </p:nvSpPr>
        <p:spPr>
          <a:xfrm>
            <a:off x="1600200" y="4495800"/>
            <a:ext cx="3657600" cy="923330"/>
          </a:xfrm>
          <a:prstGeom prst="rect">
            <a:avLst/>
          </a:prstGeom>
        </p:spPr>
        <p:txBody>
          <a:bodyPr wrap="square">
            <a:spAutoFit/>
          </a:bodyPr>
          <a:lstStyle/>
          <a:p>
            <a:r>
              <a:rPr lang="en-US" dirty="0"/>
              <a:t>An intermediate node between the root and the leaf nodes is called an internal node</a:t>
            </a:r>
            <a:endParaRPr lang="en-US" dirty="0"/>
          </a:p>
        </p:txBody>
      </p:sp>
      <p:sp>
        <p:nvSpPr>
          <p:cNvPr id="11" name="Oval 10"/>
          <p:cNvSpPr/>
          <p:nvPr/>
        </p:nvSpPr>
        <p:spPr>
          <a:xfrm>
            <a:off x="1371600" y="1600200"/>
            <a:ext cx="152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295400" y="3352800"/>
            <a:ext cx="762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219200" y="4343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627" name="Picture 3"/>
          <p:cNvPicPr>
            <a:picLocks noGrp="1" noChangeAspect="1" noChangeArrowheads="1"/>
          </p:cNvPicPr>
          <p:nvPr>
            <p:ph idx="1"/>
          </p:nvPr>
        </p:nvPicPr>
        <p:blipFill>
          <a:blip r:embed="rId1"/>
          <a:srcRect/>
          <a:stretch>
            <a:fillRect/>
          </a:stretch>
        </p:blipFill>
        <p:spPr bwMode="auto">
          <a:xfrm>
            <a:off x="5334000" y="1524000"/>
            <a:ext cx="3581400" cy="40386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Entropy and </a:t>
            </a:r>
            <a:r>
              <a:rPr lang="en-US" dirty="0" err="1"/>
              <a:t>gini</a:t>
            </a:r>
            <a:r>
              <a:rPr lang="en-US" dirty="0"/>
              <a:t> index</a:t>
            </a:r>
            <a:endParaRPr lang="en-US" dirty="0"/>
          </a:p>
        </p:txBody>
      </p:sp>
      <p:pic>
        <p:nvPicPr>
          <p:cNvPr id="1026" name="Picture 2"/>
          <p:cNvPicPr>
            <a:picLocks noGrp="1" noChangeAspect="1" noChangeArrowheads="1"/>
          </p:cNvPicPr>
          <p:nvPr>
            <p:ph idx="1"/>
          </p:nvPr>
        </p:nvPicPr>
        <p:blipFill>
          <a:blip r:embed="rId1"/>
          <a:srcRect/>
          <a:stretch>
            <a:fillRect/>
          </a:stretch>
        </p:blipFill>
        <p:spPr bwMode="auto">
          <a:xfrm>
            <a:off x="5410201" y="1600200"/>
            <a:ext cx="3733800" cy="2614887"/>
          </a:xfrm>
          <a:prstGeom prst="rect">
            <a:avLst/>
          </a:prstGeom>
          <a:noFill/>
          <a:ln w="9525">
            <a:noFill/>
            <a:miter lim="800000"/>
            <a:headEnd/>
            <a:tailEnd/>
          </a:ln>
          <a:effectLst/>
        </p:spPr>
      </p:pic>
      <p:sp>
        <p:nvSpPr>
          <p:cNvPr id="5" name="Rectangle 4"/>
          <p:cNvSpPr/>
          <p:nvPr/>
        </p:nvSpPr>
        <p:spPr>
          <a:xfrm>
            <a:off x="1524001" y="1371600"/>
            <a:ext cx="3048000" cy="369332"/>
          </a:xfrm>
          <a:prstGeom prst="rect">
            <a:avLst/>
          </a:prstGeom>
        </p:spPr>
        <p:txBody>
          <a:bodyPr wrap="square">
            <a:spAutoFit/>
          </a:bodyPr>
          <a:lstStyle/>
          <a:p>
            <a:r>
              <a:rPr lang="en-US" b="1" dirty="0"/>
              <a:t>What is Entropy?</a:t>
            </a:r>
            <a:endParaRPr lang="en-US" b="1" dirty="0"/>
          </a:p>
        </p:txBody>
      </p:sp>
      <p:sp>
        <p:nvSpPr>
          <p:cNvPr id="6" name="Rectangle 5"/>
          <p:cNvSpPr/>
          <p:nvPr/>
        </p:nvSpPr>
        <p:spPr>
          <a:xfrm>
            <a:off x="1600200" y="1676400"/>
            <a:ext cx="3962400" cy="923330"/>
          </a:xfrm>
          <a:prstGeom prst="rect">
            <a:avLst/>
          </a:prstGeom>
        </p:spPr>
        <p:txBody>
          <a:bodyPr wrap="square">
            <a:spAutoFit/>
          </a:bodyPr>
          <a:lstStyle/>
          <a:p>
            <a:r>
              <a:rPr lang="en-US" dirty="0"/>
              <a:t> Entropy is nothing but the </a:t>
            </a:r>
            <a:r>
              <a:rPr lang="en-US" b="1" dirty="0"/>
              <a:t>measure of disorder. </a:t>
            </a:r>
            <a:r>
              <a:rPr lang="en-US" dirty="0"/>
              <a:t>(You can think of it as a measure of purity as well.</a:t>
            </a:r>
            <a:endParaRPr lang="en-US" dirty="0"/>
          </a:p>
        </p:txBody>
      </p:sp>
      <p:sp>
        <p:nvSpPr>
          <p:cNvPr id="7" name="Oval 6"/>
          <p:cNvSpPr/>
          <p:nvPr/>
        </p:nvSpPr>
        <p:spPr>
          <a:xfrm>
            <a:off x="1371600" y="152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Rectangle 3"/>
          <p:cNvSpPr>
            <a:spLocks noChangeArrowheads="1"/>
          </p:cNvSpPr>
          <p:nvPr/>
        </p:nvSpPr>
        <p:spPr bwMode="auto">
          <a:xfrm>
            <a:off x="1524000" y="2667000"/>
            <a:ext cx="4343400" cy="830997"/>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500" b="0" i="0" u="none" strike="noStrike" cap="none" normalizeH="0" baseline="0" dirty="0">
                <a:ln>
                  <a:noFill/>
                </a:ln>
                <a:solidFill>
                  <a:srgbClr val="242424"/>
                </a:solidFill>
                <a:effectLst/>
                <a:latin typeface="source-serif-pro"/>
                <a:cs typeface="Arial" panose="020B0604020202020204" pitchFamily="34" charset="0"/>
              </a:rPr>
              <a:t>The Mathematical formula for Entropy is as follows -</a:t>
            </a:r>
            <a:endParaRPr kumimoji="0" 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endParaRPr kumimoji="0" lang="en-US" sz="5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1028" name="Picture 4" descr="https://miro.medium.com/v2/resize:fit:391/1*nNY_7_aWRwp8E2DyGduEPg.png"/>
          <p:cNvPicPr>
            <a:picLocks noChangeAspect="1" noChangeArrowheads="1"/>
          </p:cNvPicPr>
          <p:nvPr/>
        </p:nvPicPr>
        <p:blipFill>
          <a:blip r:embed="rId2"/>
          <a:srcRect/>
          <a:stretch>
            <a:fillRect/>
          </a:stretch>
        </p:blipFill>
        <p:spPr bwMode="auto">
          <a:xfrm>
            <a:off x="1143000" y="2971800"/>
            <a:ext cx="3724275" cy="866775"/>
          </a:xfrm>
          <a:prstGeom prst="rect">
            <a:avLst/>
          </a:prstGeom>
          <a:noFill/>
        </p:spPr>
      </p:pic>
      <p:sp>
        <p:nvSpPr>
          <p:cNvPr id="10" name="Rectangle 9"/>
          <p:cNvSpPr/>
          <p:nvPr/>
        </p:nvSpPr>
        <p:spPr>
          <a:xfrm>
            <a:off x="1524000" y="3733800"/>
            <a:ext cx="4191000" cy="3261277"/>
          </a:xfrm>
          <a:prstGeom prst="rect">
            <a:avLst/>
          </a:prstGeom>
        </p:spPr>
        <p:txBody>
          <a:bodyPr wrap="square">
            <a:spAutoFit/>
          </a:bodyPr>
          <a:lstStyle/>
          <a:p>
            <a:r>
              <a:rPr lang="en-US" b="1" dirty="0"/>
              <a:t>What do you mean by information gain?</a:t>
            </a:r>
            <a:endParaRPr lang="en-US" b="1" dirty="0"/>
          </a:p>
          <a:p>
            <a:r>
              <a:rPr lang="en-US" dirty="0"/>
              <a:t>Information gain is the reduction in entropy or surprise by transforming a dataset and is calculated by comparing the entropy of the dataset before and after a transformation.</a:t>
            </a:r>
            <a:endParaRPr lang="en-US" dirty="0"/>
          </a:p>
          <a:p>
            <a:endParaRPr lang="en-US" dirty="0"/>
          </a:p>
          <a:p>
            <a:endParaRPr lang="en-US" dirty="0"/>
          </a:p>
          <a:p>
            <a:endParaRPr lang="en-IN" sz="2000" b="1" i="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1" name="Oval 10"/>
          <p:cNvSpPr/>
          <p:nvPr/>
        </p:nvSpPr>
        <p:spPr>
          <a:xfrm>
            <a:off x="1371600" y="37338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238501" y="5489251"/>
            <a:ext cx="4191000" cy="13475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i="1" dirty="0"/>
              <a:t>Information Gain = </a:t>
            </a:r>
            <a:r>
              <a:rPr lang="en-IN" sz="2000" b="1" i="1" kern="100" dirty="0">
                <a:effectLst/>
                <a:latin typeface="Calibri" panose="020F0502020204030204" pitchFamily="34" charset="0"/>
                <a:ea typeface="Calibri" panose="020F0502020204030204" pitchFamily="34" charset="0"/>
                <a:cs typeface="Times New Roman" panose="02020603050405020304" pitchFamily="18" charset="0"/>
              </a:rPr>
              <a:t> 1 ∞ 1/</a:t>
            </a:r>
            <a:r>
              <a:rPr lang="en-IN" sz="2000" b="1" i="1" kern="100" dirty="0" err="1">
                <a:effectLst/>
                <a:latin typeface="Calibri" panose="020F0502020204030204" pitchFamily="34" charset="0"/>
                <a:ea typeface="Calibri" panose="020F0502020204030204" pitchFamily="34" charset="0"/>
                <a:cs typeface="Times New Roman" panose="02020603050405020304" pitchFamily="18" charset="0"/>
              </a:rPr>
              <a:t>Entrophy</a:t>
            </a:r>
            <a:endParaRPr lang="en-IN" sz="2000" b="1" i="1"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IN" dirty="0"/>
              <a:t> </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Grp="1" noChangeAspect="1" noChangeArrowheads="1"/>
          </p:cNvPicPr>
          <p:nvPr>
            <p:ph idx="1"/>
          </p:nvPr>
        </p:nvPicPr>
        <p:blipFill>
          <a:blip r:embed="rId1"/>
          <a:srcRect/>
          <a:stretch>
            <a:fillRect/>
          </a:stretch>
        </p:blipFill>
        <p:spPr bwMode="auto">
          <a:xfrm>
            <a:off x="1442785" y="690406"/>
            <a:ext cx="6315957" cy="733527"/>
          </a:xfrm>
          <a:prstGeom prst="rect">
            <a:avLst/>
          </a:prstGeom>
          <a:noFill/>
          <a:ln w="9525">
            <a:noFill/>
            <a:miter lim="800000"/>
            <a:headEnd/>
            <a:tailEnd/>
          </a:ln>
          <a:effectLst/>
        </p:spPr>
      </p:pic>
      <p:sp>
        <p:nvSpPr>
          <p:cNvPr id="5" name="Oval 4"/>
          <p:cNvSpPr/>
          <p:nvPr/>
        </p:nvSpPr>
        <p:spPr>
          <a:xfrm>
            <a:off x="1321308" y="2133596"/>
            <a:ext cx="242954" cy="2931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905001" y="2057400"/>
            <a:ext cx="1676400" cy="369332"/>
          </a:xfrm>
          <a:prstGeom prst="rect">
            <a:avLst/>
          </a:prstGeom>
        </p:spPr>
        <p:txBody>
          <a:bodyPr wrap="square">
            <a:spAutoFit/>
          </a:bodyPr>
          <a:lstStyle/>
          <a:p>
            <a:r>
              <a:rPr lang="en-US" b="1" dirty="0" err="1"/>
              <a:t>Gini</a:t>
            </a:r>
            <a:r>
              <a:rPr lang="en-US" b="1" dirty="0"/>
              <a:t> Index</a:t>
            </a:r>
            <a:endParaRPr lang="en-US" b="1" dirty="0"/>
          </a:p>
        </p:txBody>
      </p:sp>
      <p:sp>
        <p:nvSpPr>
          <p:cNvPr id="7" name="Rectangle 6"/>
          <p:cNvSpPr/>
          <p:nvPr/>
        </p:nvSpPr>
        <p:spPr>
          <a:xfrm>
            <a:off x="1905000" y="2438401"/>
            <a:ext cx="5410200" cy="646331"/>
          </a:xfrm>
          <a:prstGeom prst="rect">
            <a:avLst/>
          </a:prstGeom>
        </p:spPr>
        <p:txBody>
          <a:bodyPr wrap="square">
            <a:spAutoFit/>
          </a:bodyPr>
          <a:lstStyle/>
          <a:p>
            <a:r>
              <a:rPr lang="en-US" dirty="0"/>
              <a:t>The lower the </a:t>
            </a:r>
            <a:r>
              <a:rPr lang="en-US" dirty="0" err="1"/>
              <a:t>Gini</a:t>
            </a:r>
            <a:r>
              <a:rPr lang="en-US" dirty="0"/>
              <a:t> Index, the better the lower the likelihood of misclassification.</a:t>
            </a:r>
            <a:endParaRPr lang="en-US" dirty="0"/>
          </a:p>
        </p:txBody>
      </p:sp>
      <p:sp>
        <p:nvSpPr>
          <p:cNvPr id="25603" name="Rectangle 3"/>
          <p:cNvSpPr>
            <a:spLocks noChangeArrowheads="1"/>
          </p:cNvSpPr>
          <p:nvPr/>
        </p:nvSpPr>
        <p:spPr bwMode="auto">
          <a:xfrm>
            <a:off x="1905000" y="3048000"/>
            <a:ext cx="6324600" cy="600164"/>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500" b="0" i="0" u="none" strike="noStrike" cap="none" normalizeH="0" baseline="0" dirty="0">
                <a:ln>
                  <a:noFill/>
                </a:ln>
                <a:solidFill>
                  <a:srgbClr val="242424"/>
                </a:solidFill>
                <a:effectLst/>
                <a:latin typeface="source-serif-pro"/>
                <a:cs typeface="Arial" panose="020B0604020202020204" pitchFamily="34" charset="0"/>
              </a:rPr>
              <a:t>The formula for </a:t>
            </a:r>
            <a:r>
              <a:rPr kumimoji="0" lang="en-US" sz="1500" b="0" i="0" u="none" strike="noStrike" cap="none" normalizeH="0" baseline="0" dirty="0" err="1">
                <a:ln>
                  <a:noFill/>
                </a:ln>
                <a:solidFill>
                  <a:srgbClr val="242424"/>
                </a:solidFill>
                <a:effectLst/>
                <a:latin typeface="source-serif-pro"/>
                <a:cs typeface="Arial" panose="020B0604020202020204" pitchFamily="34" charset="0"/>
              </a:rPr>
              <a:t>Gini</a:t>
            </a:r>
            <a:r>
              <a:rPr kumimoji="0" lang="en-US" sz="1500" b="0" i="0" u="none" strike="noStrike" cap="none" normalizeH="0" baseline="0" dirty="0">
                <a:ln>
                  <a:noFill/>
                </a:ln>
                <a:solidFill>
                  <a:srgbClr val="242424"/>
                </a:solidFill>
                <a:effectLst/>
                <a:latin typeface="source-serif-pro"/>
                <a:cs typeface="Arial" panose="020B0604020202020204" pitchFamily="34" charset="0"/>
              </a:rPr>
              <a:t> Index</a:t>
            </a:r>
            <a:endParaRPr kumimoji="0" 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endParaRPr kumimoji="0" lang="en-US" sz="43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25604" name="Picture 4" descr="https://miro.medium.com/v2/resize:fit:700/1*uytxlRYoG8AImohfl9Sy-w.png"/>
          <p:cNvPicPr>
            <a:picLocks noChangeAspect="1" noChangeArrowheads="1"/>
          </p:cNvPicPr>
          <p:nvPr/>
        </p:nvPicPr>
        <p:blipFill>
          <a:blip r:embed="rId2"/>
          <a:srcRect/>
          <a:stretch>
            <a:fillRect/>
          </a:stretch>
        </p:blipFill>
        <p:spPr bwMode="auto">
          <a:xfrm>
            <a:off x="685800" y="3276600"/>
            <a:ext cx="6667500" cy="838200"/>
          </a:xfrm>
          <a:prstGeom prst="rect">
            <a:avLst/>
          </a:prstGeom>
          <a:noFill/>
        </p:spPr>
      </p:pic>
      <p:sp>
        <p:nvSpPr>
          <p:cNvPr id="10" name="Rectangle 9"/>
          <p:cNvSpPr/>
          <p:nvPr/>
        </p:nvSpPr>
        <p:spPr>
          <a:xfrm>
            <a:off x="1676400" y="3962400"/>
            <a:ext cx="5791200" cy="3354765"/>
          </a:xfrm>
          <a:prstGeom prst="rect">
            <a:avLst/>
          </a:prstGeom>
        </p:spPr>
        <p:txBody>
          <a:bodyPr wrap="square">
            <a:spAutoFit/>
          </a:bodyPr>
          <a:lstStyle/>
          <a:p>
            <a:r>
              <a:rPr lang="en-US" dirty="0"/>
              <a:t> The </a:t>
            </a:r>
            <a:r>
              <a:rPr lang="en-US" dirty="0" err="1"/>
              <a:t>Gini</a:t>
            </a:r>
            <a:r>
              <a:rPr lang="en-US" dirty="0"/>
              <a:t> Index has a minimum (highest level of purity) of 0. It has a maximum value of .5. If Gini Index is .5, it indicates a random assignment of classes.</a:t>
            </a:r>
            <a:endParaRPr lang="en-US" dirty="0"/>
          </a:p>
          <a:p>
            <a:endParaRPr lang="en-US" sz="2800" b="1" dirty="0"/>
          </a:p>
          <a:p>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Information Gain  ∞ Gini Index</a:t>
            </a:r>
            <a:endParaRPr lang="en-IN" sz="28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800" b="1" kern="100" dirty="0">
              <a:latin typeface="Calibri" panose="020F0502020204030204" pitchFamily="34" charset="0"/>
              <a:ea typeface="Calibri" panose="020F0502020204030204" pitchFamily="34" charset="0"/>
              <a:cs typeface="Times New Roman" panose="02020603050405020304" pitchFamily="18" charset="0"/>
            </a:endParaRPr>
          </a:p>
          <a:p>
            <a:r>
              <a:rPr lang="en-IN" sz="2800" b="1" i="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Gini Index   </a:t>
            </a:r>
            <a:r>
              <a:rPr lang="en-IN" sz="2400" b="1" i="1" kern="100" dirty="0">
                <a:effectLst/>
                <a:latin typeface="Calibri" panose="020F0502020204030204" pitchFamily="34" charset="0"/>
                <a:ea typeface="Calibri" panose="020F0502020204030204" pitchFamily="34" charset="0"/>
                <a:cs typeface="Times New Roman" panose="02020603050405020304" pitchFamily="18" charset="0"/>
              </a:rPr>
              <a:t>∞   1/</a:t>
            </a:r>
            <a:r>
              <a:rPr lang="en-IN" sz="2400" b="1" i="1" kern="100" dirty="0" err="1">
                <a:effectLst/>
                <a:latin typeface="Calibri" panose="020F0502020204030204" pitchFamily="34" charset="0"/>
                <a:ea typeface="Calibri" panose="020F0502020204030204" pitchFamily="34" charset="0"/>
                <a:cs typeface="Times New Roman" panose="02020603050405020304" pitchFamily="18" charset="0"/>
              </a:rPr>
              <a:t>Entrophy</a:t>
            </a:r>
            <a:endParaRPr lang="en-IN" sz="2400" b="1" i="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8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3" name="Oval 12"/>
          <p:cNvSpPr/>
          <p:nvPr/>
        </p:nvSpPr>
        <p:spPr>
          <a:xfrm>
            <a:off x="1285368" y="5304820"/>
            <a:ext cx="278893" cy="334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flipH="1" flipV="1">
            <a:off x="1332099" y="6248400"/>
            <a:ext cx="278893" cy="334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0"/>
            <a:ext cx="7772400" cy="914400"/>
          </a:xfrm>
        </p:spPr>
        <p:txBody>
          <a:bodyPr>
            <a:noAutofit/>
          </a:bodyPr>
          <a:lstStyle/>
          <a:p>
            <a:r>
              <a:rPr lang="en-US" sz="6000" b="1" i="1" dirty="0"/>
              <a:t>      </a:t>
            </a:r>
            <a:r>
              <a:rPr lang="en-US" sz="6000" b="1" i="1" u="sng" dirty="0"/>
              <a:t>Evaluation Result </a:t>
            </a:r>
            <a:endParaRPr lang="en-IN" sz="6000" b="1" i="1" u="sng" dirty="0"/>
          </a:p>
        </p:txBody>
      </p:sp>
      <p:sp>
        <p:nvSpPr>
          <p:cNvPr id="3" name="Subtitle 2"/>
          <p:cNvSpPr>
            <a:spLocks noGrp="1"/>
          </p:cNvSpPr>
          <p:nvPr>
            <p:ph type="subTitle" idx="1"/>
          </p:nvPr>
        </p:nvSpPr>
        <p:spPr>
          <a:xfrm>
            <a:off x="1219200" y="1066800"/>
            <a:ext cx="7772400" cy="5512435"/>
          </a:xfrm>
        </p:spPr>
        <p:txBody>
          <a:bodyPr>
            <a:normAutofit lnSpcReduction="20000"/>
          </a:bodyPr>
          <a:lstStyle/>
          <a:p>
            <a:r>
              <a:rPr lang="en-US" sz="2400" b="0" i="0" dirty="0">
                <a:solidFill>
                  <a:srgbClr val="374151"/>
                </a:solidFill>
                <a:effectLst/>
                <a:latin typeface="Söhne"/>
              </a:rPr>
              <a:t>The term "accuracy" is used in various contexts, but in general, it refers to the degree of correctness or precision of something. Here are a few common definitions in different domains:</a:t>
            </a:r>
            <a:endParaRPr lang="en-US" sz="2400" b="0" i="0" dirty="0">
              <a:solidFill>
                <a:srgbClr val="374151"/>
              </a:solidFill>
              <a:effectLst/>
              <a:latin typeface="Söhne"/>
            </a:endParaRPr>
          </a:p>
          <a:p>
            <a:r>
              <a:rPr lang="en-US" sz="2400" b="0" i="0" dirty="0">
                <a:solidFill>
                  <a:srgbClr val="374151"/>
                </a:solidFill>
                <a:effectLst/>
                <a:latin typeface="Söhne"/>
              </a:rPr>
              <a:t>In the context of classification algorithms, accuracy is a measure of the correctness of predictions made by a model. It is calculated as the ratio of correctly predicted instances to the total number of instances. The formula for accuracy is:</a:t>
            </a:r>
            <a:endParaRPr lang="en-US" sz="2400" b="0" i="0" dirty="0">
              <a:solidFill>
                <a:srgbClr val="374151"/>
              </a:solidFill>
              <a:effectLst/>
              <a:latin typeface="Söhne"/>
            </a:endParaRPr>
          </a:p>
          <a:p>
            <a:r>
              <a:rPr lang="en-US" sz="2400" b="0" i="0" dirty="0">
                <a:solidFill>
                  <a:srgbClr val="374151"/>
                </a:solidFill>
                <a:effectLst/>
                <a:latin typeface="KaTeX_Main"/>
              </a:rPr>
              <a:t>Accuracy=Number of Correct Predictions Total Number of Predictions×100Accuracy=Total Number of Predictions Number of Correct Predictions​×100</a:t>
            </a:r>
            <a:endParaRPr lang="en-US" sz="2400" b="0" i="0" dirty="0">
              <a:solidFill>
                <a:srgbClr val="374151"/>
              </a:solidFill>
              <a:effectLst/>
              <a:latin typeface="KaTeX_Main"/>
            </a:endParaRPr>
          </a:p>
          <a:p>
            <a:r>
              <a:rPr lang="en-US" sz="2400" b="1" dirty="0">
                <a:solidFill>
                  <a:srgbClr val="374151"/>
                </a:solidFill>
                <a:latin typeface="KaTeX_Main"/>
              </a:rPr>
              <a:t>In our project we got the accuracy by using Gini Index Value as 97.20 and Entropy Value as 96.76.</a:t>
            </a:r>
            <a:endParaRPr lang="en-US" sz="2400" b="1" i="0" dirty="0">
              <a:solidFill>
                <a:srgbClr val="374151"/>
              </a:solidFill>
              <a:effectLst/>
              <a:latin typeface="KaTeX_Main"/>
            </a:endParaRPr>
          </a:p>
          <a:p>
            <a:endParaRPr lang="en-US" sz="2400" b="0" i="0" dirty="0">
              <a:solidFill>
                <a:srgbClr val="374151"/>
              </a:solidFill>
              <a:effectLst/>
              <a:latin typeface="KaTeX_Main"/>
            </a:endParaRPr>
          </a:p>
          <a:p>
            <a:endParaRPr lang="en-US" sz="2400" dirty="0">
              <a:solidFill>
                <a:srgbClr val="374151"/>
              </a:solidFill>
              <a:latin typeface="KaTeX_Main"/>
            </a:endParaRPr>
          </a:p>
          <a:p>
            <a:endParaRPr lang="en-US" sz="2400" b="0" i="0" dirty="0">
              <a:solidFill>
                <a:srgbClr val="374151"/>
              </a:solidFill>
              <a:effectLst/>
              <a:latin typeface="KaTeX_Main"/>
            </a:endParaRPr>
          </a:p>
          <a:p>
            <a:endParaRPr lang="en-US" sz="2400" b="0" i="0" dirty="0">
              <a:solidFill>
                <a:srgbClr val="374151"/>
              </a:solidFill>
              <a:effectLst/>
              <a:latin typeface="KaTeX_Main"/>
            </a:endParaRPr>
          </a:p>
          <a:p>
            <a:endParaRPr lang="en-US" b="0" i="0" dirty="0">
              <a:solidFill>
                <a:srgbClr val="374151"/>
              </a:solidFill>
              <a:effectLst/>
              <a:latin typeface="KaTeX_Main"/>
            </a:endParaRPr>
          </a:p>
          <a:p>
            <a:endParaRPr lang="en-US" dirty="0">
              <a:solidFill>
                <a:srgbClr val="374151"/>
              </a:solidFill>
              <a:latin typeface="KaTeX_Main"/>
            </a:endParaRPr>
          </a:p>
          <a:p>
            <a:endParaRPr lang="en-US" dirty="0">
              <a:solidFill>
                <a:srgbClr val="374151"/>
              </a:solidFill>
              <a:latin typeface="KaTeX_Main"/>
            </a:endParaRP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76200"/>
            <a:ext cx="7406640" cy="1087902"/>
          </a:xfrm>
        </p:spPr>
        <p:txBody>
          <a:bodyPr>
            <a:normAutofit fontScale="90000"/>
          </a:bodyPr>
          <a:lstStyle/>
          <a:p>
            <a:br>
              <a:rPr lang="en-US" dirty="0"/>
            </a:br>
            <a:r>
              <a:rPr lang="en-US" dirty="0"/>
              <a:t>        </a:t>
            </a:r>
            <a:r>
              <a:rPr lang="en-US" sz="8000" b="1" i="1" u="sng" dirty="0"/>
              <a:t>Conclusion</a:t>
            </a:r>
            <a:endParaRPr lang="en-IN" sz="8000" b="1" i="1" u="sng" dirty="0"/>
          </a:p>
        </p:txBody>
      </p:sp>
      <p:sp>
        <p:nvSpPr>
          <p:cNvPr id="3" name="Subtitle 2"/>
          <p:cNvSpPr>
            <a:spLocks noGrp="1"/>
          </p:cNvSpPr>
          <p:nvPr>
            <p:ph type="subTitle" idx="1"/>
          </p:nvPr>
        </p:nvSpPr>
        <p:spPr>
          <a:xfrm>
            <a:off x="1432560" y="1828800"/>
            <a:ext cx="7482840" cy="4800600"/>
          </a:xfrm>
        </p:spPr>
        <p:txBody>
          <a:bodyPr>
            <a:normAutofit/>
          </a:bodyPr>
          <a:lstStyle/>
          <a:p>
            <a:pPr marL="484505" indent="-457200">
              <a:buFont typeface="Wingdings" panose="05000000000000000000" pitchFamily="2" charset="2"/>
              <a:buChar char="Ø"/>
            </a:pPr>
            <a:r>
              <a:rPr lang="en-US" sz="1900" dirty="0"/>
              <a:t>We investigated the data, checking for data unbalancing, visualizing the features and understanding the relationship between different features</a:t>
            </a:r>
            <a:endParaRPr lang="en-US" sz="1900" dirty="0"/>
          </a:p>
          <a:p>
            <a:pPr marL="484505" indent="-457200">
              <a:buFont typeface="Wingdings" panose="05000000000000000000" pitchFamily="2" charset="2"/>
              <a:buChar char="Ø"/>
            </a:pPr>
            <a:r>
              <a:rPr lang="en-US" sz="1900" dirty="0"/>
              <a:t>We used both train-validation split and grid-search cv to evaluate the model effectiveness to predict the target value.</a:t>
            </a:r>
            <a:endParaRPr lang="en-US" sz="1900" dirty="0"/>
          </a:p>
          <a:p>
            <a:pPr marL="484505" indent="-457200">
              <a:buFont typeface="Wingdings" panose="05000000000000000000" pitchFamily="2" charset="2"/>
              <a:buChar char="Ø"/>
            </a:pPr>
            <a:r>
              <a:rPr lang="en-US" sz="1900" dirty="0"/>
              <a:t>We then investigated five predictive models:</a:t>
            </a:r>
            <a:endParaRPr lang="en-US" sz="1900" dirty="0"/>
          </a:p>
          <a:p>
            <a:pPr lvl="1" algn="l"/>
            <a:endParaRPr lang="en-US" sz="1900" dirty="0"/>
          </a:p>
          <a:p>
            <a:pPr marL="800100" lvl="1" indent="-342900" algn="l">
              <a:buFont typeface="Arial" panose="020B0604020202020204" pitchFamily="34" charset="0"/>
              <a:buChar char="•"/>
            </a:pPr>
            <a:r>
              <a:rPr lang="en-US" sz="2000" dirty="0"/>
              <a:t>We started with Logistic Regression, Decision  Tree , Gaussian Naïve Bayes , K- nearest neighbors(KNN), accuracy is almost same.</a:t>
            </a:r>
            <a:endParaRPr lang="en-US" sz="2000" dirty="0"/>
          </a:p>
          <a:p>
            <a:pPr marL="742950" lvl="1" indent="-285750" algn="l">
              <a:buFont typeface="Wingdings" panose="05000000000000000000" pitchFamily="2" charset="2"/>
              <a:buChar char="Ø"/>
            </a:pPr>
            <a:endParaRPr lang="en-US" sz="2000" dirty="0"/>
          </a:p>
          <a:p>
            <a:pPr marL="800100" lvl="1" indent="-342900" algn="l">
              <a:buFont typeface="Arial" panose="020B0604020202020204" pitchFamily="34" charset="0"/>
              <a:buChar char="•"/>
            </a:pPr>
            <a:r>
              <a:rPr lang="en-US" sz="2000" dirty="0"/>
              <a:t>    We choose based model based on minimum value of  True         Negative value and maximum true positive</a:t>
            </a:r>
            <a:endParaRPr lang="en-US" sz="2000" dirty="0"/>
          </a:p>
          <a:p>
            <a:endParaRPr 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0"/>
            <a:ext cx="7406640" cy="1828800"/>
          </a:xfrm>
        </p:spPr>
        <p:txBody>
          <a:bodyPr>
            <a:normAutofit fontScale="90000"/>
          </a:bodyPr>
          <a:lstStyle/>
          <a:p>
            <a:br>
              <a:rPr lang="en-US" sz="8000" b="1" i="1" u="sng" dirty="0"/>
            </a:br>
            <a:br>
              <a:rPr lang="en-US" sz="8000" b="1" i="1" u="sng" dirty="0"/>
            </a:br>
            <a:r>
              <a:rPr lang="en-US" sz="8000" b="1" i="1" u="sng" dirty="0">
                <a:latin typeface="+mn-lt"/>
              </a:rPr>
              <a:t>Presented by</a:t>
            </a:r>
            <a:r>
              <a:rPr lang="en-US" dirty="0">
                <a:latin typeface="+mn-lt"/>
              </a:rPr>
              <a:t>:-</a:t>
            </a:r>
            <a:endParaRPr lang="en-US" dirty="0">
              <a:latin typeface="+mn-lt"/>
            </a:endParaRPr>
          </a:p>
        </p:txBody>
      </p:sp>
      <p:sp>
        <p:nvSpPr>
          <p:cNvPr id="3" name="Subtitle 2"/>
          <p:cNvSpPr>
            <a:spLocks noGrp="1"/>
          </p:cNvSpPr>
          <p:nvPr>
            <p:ph type="subTitle" idx="1"/>
          </p:nvPr>
        </p:nvSpPr>
        <p:spPr>
          <a:xfrm>
            <a:off x="1432560" y="1828800"/>
            <a:ext cx="7406640" cy="4669302"/>
          </a:xfrm>
        </p:spPr>
        <p:txBody>
          <a:bodyPr>
            <a:noAutofit/>
          </a:bodyPr>
          <a:lstStyle/>
          <a:p>
            <a:r>
              <a:rPr lang="en-US" sz="3200" dirty="0">
                <a:latin typeface="Arial Black" panose="020B0A04020102020204" pitchFamily="34" charset="0"/>
              </a:rPr>
              <a:t>              </a:t>
            </a:r>
            <a:endParaRPr lang="en-US" sz="3200" dirty="0">
              <a:latin typeface="Arial Black" panose="020B0A04020102020204" pitchFamily="34" charset="0"/>
            </a:endParaRPr>
          </a:p>
          <a:p>
            <a:pPr>
              <a:buFont typeface="Wingdings" panose="05000000000000000000" pitchFamily="2" charset="2"/>
              <a:buChar char="v"/>
            </a:pPr>
            <a:r>
              <a:rPr lang="en-US" sz="3200" dirty="0">
                <a:latin typeface="Arial Black" panose="020B0A04020102020204" pitchFamily="34" charset="0"/>
              </a:rPr>
              <a:t>  SHREYA  MALLICK</a:t>
            </a:r>
            <a:endParaRPr lang="en-US" sz="3200" dirty="0">
              <a:latin typeface="Arial Black" panose="020B0A04020102020204" pitchFamily="34" charset="0"/>
            </a:endParaRPr>
          </a:p>
          <a:p>
            <a:pPr>
              <a:buFont typeface="Wingdings" panose="05000000000000000000" pitchFamily="2" charset="2"/>
              <a:buChar char="v"/>
            </a:pPr>
            <a:r>
              <a:rPr lang="en-US" sz="3200" dirty="0">
                <a:latin typeface="Arial Black" panose="020B0A04020102020204" pitchFamily="34" charset="0"/>
              </a:rPr>
              <a:t>  AKANSHA MISHRA</a:t>
            </a:r>
            <a:endParaRPr lang="en-US" sz="3200" dirty="0">
              <a:latin typeface="Arial Black" panose="020B0A04020102020204" pitchFamily="34" charset="0"/>
            </a:endParaRPr>
          </a:p>
          <a:p>
            <a:pPr>
              <a:buFont typeface="Wingdings" panose="05000000000000000000" pitchFamily="2" charset="2"/>
              <a:buChar char="v"/>
            </a:pPr>
            <a:r>
              <a:rPr lang="en-US" sz="3200" dirty="0">
                <a:latin typeface="Arial Black" panose="020B0A04020102020204" pitchFamily="34" charset="0"/>
              </a:rPr>
              <a:t>  SUDIP RANJIT</a:t>
            </a:r>
            <a:endParaRPr lang="en-US" sz="3200" dirty="0">
              <a:latin typeface="Arial Black" panose="020B0A04020102020204" pitchFamily="34" charset="0"/>
            </a:endParaRPr>
          </a:p>
          <a:p>
            <a:pPr>
              <a:buFont typeface="Wingdings" panose="05000000000000000000" pitchFamily="2" charset="2"/>
              <a:buChar char="v"/>
            </a:pPr>
            <a:r>
              <a:rPr lang="en-US" sz="3200" dirty="0">
                <a:latin typeface="Arial Black" panose="020B0A04020102020204" pitchFamily="34" charset="0"/>
              </a:rPr>
              <a:t>  SOUVIK DAS </a:t>
            </a:r>
            <a:endParaRPr lang="en-US" sz="3200" dirty="0">
              <a:latin typeface="Arial Black" panose="020B0A04020102020204" pitchFamily="34" charset="0"/>
            </a:endParaRPr>
          </a:p>
          <a:p>
            <a:r>
              <a:rPr lang="en-US" sz="3200" dirty="0">
                <a:latin typeface="Arial Black" panose="020B0A04020102020204" pitchFamily="34" charset="0"/>
              </a:rPr>
              <a:t>                 </a:t>
            </a:r>
            <a:endParaRPr lang="en-US" sz="3200" dirty="0">
              <a:latin typeface="Arial Black" panose="020B0A040201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0"/>
            <a:ext cx="7406640" cy="1143000"/>
          </a:xfrm>
        </p:spPr>
        <p:txBody>
          <a:bodyPr/>
          <a:lstStyle/>
          <a:p>
            <a:r>
              <a:rPr lang="en-US" dirty="0"/>
              <a:t>           </a:t>
            </a:r>
            <a:r>
              <a:rPr lang="en-US" sz="5400" b="1" i="1" u="sng" dirty="0"/>
              <a:t>CONTENT</a:t>
            </a:r>
            <a:endParaRPr lang="en-US" sz="5400" b="1" i="1" u="sng" dirty="0"/>
          </a:p>
        </p:txBody>
      </p:sp>
      <p:sp>
        <p:nvSpPr>
          <p:cNvPr id="3" name="Subtitle 2"/>
          <p:cNvSpPr>
            <a:spLocks noGrp="1"/>
          </p:cNvSpPr>
          <p:nvPr>
            <p:ph type="subTitle" idx="1"/>
          </p:nvPr>
        </p:nvSpPr>
        <p:spPr>
          <a:xfrm>
            <a:off x="1432560" y="1371600"/>
            <a:ext cx="7711440" cy="4495800"/>
          </a:xfrm>
        </p:spPr>
        <p:txBody>
          <a:bodyPr/>
          <a:lstStyle/>
          <a:p>
            <a:r>
              <a:rPr lang="en-US" dirty="0"/>
              <a:t>1.OVERVIEW</a:t>
            </a:r>
            <a:endParaRPr lang="en-US" dirty="0"/>
          </a:p>
          <a:p>
            <a:r>
              <a:rPr lang="en-US" dirty="0"/>
              <a:t>2.GOAL</a:t>
            </a:r>
            <a:endParaRPr lang="en-US" dirty="0"/>
          </a:p>
          <a:p>
            <a:r>
              <a:rPr lang="en-US" dirty="0"/>
              <a:t>3.WHAT WE WILL BE DOING?</a:t>
            </a:r>
            <a:endParaRPr lang="en-US" dirty="0"/>
          </a:p>
          <a:p>
            <a:r>
              <a:rPr lang="en-US" dirty="0"/>
              <a:t>4.HOW THE DATA LOOKS LIKE?</a:t>
            </a:r>
            <a:endParaRPr lang="en-US" dirty="0"/>
          </a:p>
          <a:p>
            <a:r>
              <a:rPr lang="en-US" dirty="0"/>
              <a:t>5.DATA VISUALIZATION</a:t>
            </a:r>
            <a:endParaRPr lang="en-US" dirty="0"/>
          </a:p>
          <a:p>
            <a:r>
              <a:rPr lang="en-US" dirty="0"/>
              <a:t>6.PROPOSED MODEL</a:t>
            </a:r>
            <a:endParaRPr lang="en-US" dirty="0"/>
          </a:p>
          <a:p>
            <a:r>
              <a:rPr lang="en-US" dirty="0"/>
              <a:t>7.EVALUATION RESULT</a:t>
            </a:r>
            <a:endParaRPr lang="en-US" dirty="0"/>
          </a:p>
          <a:p>
            <a:r>
              <a:rPr lang="en-US" dirty="0"/>
              <a:t>8.CONCLUSION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0"/>
            <a:ext cx="7406640" cy="1066800"/>
          </a:xfrm>
        </p:spPr>
        <p:txBody>
          <a:bodyPr>
            <a:normAutofit fontScale="90000"/>
          </a:bodyPr>
          <a:lstStyle/>
          <a:p>
            <a:r>
              <a:rPr lang="en-US" dirty="0"/>
              <a:t>            </a:t>
            </a:r>
            <a:r>
              <a:rPr lang="en-US" sz="7200" b="1" i="1" u="sng" dirty="0"/>
              <a:t>OVERVIEW</a:t>
            </a:r>
            <a:endParaRPr lang="en-US" sz="7200" b="1" i="1" u="sng" dirty="0"/>
          </a:p>
        </p:txBody>
      </p:sp>
      <p:sp>
        <p:nvSpPr>
          <p:cNvPr id="3" name="Subtitle 2"/>
          <p:cNvSpPr>
            <a:spLocks noGrp="1"/>
          </p:cNvSpPr>
          <p:nvPr>
            <p:ph type="subTitle" idx="1"/>
          </p:nvPr>
        </p:nvSpPr>
        <p:spPr>
          <a:xfrm>
            <a:off x="1447800" y="1524000"/>
            <a:ext cx="7391400" cy="4876800"/>
          </a:xfrm>
        </p:spPr>
        <p:txBody>
          <a:bodyPr>
            <a:normAutofit/>
          </a:bodyPr>
          <a:lstStyle/>
          <a:p>
            <a:r>
              <a:rPr lang="en-US" dirty="0"/>
              <a:t>In this presentation, we will explore the power of Decision Tree Classifier Algorithm in SMS Spam Detection. We will discuss its application, benefits, and effectiveness in identifying and filtering out spam messages. </a:t>
            </a:r>
            <a:endParaRPr lang="en-US" dirty="0"/>
          </a:p>
          <a:p>
            <a:endParaRPr lang="en-US" dirty="0"/>
          </a:p>
          <a:p>
            <a:r>
              <a:rPr lang="en-US" dirty="0"/>
              <a:t>SMS Spam Detection: Decision Trees in ML. Dataset collection, Decision Tree basics, feature selection, model training, evaluation metrics, and results. Emphasis on using Decision Trees for efficient SMS spam identification.</a:t>
            </a: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1011702"/>
          </a:xfrm>
        </p:spPr>
        <p:txBody>
          <a:bodyPr>
            <a:normAutofit fontScale="90000"/>
          </a:bodyPr>
          <a:lstStyle/>
          <a:p>
            <a:r>
              <a:rPr lang="en-US" dirty="0"/>
              <a:t>                  </a:t>
            </a:r>
            <a:r>
              <a:rPr lang="en-US" sz="7200" b="1" i="1" u="sng" dirty="0"/>
              <a:t>GOAL</a:t>
            </a:r>
            <a:endParaRPr lang="en-US" sz="7200" b="1" i="1" u="sng" dirty="0"/>
          </a:p>
        </p:txBody>
      </p:sp>
      <p:sp>
        <p:nvSpPr>
          <p:cNvPr id="3" name="Subtitle 2"/>
          <p:cNvSpPr>
            <a:spLocks noGrp="1"/>
          </p:cNvSpPr>
          <p:nvPr>
            <p:ph type="subTitle" idx="1"/>
          </p:nvPr>
        </p:nvSpPr>
        <p:spPr>
          <a:xfrm>
            <a:off x="1432560" y="1524000"/>
            <a:ext cx="7406640" cy="5257800"/>
          </a:xfrm>
        </p:spPr>
        <p:txBody>
          <a:bodyPr>
            <a:normAutofit fontScale="92500" lnSpcReduction="10000"/>
          </a:bodyPr>
          <a:lstStyle/>
          <a:p>
            <a:endParaRPr lang="en-US" dirty="0"/>
          </a:p>
          <a:p>
            <a:endParaRPr lang="en-US" dirty="0"/>
          </a:p>
          <a:p>
            <a:r>
              <a:rPr lang="en-US" dirty="0"/>
              <a:t>● The model we built here will use all possible factors to predict which messages are spam or ham.</a:t>
            </a:r>
            <a:endParaRPr lang="en-US" dirty="0"/>
          </a:p>
          <a:p>
            <a:endParaRPr lang="en-US" dirty="0"/>
          </a:p>
          <a:p>
            <a:r>
              <a:rPr lang="en-US" dirty="0"/>
              <a:t>● Our goal is to discriminate amongst the SMS to be spam or ham.</a:t>
            </a:r>
            <a:endParaRPr lang="en-US" dirty="0"/>
          </a:p>
          <a:p>
            <a:endParaRPr lang="en-US" dirty="0"/>
          </a:p>
          <a:p>
            <a:r>
              <a:rPr lang="en-US" dirty="0"/>
              <a:t>●Our goal is to increase the Information Gain so as to get the highest accuracy.</a:t>
            </a:r>
            <a:endParaRPr lang="en-US" dirty="0"/>
          </a:p>
          <a:p>
            <a:endParaRPr lang="en-US" dirty="0"/>
          </a:p>
          <a:p>
            <a:r>
              <a:rPr lang="en-US" dirty="0"/>
              <a:t>●And our goal is to reduce the Entropy or the impurities of our dataset to get  better prediction.   </a:t>
            </a:r>
            <a:endParaRPr lang="en-US" dirty="0"/>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706902"/>
          </a:xfrm>
        </p:spPr>
        <p:txBody>
          <a:bodyPr>
            <a:noAutofit/>
          </a:bodyPr>
          <a:lstStyle/>
          <a:p>
            <a:r>
              <a:rPr lang="en-US" sz="5400" b="1" i="1" u="sng" dirty="0"/>
              <a:t>What will we be doing?</a:t>
            </a:r>
            <a:endParaRPr lang="en-US" sz="5400" b="1" i="1" u="sng" dirty="0"/>
          </a:p>
        </p:txBody>
      </p:sp>
      <p:sp>
        <p:nvSpPr>
          <p:cNvPr id="3" name="Subtitle 2"/>
          <p:cNvSpPr>
            <a:spLocks noGrp="1"/>
          </p:cNvSpPr>
          <p:nvPr>
            <p:ph type="subTitle" idx="1"/>
          </p:nvPr>
        </p:nvSpPr>
        <p:spPr>
          <a:xfrm>
            <a:off x="1219200" y="1600200"/>
            <a:ext cx="7406640" cy="4703136"/>
          </a:xfrm>
        </p:spPr>
        <p:txBody>
          <a:bodyPr>
            <a:normAutofit/>
          </a:bodyPr>
          <a:lstStyle/>
          <a:p>
            <a:r>
              <a:rPr lang="en-US" dirty="0"/>
              <a:t>In this term project, we will try to analyze 5573 transactions with different attributes. </a:t>
            </a:r>
            <a:endParaRPr lang="en-US" dirty="0"/>
          </a:p>
          <a:p>
            <a:r>
              <a:rPr lang="en-US" dirty="0"/>
              <a:t>Itinerary:</a:t>
            </a:r>
            <a:endParaRPr lang="en-US" dirty="0"/>
          </a:p>
          <a:p>
            <a:pPr marL="484505" indent="-457200">
              <a:buFont typeface="Arial" panose="020B0604020202020204" pitchFamily="34" charset="0"/>
              <a:buChar char="•"/>
            </a:pPr>
            <a:r>
              <a:rPr lang="en-US" dirty="0"/>
              <a:t>Analyze the correlation between attributes.</a:t>
            </a:r>
            <a:endParaRPr lang="en-US" dirty="0"/>
          </a:p>
          <a:p>
            <a:pPr marL="484505" indent="-457200">
              <a:buFont typeface="Arial" panose="020B0604020202020204" pitchFamily="34" charset="0"/>
              <a:buChar char="•"/>
            </a:pPr>
            <a:r>
              <a:rPr lang="en-US" dirty="0"/>
              <a:t>Analyze the effect of attributes’ values on target</a:t>
            </a:r>
            <a:endParaRPr lang="en-US" dirty="0"/>
          </a:p>
          <a:p>
            <a:pPr marL="484505" indent="-457200">
              <a:buFont typeface="Arial" panose="020B0604020202020204" pitchFamily="34" charset="0"/>
              <a:buChar char="•"/>
            </a:pPr>
            <a:r>
              <a:rPr lang="en-US" dirty="0"/>
              <a:t>Feature Engineering</a:t>
            </a:r>
            <a:endParaRPr lang="en-US" dirty="0"/>
          </a:p>
          <a:p>
            <a:pPr marL="484505" indent="-457200">
              <a:buFont typeface="Arial" panose="020B0604020202020204" pitchFamily="34" charset="0"/>
              <a:buChar char="•"/>
            </a:pPr>
            <a:r>
              <a:rPr lang="en-US" dirty="0"/>
              <a:t>Application of the machine learning algorithms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0"/>
            <a:ext cx="7406640" cy="1188720"/>
          </a:xfrm>
        </p:spPr>
        <p:txBody>
          <a:bodyPr>
            <a:normAutofit/>
          </a:bodyPr>
          <a:lstStyle/>
          <a:p>
            <a:r>
              <a:rPr lang="en-US" sz="4800" b="1" i="1" u="sng" dirty="0"/>
              <a:t>How the data looks like?</a:t>
            </a:r>
            <a:endParaRPr lang="en-IN" sz="4800" b="1" i="1" u="sng" dirty="0"/>
          </a:p>
        </p:txBody>
      </p:sp>
      <p:sp>
        <p:nvSpPr>
          <p:cNvPr id="3" name="Subtitle 2"/>
          <p:cNvSpPr>
            <a:spLocks noGrp="1"/>
          </p:cNvSpPr>
          <p:nvPr>
            <p:ph type="subTitle" idx="1"/>
          </p:nvPr>
        </p:nvSpPr>
        <p:spPr>
          <a:xfrm>
            <a:off x="1143000" y="2286000"/>
            <a:ext cx="4038601" cy="4572000"/>
          </a:xfrm>
        </p:spPr>
        <p:txBody>
          <a:bodyPr>
            <a:normAutofit/>
          </a:bodyPr>
          <a:lstStyle/>
          <a:p>
            <a:r>
              <a:rPr lang="en-US" dirty="0"/>
              <a:t>The original data has 5573 instances and 2 attributes</a:t>
            </a:r>
            <a:endParaRPr lang="en-US" dirty="0"/>
          </a:p>
          <a:p>
            <a:pPr marL="484505" indent="-457200">
              <a:buFont typeface="Arial" panose="020B0604020202020204" pitchFamily="34" charset="0"/>
              <a:buChar char="•"/>
            </a:pPr>
            <a:r>
              <a:rPr lang="en-US" dirty="0"/>
              <a:t>The Class attribute spam[1] or ham[0].</a:t>
            </a:r>
            <a:endParaRPr lang="en-US" dirty="0"/>
          </a:p>
          <a:p>
            <a:pPr marL="484505" indent="-457200">
              <a:buFont typeface="Arial" panose="020B0604020202020204" pitchFamily="34" charset="0"/>
              <a:buChar char="•"/>
            </a:pPr>
            <a:r>
              <a:rPr lang="en-US" dirty="0"/>
              <a:t>The distribution of data is as:</a:t>
            </a:r>
            <a:endParaRPr lang="en-US" dirty="0"/>
          </a:p>
          <a:p>
            <a:endParaRPr lang="en-IN" dirty="0"/>
          </a:p>
        </p:txBody>
      </p:sp>
      <p:sp>
        <p:nvSpPr>
          <p:cNvPr id="4" name="AutoShape 2" descr="blob:https://web.whatsapp.com/e88309f8-fffa-4fb7-8c06-86055a008033"/>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6" name="Picture 5" descr="WhatsApp Image 2023-11-28 at 5.26.26 PM (1).jpeg"/>
          <p:cNvPicPr>
            <a:picLocks noChangeAspect="1"/>
          </p:cNvPicPr>
          <p:nvPr/>
        </p:nvPicPr>
        <p:blipFill>
          <a:blip r:embed="rId1"/>
          <a:stretch>
            <a:fillRect/>
          </a:stretch>
        </p:blipFill>
        <p:spPr>
          <a:xfrm>
            <a:off x="4953000" y="2286000"/>
            <a:ext cx="4191000" cy="4114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44463"/>
            <a:ext cx="7943088" cy="1516063"/>
          </a:xfrm>
        </p:spPr>
        <p:txBody>
          <a:bodyPr/>
          <a:lstStyle/>
          <a:p>
            <a:r>
              <a:rPr lang="en-US" dirty="0"/>
              <a:t>       </a:t>
            </a:r>
            <a:r>
              <a:rPr lang="en-US" u="sng" dirty="0"/>
              <a:t> </a:t>
            </a:r>
            <a:r>
              <a:rPr lang="en-US" sz="4800" b="1" i="1" u="sng" dirty="0"/>
              <a:t>Data Visualization </a:t>
            </a:r>
            <a:endParaRPr lang="en-IN" sz="4800" b="1" i="1" u="sng" dirty="0"/>
          </a:p>
        </p:txBody>
      </p:sp>
      <p:sp>
        <p:nvSpPr>
          <p:cNvPr id="3" name="Content Placeholder 2"/>
          <p:cNvSpPr>
            <a:spLocks noGrp="1"/>
          </p:cNvSpPr>
          <p:nvPr>
            <p:ph idx="1"/>
          </p:nvPr>
        </p:nvSpPr>
        <p:spPr>
          <a:xfrm>
            <a:off x="990600" y="1143000"/>
            <a:ext cx="4177209" cy="5715000"/>
          </a:xfrm>
        </p:spPr>
        <p:txBody>
          <a:bodyPr>
            <a:normAutofit fontScale="85000" lnSpcReduction="10000"/>
          </a:bodyPr>
          <a:lstStyle/>
          <a:p>
            <a:r>
              <a:rPr lang="en-US" dirty="0"/>
              <a:t>In this step, we have tried to visualize in the data by finding</a:t>
            </a:r>
            <a:endParaRPr lang="en-US" dirty="0"/>
          </a:p>
          <a:p>
            <a:r>
              <a:rPr lang="en-US" dirty="0"/>
              <a:t>Cor-relation.</a:t>
            </a:r>
            <a:endParaRPr lang="en-US" dirty="0"/>
          </a:p>
          <a:p>
            <a:r>
              <a:rPr lang="en-US" dirty="0"/>
              <a:t>Target Value Impact.</a:t>
            </a:r>
            <a:endParaRPr lang="en-US" dirty="0"/>
          </a:p>
          <a:p>
            <a:r>
              <a:rPr lang="en-US" dirty="0"/>
              <a:t>Distribution of the attribute values.</a:t>
            </a:r>
            <a:endParaRPr lang="en-US" dirty="0"/>
          </a:p>
          <a:p>
            <a:pPr marL="82550" indent="0">
              <a:buNone/>
            </a:pPr>
            <a:r>
              <a:rPr lang="en-IN" dirty="0"/>
              <a:t>Here, we have used </a:t>
            </a:r>
            <a:r>
              <a:rPr lang="en-IN" dirty="0" err="1"/>
              <a:t>Pyplot</a:t>
            </a:r>
            <a:r>
              <a:rPr lang="en-IN" dirty="0"/>
              <a:t> to diagrammatically display the two attributes those are Ham and Spam to showcase a plotting  area and decorates the plot with labels.</a:t>
            </a:r>
            <a:endParaRPr lang="en-IN" dirty="0"/>
          </a:p>
        </p:txBody>
      </p:sp>
      <p:sp>
        <p:nvSpPr>
          <p:cNvPr id="8194" name="AutoShape 2" descr="data:image/png;base64,iVBORw0KGgoAAAANSUhEUgAAAO4AAADnCAYAAAAZ4WrqAAAAOXRFWHRTb2Z0d2FyZQBNYXRwbG90bGliIHZlcnNpb24zLjQuMywgaHR0cHM6Ly9tYXRwbG90bGliLm9yZy/MnkTPAAAACXBIWXMAAAsTAAALEwEAmpwYAAAX0ElEQVR4nO3deXwU9f3H8dc3d4IgIIciyCA/RQQUPKEqEbUejP6sd61HVdR6tKK22Gl9aKOtdZSK2qror7XaStWHB1p1rPcBSIUqh2gR8RgVUTmUkBCSTXa/vz9mIuHIvZvvzO7n+XjsI3HdzLyj+853ZnbmO0prjRAiXvJMBxBCtJ8UV4gYkuIKEUNSXCFiSIorRAxJcYWIISmuEDEkxRUihqS4QsSQFFeIGJLiChFDUlwhYkiKK0QMSXGFiCEprhAxJMUVIoakuELEkBRXiBiS4goRQ1JcIWJIiitEDElxhYghKa4QMSTFFSKGpLhCxJAUV4gYkuIKEUMFpgOIllmOVwYMBQYDg4BdgL7AduGjW/ho/L4EqAM2ADVbfN0AfA18AviND9+1a7rq9xHpoeSmX9FhOd7uwFjgQGBPYDdgAKAyvOrVBCVeBrwdPhb4rr0hw+sVHSTFNcRyvO0JStr4OADobTTU5lLAe8AbwFxglu/an5qNJBpJcbuQ5Xi7AseHj4OBfLOJ2u1d4KnwMd93bXnzGCLFzSDL8RSwH5vKOtJsorT6CniGoMQv+a690XCenCLFzQDL8XYGzgcmERxQynZVwEPAPb5rLzAdJhdIcdPEcrw84CjgJ8CxxG8zOF3eAv4PeMh37WrTYbKVFLeTLMfrRzCyXgAMMRwnSqqAB4E7fddeYjpMtpHidlC4OfxLgsKWGI4TZRp4AqiQAqePFLedwsJeDZwHFBuOEycamAlcJwXuPCluG1mO1wf4FXAJMsJ2hgYeJyjwu6bDxJUUtxWW4xUAk4FrgR6G42QTDdwHOL5rrzYdJm6kuC2wHG8scDewt+ksWWwdcA0w3XftpOEssSHF3QbL8XoCNwIXIldQdZUFwAXyOXDbSHG3YDnej4BpQH/TWXJQErgduEauWGqZFDdkOV5v4H7gOMNRRHCV0mm+ay82HSSqZDMQsBzvIGARUtqoGAa8aTneJaaDRFVOj7jhRQAOcD0yqUBUzQQm+a69znSQKMnZ4oanKj4AHGk6i2iVD5zuu/abpoNERU5uKluO9z2CTWMpbTxYwGzL8S41HSQqcm7EtRzvROAfyNlPcXULMCXXL+LPqRHXcrzLgEeR0sbZz4GHLcfL6fPEc2LEDQ9CTSX4ny6yw2zgeN+1vzUdxISsL67leEXA34Afms4i0u594BjftX3TQbpaVhfXcrxuwNPABNNZRMZ8CZT7rr3cdJCulLX7uJbjlSKlzQU7AS9bjmeZDtKVsrK4luOVEMw+KKXNDYMIyruz6SBdJeuKG14/+yhwhOksokvtSlDefqaDdIWsKm549Ph+glkWRe4ZBrwUXjCS1bKquMBtwBmmQwijRgHPhwcms1bWFNdyvIuBy0znEJGwHzAj3ALLSllRXMvxDia4AFuIRj8AbjAdIlNi/zmu5XgDCWbPlxkrxLac4bv2g6ZDpFusixuerzob2N90FhFZNcA437XfMR0kneK+qXw3UlrRsjJgZjgBYNaIbXHDg1HnmM4hYmEo8FfTIdIplpvKluPtRnAhfJnhKCJezvZd+wHTIdIhdsUNb2c5CzjIdBYRO+uAkb5rf2E6SGfFcVP5cqS0omN6An8xHSIdYjXiWo43DFgIlJrOImLtQt+1/2w6RGfEprjhJvIcYJzpLCL2qoBRvmt/ajpIR8VpU/kKpLQiPboDMuJmWnip1ocE/8GFSJfjfNd+xnSIjojLiHsdUlqRflPD67djp9XiKqUspZSxO4dbjjccON/U+kVW24PgVqqxE4cR92bkvj4icyosx9vedIj2amtx85VSf1ZKvaeUekEpVaqUukAp9R+l1GKl1ONKqTIApdT9SqnpSqlXlVIfK6XKlVJ/VUotVUrd355wluNNQGazEJnVF/i16RDt1dbi7gbcqbUeQXD2yUnATK31/lrrvYGlwKQmr+8FHEZwJPhp4FZgBDBKKTW6LSsML4L+QxvzCdEZk+M2S2Rbi/uJ1npR+P3bBDdhGqmUmq2UWkIwXcyIJq9/WgeHq5cAX2utl2itU8B74c+2xUnAPm18rRCdUQxcZTpEe7S1uHVNvk8S7HPeD/xUaz2K4KhvyTZen9riZ1O0fX/VaePrhEiHcyzH62M6RFt15uBUd+BLpVQhaZ6gzXK8w4F907lMIVpRClxiOkRbdaa41wDzgBcJ7uGSTrHabBFZ49JwMv3Ii9yZU5bj7UmwLyyECbG4ACGKn+P+zHQAkdOujMO0rpEqbjgv0Nmmc4ictgcw0XSI1kSquAT3sJXpaIRpk1p/iVlRK+7ppgMIAdhRv/9QZIobTmx+iOkcQgBFRHwQiUxxCTaTI39QQOSMSN88LkrFjfRfOJFzxlqOt4vpEM2JRHHDSeDkvGQRJQo41XSI5kSiuMhoK6LpFNMBmhOJM6csx3uLDJ2bvP4/T1K9+AVQUNjXos/Ey1EFRax/+2mqFjyDUvmUDt2PXhPO2+pnV0w/j7yiUsjLQ+Xls9OPbwMgsepj1j5/JzpRS8H2/ehz3BTyiuVTrCyUAvr4rv2t6SBbMj6zRHjSxZhMLLuhag3r336aAZPuIq+wmNVPumxYOouCHv3YuPxNBpx7B6qgkOSGdc0uo//pvye/bPMJEtb+60/0mnAeJbuMovqdF1g/73F6jj8rE7+CMCsPOBR4wnCOrURhU7mcTOZIJdENCXQqiW6oI3+73lQtfJYeY09BFRQCkN+tZ7sWWf/NCooHjQSgxBpDzQdz051aRMfhpgNsi/ERl2CmjIwo6N6HHgecwBfTz0UVFFEyZAylQ/bh29fuo+7z91g36++ogiJ6TTiP4p1233oBSrHqkWsB2G70MXQffTQARX0Gs/HDeZTtNpaa9+fQULUmU7+CMC+SxY3CiDshUwtO1lZTs3weO190LwMv/Tu6vo7q916FVJJUXTU7nnULvQ49l9X/vIlt7evveMbN7HTO7fQ75TqqFjxD7efBZJc7TJxM1QKPL++fTCqxEZUXhb9/IkP2sBxvgOkQWzL6jrMcry8wMlPLr/UXUbB9/+/2Uct2H0fdF0vJ796Hst3HoZSieMAwlFKkNq7fal+2oPsOQLApXbb7OOpWfkDJoJEU7jCI/qf9FoD6b75g48f/ydSvIKLhMGCG6RBNmR5xJ5DBs6UKevQlsXIZqfpatNbUfrqYwh0GUbbbWGo/fQcIiqeTDeSV9tjsZ1OJWlJ1Nd99X/vJQor6Dgb47mCW1ikq5z5M99HHZOpXENGQsd25jjK9jXdgJhdePGAYZcMO4sv7L0fl5VHUfyjd9z4aFKx99nZW3nsJKr+QHewrUErRULWWtc/9kf6nXEeyZh2rZ/4uWFAqRbc9yyndNfjEasPS16la4AFQtvv36Dbq+5n8NYR5kTs5yOjnuJbjPQccZSyAEG1TB3TzXTtpOkgj05vKI1p/iRDGFRPMLR4Zxoob3vZhoKn1C9FOGTuI2hEmR9w9Da5biPaS4oZkM1nEiRQ3JMUVcSLFDQ0zuG4h2muI6QBNmSxu5E4jE6IFRVG6j67J4u5ocN1CdEQ/0wEaGSmu5Xj5BDcUFiJOcru4QG+D6xaio6S4htYrRGdEZivRVHF7GVqvEJ2R8yNuT0PrFaIzIrOlaKq4pi8nFKIjCk0HaGSquObnhBWi/SIz4EhxhWi7fNMBGpn6CyLFzZCeVH37RvFlX5WS6G86S7apo7AOVpuOAUhxs846uvc6JfGbb54p+nVenpKDgOlUSiIyI65sKmeh/2pr6Hn1V32mNbWms2SZetMBGklxs9RrqdF7XdNw7iKtSZnOkkUaTAdoZKq4NYbWm1NmJL8/9t7kxDmmc2SRhOkAjUwVd5Wh9eac3zWcOf7l5JjXTefIEpF535oq7teG1puTJtVPKX8/NUhG3s77wnSARkaK67t2JcFctaKLHJu44cBVuudbpnPEXG4XNySjbhdqoKBwQt0te2zQxUtNZ4kxKS5S3C63gdLtJtRN61Ov8z8znSWGNLDSdIhGUtwcs4pefScmbkyltFprOkvMrKaiMuePKkOE/nrlmuV6oHVm/a++0lo+lmuHyGwmg9ni/tfgunPe3NTIEVMafvKu1kTmRlYRJ8UNLTG4bgE8liw/4I7kD+aazhETUtyQFDcCbmk49RAveaCcoNG6xaYDNGWsuL5rr0YOUEXCpfWTyxendp1tOkfEzTcdoCnTU6TKqBsRJySu/95K3TtSb84IqQXeMR2iKdPFfdfw+kUoRV7+4XW3jKzSpe+la5nn/XMj/aZWMfKu6u+eu+aVWvaaXs3ou6s58oENrKxq/uKlZEoz5p5qjn1w08HvR9+rZ8Rd1eRdt563VnbZcbUFVFRG5pI+MF/cSP0Vy3UbKS4rr5u2Y0IXfJKO5Z0zupDnzizb7LkpBxXzzsXbseii7Th29wKuf735M19vn5dgeJ/N36Ij++Ux89RSxg/u0mvaI7clYrq4ckQzYr5h+x2OTNxUkNSq03O0jB9cQO9StdlzPYo3/fOGBKgtfyi0Yn0Kb3kD5+9TtNnzw/vmM6xPl09EMa+rV9gao8X1XXsZ8KXJDGJrvt5p0GmJa9doTVUmln/1y7UMurWKfyyp5/oJxdt8zeXP1XLzESXkNdfsriXF3Qb5KCKC3tLDhv+0/rIPtE7/dC03HF7C51d054xRhdwxf+uzCJ/5oJ5+3RT7DojEFE+rqahMy65DOkWhuK+YDiC2zUuN3Xdqw2nztc7MVEM/GlXI40u3ng3mjc+SPLWsAeu2Kn742EZe+aSBM2duzESEtojcaAvRKO7zpgOI5t2VPP6gx5LjZ6VrecvXbjoS/NSyBvbos/Vb8MYjSlhxZXf8y7vz8MmlHDakgBknlqYrQns9Y2rFLTFeXN+1PwPeN51DNG9Kw0Xl81PD2r1Lc/rjNYy7dwPL1qYYOK2KexckcF6uY+Rd1ew1vZoXPm7g9qNLAFhZlWLiP1q/5uGJpfUMnFbFv1cksR+s4agZG9r/C7VdEngikyvoKKW1+QkXLce7FbjcdA7RPEUq9VrRlfMH560aazpLF3qNisoJpkNsi/ERN/S46QCiZZq8vCMTN49ep7tF6pzdDIvs+zIqxX0DiNyRO7G5OopKyutuHVyrCz8ynaULaKS4LfNdWwMPms4hWlfJdj2PSPyhNKnzsv3z97lUVEb2d4xEcUMzTAcQbbNC9x1wQuK6aq2pNJ0lgyI72kKEiuu79vvAAtM5RNu8o4fudmH9lZ9onZXT7GrgMdMhWhKZ4oZk1I2RF1P7jb6+4awFmTpBw6C5VFR+bjpES6JW3IdA5kCKk/uSx4x7IPn9tJ2gERF3mg7QmkgV13ftr4j4voXY2rUN55bPSo7KlnPOvyTim8kQseKGppoOINrv7Hpn/IepAdlwmeY9UbtoflsiV1zftd8CXjOdQ7SXUsck3P3W6u4LTSfphARwt+kQbRG54oZk1I2hegqKyutuHVqji5aZztJBf6eiMhYTGEa1uP8C0jb3keg61ZT1OKxuWs8GnbfCdJZ2SgE3t+WFSqluSilPKbVYKfWuUuo0pZSvlLpJKTU/fPxP+NrjlFLzlFILlVIvKaX6h89XKKX+ppR6IfzZE5VSNyulliilnlNKFbaUIZLFDc+k+oPpHKJjvqJ3/2MTv0+kNN+aztIOM6moXN7G1x4NrNRa7621Hgk8Fz6/Xmt9AHAHcFv43BxgrNZ6DPAwcFWT5QwFbOB4go9CX9VajwI2hs83K5LFDT0IRPqzNNG89/Uuu/643lmhNbWms7SR247XLgGOCEfYQ7TWjWeQPdTk67jw+4HA80qpJcAUYEST5fxLa10fLi+fTX8AlgBWSwEiW1zftRPA1aZziI6bndpr1K8bJi2Owf2JHqKi8u22vlhr/QGwL0HBblRKXdv4r5q+LPz6J+COcCT9CVDS5DV14fJSQL3edI1tCihoKUNkixuaAchd1GPsoeThB96TPPYN0zlaUMPmm6+tUkoNAGq01jMIdun2Cf/VaU2+/jv8fns23Xfox52Lukmkixvu615hOofoHLfhR+NfTO4b1RM0XCoq23sgbRQwXym1iGCr8Hfh88VKqXnAZDa9byuAR5VSs4E1nY8biMQMGK2xHO8x4CTTOUTnPFvkzNkz77ODTedowgeGU1HZ6f1wpZQP7Ke1Tls5WxLpEbeJqyArr0LJKcclbhj7te4ZpV2fX6SjtCbEori+a38M/NF0DtE5SfILJtRNG16tS6JwU/NXqahM23nxWmurq0ZbiElxQ78FPjMdQnRODSXdDq2b1rde539qMEaSYD80tmJTXN+1q4DzTecQnbeGnn2PTriktOqyEWoL06mojPUtXmNTXADftV8E/mI6h+i8j/TOg09PXL1KazI6MfI2LAV+2cXrTLtYFTd0JcHRQBFz8/See15Zf/F/tWbr+5BkRi3wQyoqW595PeJiV9xwk/ksgrNLRMw9kTpk/9saTnqzi1b3Cyoqs+KezLErLoDv2nOAm0znEOlxe/Kkg/+ZHJfpEzSeoKIy8lPStFUsixv6DTDbdAiRHpPrf1a+MDU0U3NXfQZMytCyjYjFmVPNsRyvL8G5zLuYziI6L49Uclbx5W8NVGsOTONik8ChVFTOSeMyjYvziIvv2qsJrmWM/cEGASny8o+om7rXel2Wzo9qrsu20kLMiwvgu/Yi4FzTOUR61FJcWl43bec6XZCOe0k9DtyQhuVETuyLC+C79iNk6f+gXPQtPXofmbi5MKlVZ+Z/eg04g4rKrPz0ISuKG7oGeMp0CJEen+odB56cqFinNVUd+PFFwPFUVGbthSlZU9zw2t3Tgahe9ynaaaHebdil9ZOXa0175jn+GDiGisr1mcoVBVlTXADftWuAY9k0+4CIuWdTB+7jNpw+v433J1oFHEVF5VeZzmVaVhUXwHftauAYZMqbrHFP8riDHkke2tpnvFUEI+2HXZHJtKwrLoDv2pXAUUBWnN4m4JcNF5a/mRre3G5QAjiBisqcuU1rrE/AaE14gsbrwHDTWUTnKVKpV4p+Pm9I3tfjmjxdTVDal0zlMiGriwtgOV5/wCOYTlPEXBH1dfOKL13aS1WPBtYCE6monG84VpfLyk3lpnzX/hooJyiviLkEhcXlddOGVOqyOcD4XCwt5MCI28hyvHyCyakvNp1FdNoSwPZdO2fvdJEzxW1kOd4UgksCleksokNeBE72XTurP6dtTdZvKm/Jd+2pBDPNx3Jazhw3HZiY66WFHBxxG1mOtx/wCDDEdBbRqvXABeE56YIcLi6A5Xg9gfuAH5hNIlqwEDjVd+2cOLGirXK6uI0sx/sZwU2NS1p7rehS04ErfNfO2osFOkqKG7IcbyTBPXlHmc4iqAQulE3j5uXcwanm+K79LrA/wcjbnqtRRHo9BgyX0rZMRtxtsBxvBHAXMN50lhzyKXCp79pyokwbSHFbYDne2cBUoJ/pLFmsAbgN+E14WaZoAyluK8IjzzcAFyG7Fuk2F7jEd+3FpoPEjRS3jSzHGwNcT3ChvuicBcC1slnccVLcdrIcb1+CydiPM50lht4FrgWeDKcaEh0kxe0gy/H2ISjw/5rOEgPLgArgEd+1s3LWxa4mxe2kcBP6KuBEoMhwnKiZRXBF1hO+aydNh8kmUtw0sRyvD3A2cAGwh+E4JlUDDwF3+K4tUwdliBQ3AyzHO4SgwCcDpYbjdJV5BDcdfzicsE9kkBQ3g8KPkk4GTgAOB4qNBkqvJDAHeJLgYJNvNE2OkeJ2EcvxugMTw8dRQH+ziTpkI8GF7E8CT/uuvcZsnNwlxTXAcjwFjCEYhQ8IH1G8Veg3wJsEE8y/CcyVs5uiQYobEeFslPuzqcj7AH27MMIa4COC++40FvUD+bw1mqS4EWY5XjdgcPiwmnw/GNgeKCM4+NX4tWCLRWiCKXqqgHXh4xvAJ7jHzkfh149lOph4keJmEcvxCgkKnA9s9F1b5tXKUlJcIWJIrnYRIoakuELEkBRXiBiS4goRQ1JcIWJIiitEDElxhYghKa4QMSTFFSKGpLhCxJAUV4gYkuIKEUNSXCFiSIorRAxJcYWIISmuEDEkxRUihqS4QsSQFFeIGJLiChFDUlwhYkiKK0QMSXGFiCEprhAxJMUVIoakuELEkBRXiBj6f9kAMUvBaJFY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8196" name="AutoShape 4" descr="data:image/png;base64,iVBORw0KGgoAAAANSUhEUgAAAO4AAADnCAYAAAAZ4WrqAAAAOXRFWHRTb2Z0d2FyZQBNYXRwbG90bGliIHZlcnNpb24zLjQuMywgaHR0cHM6Ly9tYXRwbG90bGliLm9yZy/MnkTPAAAACXBIWXMAAAsTAAALEwEAmpwYAAAX0ElEQVR4nO3deXwU9f3H8dc3d4IgIIciyCA/RQQUPKEqEbUejP6sd61HVdR6tKK22Gl9aKOtdZSK2qror7XaStWHB1p1rPcBSIUqh2gR8RgVUTmUkBCSTXa/vz9mIuHIvZvvzO7n+XjsI3HdzLyj+853ZnbmO0prjRAiXvJMBxBCtJ8UV4gYkuIKEUNSXCFiSIorRAxJcYWIISmuEDEkxRUihqS4QsSQFFeIGJLiChFDUlwhYkiKK0QMSXGFiCEprhAxJMUVIoakuELEkBRXiBiS4goRQ1JcIWJIiitEDElxhYghKa4QMSTFFSKGpLhCxJAUV4gYkuIKEUMFpgOIllmOVwYMBQYDg4BdgL7AduGjW/ho/L4EqAM2ADVbfN0AfA18AviND9+1a7rq9xHpoeSmX9FhOd7uwFjgQGBPYDdgAKAyvOrVBCVeBrwdPhb4rr0hw+sVHSTFNcRyvO0JStr4OADobTTU5lLAe8AbwFxglu/an5qNJBpJcbuQ5Xi7AseHj4OBfLOJ2u1d4KnwMd93bXnzGCLFzSDL8RSwH5vKOtJsorT6CniGoMQv+a690XCenCLFzQDL8XYGzgcmERxQynZVwEPAPb5rLzAdJhdIcdPEcrw84CjgJ8CxxG8zOF3eAv4PeMh37WrTYbKVFLeTLMfrRzCyXgAMMRwnSqqAB4E7fddeYjpMtpHidlC4OfxLgsKWGI4TZRp4AqiQAqePFLedwsJeDZwHFBuOEycamAlcJwXuPCluG1mO1wf4FXAJMsJ2hgYeJyjwu6bDxJUUtxWW4xUAk4FrgR6G42QTDdwHOL5rrzYdJm6kuC2wHG8scDewt+ksWWwdcA0w3XftpOEssSHF3QbL8XoCNwIXIldQdZUFwAXyOXDbSHG3YDnej4BpQH/TWXJQErgduEauWGqZFDdkOV5v4H7gOMNRRHCV0mm+ay82HSSqZDMQsBzvIGARUtqoGAa8aTneJaaDRFVOj7jhRQAOcD0yqUBUzQQm+a69znSQKMnZ4oanKj4AHGk6i2iVD5zuu/abpoNERU5uKluO9z2CTWMpbTxYwGzL8S41HSQqcm7EtRzvROAfyNlPcXULMCXXL+LPqRHXcrzLgEeR0sbZz4GHLcfL6fPEc2LEDQ9CTSX4ny6yw2zgeN+1vzUdxISsL67leEXA34Afms4i0u594BjftX3TQbpaVhfXcrxuwNPABNNZRMZ8CZT7rr3cdJCulLX7uJbjlSKlzQU7AS9bjmeZDtKVsrK4luOVEMw+KKXNDYMIyruz6SBdJeuKG14/+yhwhOksokvtSlDefqaDdIWsKm549Ph+glkWRe4ZBrwUXjCS1bKquMBtwBmmQwijRgHPhwcms1bWFNdyvIuBy0znEJGwHzAj3ALLSllRXMvxDia4AFuIRj8AbjAdIlNi/zmu5XgDCWbPlxkrxLac4bv2g6ZDpFusixuerzob2N90FhFZNcA437XfMR0kneK+qXw3UlrRsjJgZjgBYNaIbXHDg1HnmM4hYmEo8FfTIdIplpvKluPtRnAhfJnhKCJezvZd+wHTIdIhdsUNb2c5CzjIdBYRO+uAkb5rf2E6SGfFcVP5cqS0omN6An8xHSIdYjXiWo43DFgIlJrOImLtQt+1/2w6RGfEprjhJvIcYJzpLCL2qoBRvmt/ajpIR8VpU/kKpLQiPboDMuJmWnip1ocE/8GFSJfjfNd+xnSIjojLiHsdUlqRflPD67djp9XiKqUspZSxO4dbjjccON/U+kVW24PgVqqxE4cR92bkvj4icyosx9vedIj2amtx85VSf1ZKvaeUekEpVaqUukAp9R+l1GKl1ONKqTIApdT9SqnpSqlXlVIfK6XKlVJ/VUotVUrd355wluNNQGazEJnVF/i16RDt1dbi7gbcqbUeQXD2yUnATK31/lrrvYGlwKQmr+8FHEZwJPhp4FZgBDBKKTW6LSsML4L+QxvzCdEZk+M2S2Rbi/uJ1npR+P3bBDdhGqmUmq2UWkIwXcyIJq9/WgeHq5cAX2utl2itU8B74c+2xUnAPm18rRCdUQxcZTpEe7S1uHVNvk8S7HPeD/xUaz2K4KhvyTZen9riZ1O0fX/VaePrhEiHcyzH62M6RFt15uBUd+BLpVQhaZ6gzXK8w4F907lMIVpRClxiOkRbdaa41wDzgBcJ7uGSTrHabBFZ49JwMv3Ii9yZU5bj7UmwLyyECbG4ACGKn+P+zHQAkdOujMO0rpEqbjgv0Nmmc4ictgcw0XSI1kSquAT3sJXpaIRpk1p/iVlRK+7ppgMIAdhRv/9QZIobTmx+iOkcQgBFRHwQiUxxCTaTI39QQOSMSN88LkrFjfRfOJFzxlqOt4vpEM2JRHHDSeDkvGQRJQo41XSI5kSiuMhoK6LpFNMBmhOJM6csx3uLDJ2bvP4/T1K9+AVQUNjXos/Ey1EFRax/+2mqFjyDUvmUDt2PXhPO2+pnV0w/j7yiUsjLQ+Xls9OPbwMgsepj1j5/JzpRS8H2/ehz3BTyiuVTrCyUAvr4rv2t6SBbMj6zRHjSxZhMLLuhag3r336aAZPuIq+wmNVPumxYOouCHv3YuPxNBpx7B6qgkOSGdc0uo//pvye/bPMJEtb+60/0mnAeJbuMovqdF1g/73F6jj8rE7+CMCsPOBR4wnCOrURhU7mcTOZIJdENCXQqiW6oI3+73lQtfJYeY09BFRQCkN+tZ7sWWf/NCooHjQSgxBpDzQdz051aRMfhpgNsi/ERl2CmjIwo6N6HHgecwBfTz0UVFFEyZAylQ/bh29fuo+7z91g36++ogiJ6TTiP4p1233oBSrHqkWsB2G70MXQffTQARX0Gs/HDeZTtNpaa9+fQULUmU7+CMC+SxY3CiDshUwtO1lZTs3weO190LwMv/Tu6vo7q916FVJJUXTU7nnULvQ49l9X/vIlt7evveMbN7HTO7fQ75TqqFjxD7efBZJc7TJxM1QKPL++fTCqxEZUXhb9/IkP2sBxvgOkQWzL6jrMcry8wMlPLr/UXUbB9/+/2Uct2H0fdF0vJ796Hst3HoZSieMAwlFKkNq7fal+2oPsOQLApXbb7OOpWfkDJoJEU7jCI/qf9FoD6b75g48f/ydSvIKLhMGCG6RBNmR5xJ5DBs6UKevQlsXIZqfpatNbUfrqYwh0GUbbbWGo/fQcIiqeTDeSV9tjsZ1OJWlJ1Nd99X/vJQor6Dgb47mCW1ikq5z5M99HHZOpXENGQsd25jjK9jXdgJhdePGAYZcMO4sv7L0fl5VHUfyjd9z4aFKx99nZW3nsJKr+QHewrUErRULWWtc/9kf6nXEeyZh2rZ/4uWFAqRbc9yyndNfjEasPS16la4AFQtvv36Dbq+5n8NYR5kTs5yOjnuJbjPQccZSyAEG1TB3TzXTtpOkgj05vKI1p/iRDGFRPMLR4Zxoob3vZhoKn1C9FOGTuI2hEmR9w9Da5biPaS4oZkM1nEiRQ3JMUVcSLFDQ0zuG4h2muI6QBNmSxu5E4jE6IFRVG6j67J4u5ocN1CdEQ/0wEaGSmu5Xj5BDcUFiJOcru4QG+D6xaio6S4htYrRGdEZivRVHF7GVqvEJ2R8yNuT0PrFaIzIrOlaKq4pi8nFKIjCk0HaGSquObnhBWi/SIz4EhxhWi7fNMBGpn6CyLFzZCeVH37RvFlX5WS6G86S7apo7AOVpuOAUhxs846uvc6JfGbb54p+nVenpKDgOlUSiIyI65sKmeh/2pr6Hn1V32mNbWms2SZetMBGklxs9RrqdF7XdNw7iKtSZnOkkUaTAdoZKq4NYbWm1NmJL8/9t7kxDmmc2SRhOkAjUwVd5Wh9eac3zWcOf7l5JjXTefIEpF535oq7teG1puTJtVPKX8/NUhG3s77wnSARkaK67t2JcFctaKLHJu44cBVuudbpnPEXG4XNySjbhdqoKBwQt0te2zQxUtNZ4kxKS5S3C63gdLtJtRN61Ov8z8znSWGNLDSdIhGUtwcs4pefScmbkyltFprOkvMrKaiMuePKkOE/nrlmuV6oHVm/a++0lo+lmuHyGwmg9ni/tfgunPe3NTIEVMafvKu1kTmRlYRJ8UNLTG4bgE8liw/4I7kD+aazhETUtyQFDcCbmk49RAveaCcoNG6xaYDNGWsuL5rr0YOUEXCpfWTyxendp1tOkfEzTcdoCnTU6TKqBsRJySu/95K3TtSb84IqQXeMR2iKdPFfdfw+kUoRV7+4XW3jKzSpe+la5nn/XMj/aZWMfKu6u+eu+aVWvaaXs3ou6s58oENrKxq/uKlZEoz5p5qjn1w08HvR9+rZ8Rd1eRdt563VnbZcbUFVFRG5pI+MF/cSP0Vy3UbKS4rr5u2Y0IXfJKO5Z0zupDnzizb7LkpBxXzzsXbseii7Th29wKuf735M19vn5dgeJ/N36Ij++Ux89RSxg/u0mvaI7clYrq4ckQzYr5h+x2OTNxUkNSq03O0jB9cQO9StdlzPYo3/fOGBKgtfyi0Yn0Kb3kD5+9TtNnzw/vmM6xPl09EMa+rV9gao8X1XXsZ8KXJDGJrvt5p0GmJa9doTVUmln/1y7UMurWKfyyp5/oJxdt8zeXP1XLzESXkNdfsriXF3Qb5KCKC3tLDhv+0/rIPtE7/dC03HF7C51d054xRhdwxf+uzCJ/5oJ5+3RT7DojEFE+rqahMy65DOkWhuK+YDiC2zUuN3Xdqw2nztc7MVEM/GlXI40u3ng3mjc+SPLWsAeu2Kn742EZe+aSBM2duzESEtojcaAvRKO7zpgOI5t2VPP6gx5LjZ6VrecvXbjoS/NSyBvbos/Vb8MYjSlhxZXf8y7vz8MmlHDakgBknlqYrQns9Y2rFLTFeXN+1PwPeN51DNG9Kw0Xl81PD2r1Lc/rjNYy7dwPL1qYYOK2KexckcF6uY+Rd1ew1vZoXPm7g9qNLAFhZlWLiP1q/5uGJpfUMnFbFv1cksR+s4agZG9r/C7VdEngikyvoKKW1+QkXLce7FbjcdA7RPEUq9VrRlfMH560aazpLF3qNisoJpkNsi/ERN/S46QCiZZq8vCMTN49ep7tF6pzdDIvs+zIqxX0DiNyRO7G5OopKyutuHVyrCz8ynaULaKS4LfNdWwMPms4hWlfJdj2PSPyhNKnzsv3z97lUVEb2d4xEcUMzTAcQbbNC9x1wQuK6aq2pNJ0lgyI72kKEiuu79vvAAtM5RNu8o4fudmH9lZ9onZXT7GrgMdMhWhKZ4oZk1I2RF1P7jb6+4awFmTpBw6C5VFR+bjpES6JW3IdA5kCKk/uSx4x7IPn9tJ2gERF3mg7QmkgV13ftr4j4voXY2rUN55bPSo7KlnPOvyTim8kQseKGppoOINrv7Hpn/IepAdlwmeY9UbtoflsiV1zftd8CXjOdQ7SXUsck3P3W6u4LTSfphARwt+kQbRG54oZk1I2hegqKyutuHVqji5aZztJBf6eiMhYTGEa1uP8C0jb3keg61ZT1OKxuWs8GnbfCdJZ2SgE3t+WFSqluSilPKbVYKfWuUuo0pZSvlLpJKTU/fPxP+NrjlFLzlFILlVIvKaX6h89XKKX+ppR6IfzZE5VSNyulliilnlNKFbaUIZLFDc+k+oPpHKJjvqJ3/2MTv0+kNN+aztIOM6moXN7G1x4NrNRa7621Hgk8Fz6/Xmt9AHAHcFv43BxgrNZ6DPAwcFWT5QwFbOB4go9CX9VajwI2hs83K5LFDT0IRPqzNNG89/Uuu/643lmhNbWms7SR247XLgGOCEfYQ7TWjWeQPdTk67jw+4HA80qpJcAUYEST5fxLa10fLi+fTX8AlgBWSwEiW1zftRPA1aZziI6bndpr1K8bJi2Owf2JHqKi8u22vlhr/QGwL0HBblRKXdv4r5q+LPz6J+COcCT9CVDS5DV14fJSQL3edI1tCihoKUNkixuaAchd1GPsoeThB96TPPYN0zlaUMPmm6+tUkoNAGq01jMIdun2Cf/VaU2+/jv8fns23Xfox52Lukmkixvu615hOofoHLfhR+NfTO4b1RM0XCoq23sgbRQwXym1iGCr8Hfh88VKqXnAZDa9byuAR5VSs4E1nY8biMQMGK2xHO8x4CTTOUTnPFvkzNkz77ODTedowgeGU1HZ6f1wpZQP7Ke1Tls5WxLpEbeJqyArr0LJKcclbhj7te4ZpV2fX6SjtCbEori+a38M/NF0DtE5SfILJtRNG16tS6JwU/NXqahM23nxWmurq0ZbiElxQ78FPjMdQnRODSXdDq2b1rde539qMEaSYD80tmJTXN+1q4DzTecQnbeGnn2PTriktOqyEWoL06mojPUtXmNTXADftV8E/mI6h+i8j/TOg09PXL1KazI6MfI2LAV+2cXrTLtYFTd0JcHRQBFz8/See15Zf/F/tWbr+5BkRi3wQyoqW595PeJiV9xwk/ksgrNLRMw9kTpk/9saTnqzi1b3Cyoqs+KezLErLoDv2nOAm0znEOlxe/Kkg/+ZHJfpEzSeoKIy8lPStFUsixv6DTDbdAiRHpPrf1a+MDU0U3NXfQZMytCyjYjFmVPNsRyvL8G5zLuYziI6L49Uclbx5W8NVGsOTONik8ChVFTOSeMyjYvziIvv2qsJrmWM/cEGASny8o+om7rXel2Wzo9qrsu20kLMiwvgu/Yi4FzTOUR61FJcWl43bec6XZCOe0k9DtyQhuVETuyLC+C79iNk6f+gXPQtPXofmbi5MKlVZ+Z/eg04g4rKrPz0ISuKG7oGeMp0CJEen+odB56cqFinNVUd+PFFwPFUVGbthSlZU9zw2t3Tgahe9ynaaaHebdil9ZOXa0175jn+GDiGisr1mcoVBVlTXADftWuAY9k0+4CIuWdTB+7jNpw+v433J1oFHEVF5VeZzmVaVhUXwHftauAYZMqbrHFP8riDHkke2tpnvFUEI+2HXZHJtKwrLoDv2pXAUUBWnN4m4JcNF5a/mRre3G5QAjiBisqcuU1rrE/AaE14gsbrwHDTWUTnKVKpV4p+Pm9I3tfjmjxdTVDal0zlMiGriwtgOV5/wCOYTlPEXBH1dfOKL13aS1WPBtYCE6monG84VpfLyk3lpnzX/hooJyiviLkEhcXlddOGVOqyOcD4XCwt5MCI28hyvHyCyakvNp1FdNoSwPZdO2fvdJEzxW1kOd4UgksCleksokNeBE72XTurP6dtTdZvKm/Jd+2pBDPNx3Jazhw3HZiY66WFHBxxG1mOtx/wCDDEdBbRqvXABeE56YIcLi6A5Xg9gfuAH5hNIlqwEDjVd+2cOLGirXK6uI0sx/sZwU2NS1p7rehS04ErfNfO2osFOkqKG7IcbyTBPXlHmc4iqAQulE3j5uXcwanm+K79LrA/wcjbnqtRRHo9BgyX0rZMRtxtsBxvBHAXMN50lhzyKXCp79pyokwbSHFbYDne2cBUoJ/pLFmsAbgN+E14WaZoAyluK8IjzzcAFyG7Fuk2F7jEd+3FpoPEjRS3jSzHGwNcT3ChvuicBcC1slnccVLcdrIcb1+CydiPM50lht4FrgWeDKcaEh0kxe0gy/H2ISjw/5rOEgPLgArgEd+1s3LWxa4mxe2kcBP6KuBEoMhwnKiZRXBF1hO+aydNh8kmUtw0sRyvD3A2cAGwh+E4JlUDDwF3+K4tUwdliBQ3AyzHO4SgwCcDpYbjdJV5BDcdfzicsE9kkBQ3g8KPkk4GTgAOB4qNBkqvJDAHeJLgYJNvNE2OkeJ2EcvxugMTw8dRQH+ziTpkI8GF7E8CT/uuvcZsnNwlxTXAcjwFjCEYhQ8IH1G8Veg3wJsEE8y/CcyVs5uiQYobEeFslPuzqcj7AH27MMIa4COC++40FvUD+bw1mqS4EWY5XjdgcPiwmnw/GNgeKCM4+NX4tWCLRWiCKXqqgHXh4xvAJ7jHzkfh149lOph4keJmEcvxCgkKnA9s9F1b5tXKUlJcIWJIrnYRIoakuELEkBRXiBiS4goRQ1JcIWJIiitEDElxhYghKa4QMSTFFSKGpLhCxJAUV4gYkuIKEUNSXCFiSIorRAxJcYWIISmuEDEkxRUihqS4QsSQFFeIGJLiChFDUlwhYkiKK0QMSXGFiCEprhAxJMUVIoakuELEkBRXiBj6f9kAMUvBaJFY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10" name="Picture 9" descr="WhatsApp Image 2023-11-28 at 5.36.37 PM (1).jpeg"/>
          <p:cNvPicPr>
            <a:picLocks noChangeAspect="1"/>
          </p:cNvPicPr>
          <p:nvPr/>
        </p:nvPicPr>
        <p:blipFill>
          <a:blip r:embed="rId1"/>
          <a:stretch>
            <a:fillRect/>
          </a:stretch>
        </p:blipFill>
        <p:spPr>
          <a:xfrm>
            <a:off x="5167809" y="1371600"/>
            <a:ext cx="3976190" cy="4953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866888" cy="1066800"/>
          </a:xfrm>
        </p:spPr>
        <p:txBody>
          <a:bodyPr/>
          <a:lstStyle/>
          <a:p>
            <a:r>
              <a:rPr lang="en-US" dirty="0"/>
              <a:t>       </a:t>
            </a:r>
            <a:r>
              <a:rPr lang="en-US" sz="4800" b="1" i="1" dirty="0"/>
              <a:t>    </a:t>
            </a:r>
            <a:r>
              <a:rPr lang="en-US" sz="4800" b="1" i="1" u="sng" dirty="0"/>
              <a:t>Proposed Model</a:t>
            </a:r>
            <a:endParaRPr lang="en-IN" sz="4800" b="1" i="1" u="sng" dirty="0"/>
          </a:p>
        </p:txBody>
      </p:sp>
      <p:sp>
        <p:nvSpPr>
          <p:cNvPr id="3" name="Content Placeholder 2"/>
          <p:cNvSpPr>
            <a:spLocks noGrp="1"/>
          </p:cNvSpPr>
          <p:nvPr>
            <p:ph idx="1"/>
          </p:nvPr>
        </p:nvSpPr>
        <p:spPr>
          <a:xfrm>
            <a:off x="1435608" y="1600200"/>
            <a:ext cx="7498080" cy="5410200"/>
          </a:xfrm>
        </p:spPr>
        <p:txBody>
          <a:bodyPr>
            <a:normAutofit fontScale="62500" lnSpcReduction="20000"/>
          </a:bodyPr>
          <a:lstStyle/>
          <a:p>
            <a:pPr>
              <a:buNone/>
            </a:pPr>
            <a:r>
              <a:rPr lang="en-US" dirty="0"/>
              <a:t>                              </a:t>
            </a:r>
            <a:r>
              <a:rPr lang="en-US" sz="5700" b="1" i="1" u="sng" dirty="0"/>
              <a:t>Decision Trees </a:t>
            </a:r>
            <a:endParaRPr lang="en-US" sz="5700" b="1" i="1" u="sng" dirty="0"/>
          </a:p>
          <a:p>
            <a:pPr>
              <a:buNone/>
            </a:pPr>
            <a:endParaRPr lang="en-US" dirty="0"/>
          </a:p>
          <a:p>
            <a:pPr marL="82550" indent="0">
              <a:buNone/>
            </a:pPr>
            <a:r>
              <a:rPr lang="en-US" sz="3800" dirty="0"/>
              <a:t>In machine learning are hierarchical structures that split data based on features, aiding in classification or regression. They work by selecting the most informative attributes to create branches, forming a tree-like model. Nodes represent features, while edges denote decisions or outcomes. They're intuitive, allowing interpretability due to their visual nature.. However, they may Overfit without proper pruning or struggle with complex relationships. Despite limitations, their simplicity and interpretability make them valuable for various applications, offering insights into decision-making processes within the model.</a:t>
            </a:r>
            <a:endParaRPr lang="en-US" sz="3800" dirty="0"/>
          </a:p>
          <a:p>
            <a:pPr>
              <a:buNone/>
            </a:pPr>
            <a:br>
              <a:rPr lang="en-US" dirty="0"/>
            </a:b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0</TotalTime>
  <Words>5071</Words>
  <Application>WPS Presentation</Application>
  <PresentationFormat>On-screen Show (4:3)</PresentationFormat>
  <Paragraphs>145</Paragraphs>
  <Slides>14</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14</vt:i4>
      </vt:variant>
    </vt:vector>
  </HeadingPairs>
  <TitlesOfParts>
    <vt:vector size="30" baseType="lpstr">
      <vt:lpstr>Arial</vt:lpstr>
      <vt:lpstr>SimSun</vt:lpstr>
      <vt:lpstr>Wingdings</vt:lpstr>
      <vt:lpstr>Wingdings 2</vt:lpstr>
      <vt:lpstr>Verdana</vt:lpstr>
      <vt:lpstr>Arial Black</vt:lpstr>
      <vt:lpstr>source-serif-pro</vt:lpstr>
      <vt:lpstr>Segoe Print</vt:lpstr>
      <vt:lpstr>Calibri</vt:lpstr>
      <vt:lpstr>Times New Roman</vt:lpstr>
      <vt:lpstr>Söhne</vt:lpstr>
      <vt:lpstr>KaTeX_Main</vt:lpstr>
      <vt:lpstr>Gill Sans MT</vt:lpstr>
      <vt:lpstr>Microsoft YaHei</vt:lpstr>
      <vt:lpstr>Arial Unicode MS</vt:lpstr>
      <vt:lpstr>Solstice</vt:lpstr>
      <vt:lpstr>                                   TOPIC:  SMS SPAM DETECTION           USING DECISION TREE  Guided by:-SHIBDAS DUTTA</vt:lpstr>
      <vt:lpstr>  Presented by:-</vt:lpstr>
      <vt:lpstr>           CONTENT</vt:lpstr>
      <vt:lpstr>            OVERVIEW</vt:lpstr>
      <vt:lpstr>                  GOAL</vt:lpstr>
      <vt:lpstr>What will we be doing?</vt:lpstr>
      <vt:lpstr>How the data looks like?</vt:lpstr>
      <vt:lpstr>        Data Visualization </vt:lpstr>
      <vt:lpstr>           Proposed Model</vt:lpstr>
      <vt:lpstr>PowerPoint 演示文稿</vt:lpstr>
      <vt:lpstr>Entropy and gini index</vt:lpstr>
      <vt:lpstr>PowerPoint 演示文稿</vt:lpstr>
      <vt:lpstr>      Evaluation Result </vt:lpstr>
      <vt:lpstr>         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CREDIT CARD APPROVAL</dc:title>
  <dc:creator>user</dc:creator>
  <cp:lastModifiedBy>Kalighat Okira</cp:lastModifiedBy>
  <cp:revision>38</cp:revision>
  <dcterms:created xsi:type="dcterms:W3CDTF">2021-09-09T10:20:00Z</dcterms:created>
  <dcterms:modified xsi:type="dcterms:W3CDTF">2023-11-28T20:04:45Z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DEEC698D1D55403FB621316D6D3D231D_12</vt:lpwstr>
  </property>
  <property fmtid="{D5CDD505-2E9C-101B-9397-08002B2CF9AE}" pid="3" name="KSOProductBuildVer">
    <vt:lpwstr>1033-12.2.0.13306</vt:lpwstr>
  </property>
</Properties>
</file>