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B3CA"/>
    <a:srgbClr val="B0B3CA"/>
    <a:srgbClr val="AAB6CE"/>
    <a:srgbClr val="AAAFD0"/>
    <a:srgbClr val="A0A7DA"/>
    <a:srgbClr val="9AA6E0"/>
    <a:srgbClr val="7BAEFF"/>
    <a:srgbClr val="8998EE"/>
    <a:srgbClr val="103F9C"/>
    <a:srgbClr val="22B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19" autoAdjust="0"/>
    <p:restoredTop sz="86287" autoAdjust="0"/>
  </p:normalViewPr>
  <p:slideViewPr>
    <p:cSldViewPr snapToGrid="0">
      <p:cViewPr varScale="1">
        <p:scale>
          <a:sx n="63" d="100"/>
          <a:sy n="63" d="100"/>
        </p:scale>
        <p:origin x="8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A842F-3FAF-4EA5-9AF5-3938E56D9EDE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82EFA-148D-448D-AA28-43D0C5E84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53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B4 connects 33 Google’s data centers</a:t>
            </a:r>
            <a:r>
              <a:rPr lang="en-US" sz="12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 the globe as of January 2018</a:t>
            </a:r>
            <a:endParaRPr lang="en" sz="1200" b="1" dirty="0">
              <a:solidFill>
                <a:srgbClr val="FFFFFF"/>
              </a:solidFill>
              <a:latin typeface="Times New Roman" panose="02020603050405020304" pitchFamily="18" charset="0"/>
              <a:ea typeface="Nunito"/>
              <a:cs typeface="Times New Roman" panose="02020603050405020304" pitchFamily="18" charset="0"/>
              <a:sym typeface="Nunito"/>
            </a:endParaRPr>
          </a:p>
          <a:p>
            <a:r>
              <a:rPr lang="en-US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failures severely degrades application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82EFA-148D-448D-AA28-43D0C5E84F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07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tabLst/>
              <a:defRPr/>
            </a:pPr>
            <a:r>
              <a:rPr lang="en-US" sz="1200" dirty="0" err="1"/>
              <a:t>SafeGuard</a:t>
            </a:r>
            <a:r>
              <a:rPr lang="en-US" sz="1200" dirty="0"/>
              <a:t> requires fewer flow rules: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tabLst/>
              <a:defRPr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82EFA-148D-448D-AA28-43D0C5E84F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64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tabLst/>
              <a:defRPr/>
            </a:pPr>
            <a:r>
              <a:rPr lang="en-US" sz="1200" dirty="0" err="1"/>
              <a:t>SafeGuard</a:t>
            </a:r>
            <a:r>
              <a:rPr lang="en-US" sz="1200" dirty="0"/>
              <a:t> requires fewer flow rules: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tabLst/>
              <a:defRPr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82EFA-148D-448D-AA28-43D0C5E84F2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73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tabLst/>
              <a:defRPr/>
            </a:pPr>
            <a:r>
              <a:rPr lang="en-US" sz="1200" dirty="0" err="1"/>
              <a:t>SafeGuard</a:t>
            </a:r>
            <a:r>
              <a:rPr lang="en-US" sz="1200" dirty="0"/>
              <a:t> requires fewer flow rules: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None/>
              <a:tabLst/>
              <a:defRPr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82EFA-148D-448D-AA28-43D0C5E84F2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95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forwarding rules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SDN switch are commonly stored in Ternary Content Addressable Memory(TCAM), a specialized type of high-speed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82EFA-148D-448D-AA28-43D0C5E84F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50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For a topology like Cogent [7], it takes  us more than an hour to solve this model on CPLEX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82EFA-148D-448D-AA28-43D0C5E84F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69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start looking for a “best-fit” demand for it,</a:t>
            </a:r>
            <a:r>
              <a:rPr lang="en-US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i.e., demands that can be fully satisfied to ensure that smaller</a:t>
            </a:r>
            <a:r>
              <a:rPr lang="en-US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flows have access to shorter routes too</a:t>
            </a:r>
            <a:b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82EFA-148D-448D-AA28-43D0C5E84F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98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For a topology like Cogent [7], it takes  us more than an hour to solve this model on CPLEX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82EFA-148D-448D-AA28-43D0C5E84F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02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For a topology like Cogent [7], it takes  us more than an hour to solve this model on CPLEX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SafeGuard</a:t>
            </a:r>
            <a:r>
              <a:rPr lang="en-US" dirty="0"/>
              <a:t> uses the </a:t>
            </a:r>
            <a:r>
              <a:rPr lang="en-US" dirty="0" err="1"/>
              <a:t>OpenFlow</a:t>
            </a:r>
            <a:r>
              <a:rPr lang="en-US" dirty="0"/>
              <a:t> protocol to configure switches for the primary and backup routes and traffic rates. </a:t>
            </a:r>
            <a:br>
              <a:rPr lang="en-US" dirty="0"/>
            </a:b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82EFA-148D-448D-AA28-43D0C5E84F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02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For a topology like Cogent [7], it takes  us more than an hour to solve this model on CPLEX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82EFA-148D-448D-AA28-43D0C5E84F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81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benchmark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SafeGuard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against Sentinel, state-of-the-art failure recovery scheme for SD-WANs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Lato"/>
                <a:ea typeface="Lato"/>
                <a:cs typeface="Lato"/>
                <a:sym typeface="Lato"/>
              </a:rPr>
              <a:t>Averages of 30 simulation results with 95% confidence interval.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82EFA-148D-448D-AA28-43D0C5E84F2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73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Link utilization: </a:t>
            </a:r>
            <a:r>
              <a:rPr lang="en-US" dirty="0"/>
              <a:t>the bandwidth usage percentage over the links / The number of flows is fixed at 60 for B4 and 200 for ATT</a:t>
            </a: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(around 40%)</a:t>
            </a:r>
            <a:endParaRPr lang="en-US" dirty="0"/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lang="en-US" dirty="0"/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C82EFA-148D-448D-AA28-43D0C5E84F2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5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FB98-1D96-4A75-BAB1-9D2913D474F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C89B-15FC-4BB5-9282-06392EED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0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FB98-1D96-4A75-BAB1-9D2913D474F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C89B-15FC-4BB5-9282-06392EED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6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FB98-1D96-4A75-BAB1-9D2913D474F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C89B-15FC-4BB5-9282-06392EED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FB98-1D96-4A75-BAB1-9D2913D474F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C89B-15FC-4BB5-9282-06392EED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6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FB98-1D96-4A75-BAB1-9D2913D474F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C89B-15FC-4BB5-9282-06392EED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FB98-1D96-4A75-BAB1-9D2913D474F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C89B-15FC-4BB5-9282-06392EED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42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FB98-1D96-4A75-BAB1-9D2913D474F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C89B-15FC-4BB5-9282-06392EED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8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FB98-1D96-4A75-BAB1-9D2913D474F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C89B-15FC-4BB5-9282-06392EED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0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FB98-1D96-4A75-BAB1-9D2913D474F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C89B-15FC-4BB5-9282-06392EED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3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FB98-1D96-4A75-BAB1-9D2913D474F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C89B-15FC-4BB5-9282-06392EED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5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FB98-1D96-4A75-BAB1-9D2913D474F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DC89B-15FC-4BB5-9282-06392EED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3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8FB98-1D96-4A75-BAB1-9D2913D474FA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DC89B-15FC-4BB5-9282-06392EED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2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gentco.com/en/network/network-ma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50.png"/><Relationship Id="rId10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24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7.png"/><Relationship Id="rId12" Type="http://schemas.openxmlformats.org/officeDocument/2006/relationships/image" Target="../media/image23.png"/><Relationship Id="rId17" Type="http://schemas.openxmlformats.org/officeDocument/2006/relationships/image" Target="../media/image37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6.png"/><Relationship Id="rId1" Type="http://schemas.openxmlformats.org/officeDocument/2006/relationships/tags" Target="../tags/tag4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574" y="4872311"/>
            <a:ext cx="2204895" cy="126137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-6666"/>
            <a:ext cx="12192000" cy="4782639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36000">
                <a:schemeClr val="tx1">
                  <a:lumMod val="65000"/>
                  <a:lumOff val="35000"/>
                </a:schemeClr>
              </a:gs>
              <a:gs pos="100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4782639"/>
            <a:ext cx="12192000" cy="91440"/>
          </a:xfrm>
          <a:prstGeom prst="rect">
            <a:avLst/>
          </a:prstGeom>
          <a:gradFill flip="none" rotWithShape="1">
            <a:gsLst>
              <a:gs pos="0">
                <a:srgbClr val="FDBB00">
                  <a:shade val="30000"/>
                  <a:satMod val="115000"/>
                </a:srgbClr>
              </a:gs>
              <a:gs pos="50000">
                <a:srgbClr val="FDBB00">
                  <a:shade val="67500"/>
                  <a:satMod val="115000"/>
                </a:srgbClr>
              </a:gs>
              <a:gs pos="100000">
                <a:srgbClr val="FDBB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131921"/>
            <a:ext cx="12192000" cy="91440"/>
          </a:xfrm>
          <a:prstGeom prst="rect">
            <a:avLst/>
          </a:prstGeom>
          <a:gradFill flip="none" rotWithShape="1">
            <a:gsLst>
              <a:gs pos="0">
                <a:srgbClr val="FDBB00">
                  <a:shade val="30000"/>
                  <a:satMod val="115000"/>
                </a:srgbClr>
              </a:gs>
              <a:gs pos="50000">
                <a:srgbClr val="FDBB00">
                  <a:shade val="67500"/>
                  <a:satMod val="115000"/>
                </a:srgbClr>
              </a:gs>
              <a:gs pos="100000">
                <a:srgbClr val="FDBB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243444"/>
            <a:ext cx="12192000" cy="612648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671" y="5158195"/>
            <a:ext cx="2905125" cy="7810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3379" y="1123406"/>
            <a:ext cx="118452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SafeGuard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Congestion and Memory-aware Failure</a:t>
            </a:r>
            <a:b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in SD-WAN</a:t>
            </a:r>
          </a:p>
        </p:txBody>
      </p:sp>
      <p:sp>
        <p:nvSpPr>
          <p:cNvPr id="13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1037269" y="3187324"/>
            <a:ext cx="9399954" cy="12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FFFFFF"/>
                </a:solidFill>
                <a:latin typeface="+mj-lt"/>
                <a:ea typeface="Nunito"/>
                <a:cs typeface="Nunito"/>
                <a:sym typeface="Nunito"/>
              </a:rPr>
              <a:t>Meysam Shojaee</a:t>
            </a:r>
            <a:r>
              <a:rPr lang="en" sz="2200" b="1" baseline="30000" dirty="0">
                <a:solidFill>
                  <a:srgbClr val="FFFFFF"/>
                </a:solidFill>
                <a:latin typeface="+mj-lt"/>
                <a:ea typeface="Nunito"/>
                <a:cs typeface="Nunito"/>
                <a:sym typeface="Nunito"/>
              </a:rPr>
              <a:t>*</a:t>
            </a:r>
            <a:r>
              <a:rPr lang="en" sz="2200" b="1" dirty="0">
                <a:solidFill>
                  <a:srgbClr val="FFFFFF"/>
                </a:solidFill>
                <a:latin typeface="+mj-lt"/>
                <a:ea typeface="Nunito"/>
                <a:cs typeface="Nunito"/>
                <a:sym typeface="Nunito"/>
              </a:rPr>
              <a:t>, Miguel Neves</a:t>
            </a:r>
            <a:r>
              <a:rPr lang="en" sz="2200" b="1" strike="sngStrike" baseline="30000" dirty="0">
                <a:solidFill>
                  <a:srgbClr val="FFFFFF"/>
                </a:solidFill>
                <a:latin typeface="+mj-lt"/>
                <a:ea typeface="Nunito"/>
                <a:cs typeface="Nunito"/>
                <a:sym typeface="Nunito"/>
              </a:rPr>
              <a:t>‡</a:t>
            </a:r>
            <a:r>
              <a:rPr lang="en" sz="2200" b="1" dirty="0">
                <a:solidFill>
                  <a:srgbClr val="FFFFFF"/>
                </a:solidFill>
                <a:latin typeface="+mj-lt"/>
                <a:ea typeface="Nunito"/>
                <a:cs typeface="Nunito"/>
                <a:sym typeface="Nunito"/>
              </a:rPr>
              <a:t> and Israat Haque</a:t>
            </a:r>
            <a:r>
              <a:rPr lang="en" sz="2200" b="1" baseline="30000" dirty="0">
                <a:solidFill>
                  <a:srgbClr val="FFFFFF"/>
                </a:solidFill>
                <a:latin typeface="+mj-lt"/>
                <a:ea typeface="Nunito"/>
                <a:cs typeface="Nunito"/>
                <a:sym typeface="Nunito"/>
              </a:rPr>
              <a:t>*</a:t>
            </a:r>
            <a:r>
              <a:rPr lang="en" sz="2200" b="1" dirty="0">
                <a:solidFill>
                  <a:srgbClr val="FFFFFF"/>
                </a:solidFill>
                <a:latin typeface="+mj-lt"/>
                <a:ea typeface="Nunito"/>
                <a:cs typeface="Nunito"/>
                <a:sym typeface="Nunito"/>
              </a:rPr>
              <a:t> </a:t>
            </a:r>
            <a:r>
              <a:rPr lang="en" sz="2200" b="1" baseline="30000" dirty="0">
                <a:solidFill>
                  <a:srgbClr val="FFFFFF"/>
                </a:solidFill>
                <a:latin typeface="+mj-lt"/>
                <a:ea typeface="Nunito"/>
                <a:cs typeface="Nunito"/>
                <a:sym typeface="Nunito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baseline="30000" dirty="0">
                <a:solidFill>
                  <a:srgbClr val="FFFFFF"/>
                </a:solidFill>
                <a:latin typeface="+mj-lt"/>
                <a:ea typeface="Nunito"/>
                <a:cs typeface="Nunito"/>
                <a:sym typeface="Nunito"/>
              </a:rPr>
              <a:t>*</a:t>
            </a:r>
            <a:r>
              <a:rPr lang="en" sz="2200" b="1" dirty="0">
                <a:solidFill>
                  <a:srgbClr val="FFFFFF"/>
                </a:solidFill>
                <a:latin typeface="+mj-lt"/>
                <a:ea typeface="Nunito"/>
                <a:cs typeface="Nunito"/>
                <a:sym typeface="Nunito"/>
              </a:rPr>
              <a:t>Dalhousie University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strike="sngStrike" baseline="30000" dirty="0">
                <a:solidFill>
                  <a:srgbClr val="FFFFFF"/>
                </a:solidFill>
                <a:ea typeface="Nunito"/>
                <a:cs typeface="Nunito"/>
                <a:sym typeface="Nunito"/>
              </a:rPr>
              <a:t>‡ </a:t>
            </a:r>
            <a:r>
              <a:rPr lang="en-US" sz="2200" b="1" dirty="0">
                <a:solidFill>
                  <a:srgbClr val="FFFFFF"/>
                </a:solidFill>
                <a:latin typeface="+mj-lt"/>
                <a:ea typeface="Nunito"/>
                <a:cs typeface="Nunito"/>
              </a:rPr>
              <a:t>UFRGS University </a:t>
            </a:r>
            <a:r>
              <a:rPr lang="en-US" sz="2200" dirty="0">
                <a:latin typeface="+mj-lt"/>
              </a:rPr>
              <a:t/>
            </a:r>
            <a:br>
              <a:rPr lang="en-US" sz="2200" dirty="0">
                <a:latin typeface="+mj-lt"/>
              </a:rPr>
            </a:br>
            <a:endParaRPr sz="2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30346" y="6393174"/>
            <a:ext cx="888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6817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76"/>
    </mc:Choice>
    <mc:Fallback xmlns="">
      <p:transition spd="slow" advTm="1847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08009"/>
            <a:ext cx="12192000" cy="89671"/>
          </a:xfrm>
          <a:prstGeom prst="rect">
            <a:avLst/>
          </a:prstGeom>
          <a:gradFill flip="none" rotWithShape="1">
            <a:gsLst>
              <a:gs pos="0">
                <a:srgbClr val="FDBB00">
                  <a:shade val="30000"/>
                  <a:satMod val="115000"/>
                </a:srgbClr>
              </a:gs>
              <a:gs pos="50000">
                <a:srgbClr val="FDBB00">
                  <a:shade val="67500"/>
                  <a:satMod val="115000"/>
                </a:srgbClr>
              </a:gs>
              <a:gs pos="100000">
                <a:srgbClr val="FDBB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1195661" y="6544078"/>
            <a:ext cx="888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39091" y="225618"/>
            <a:ext cx="4462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SafeGuard’s work-flow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039091" y="672508"/>
            <a:ext cx="2853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761" y="1110573"/>
            <a:ext cx="3825240" cy="44978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3509" y="961939"/>
            <a:ext cx="7916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u="sng" dirty="0">
                <a:solidFill>
                  <a:srgbClr val="002060"/>
                </a:solidFill>
              </a:rPr>
              <a:t>Step A</a:t>
            </a:r>
            <a:r>
              <a:rPr lang="en-US" dirty="0"/>
              <a:t>: </a:t>
            </a:r>
            <a:r>
              <a:rPr lang="en-US" dirty="0" err="1"/>
              <a:t>SafeGuard</a:t>
            </a:r>
            <a:r>
              <a:rPr lang="en-US" dirty="0"/>
              <a:t> computes and installs all primary tunnels and splitting</a:t>
            </a:r>
            <a:br>
              <a:rPr lang="en-US" dirty="0"/>
            </a:br>
            <a:r>
              <a:rPr lang="en-US" dirty="0"/>
              <a:t>weights for every flow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509" y="2061348"/>
            <a:ext cx="7889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u="sng" dirty="0">
                <a:solidFill>
                  <a:srgbClr val="002060"/>
                </a:solidFill>
              </a:rPr>
              <a:t>Step B</a:t>
            </a:r>
            <a:r>
              <a:rPr lang="en-US" dirty="0"/>
              <a:t>: proactively installs backup routes and computes the weights for allocated flows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9634" y="3160757"/>
            <a:ext cx="788996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u="sng" dirty="0">
                <a:solidFill>
                  <a:srgbClr val="002060"/>
                </a:solidFill>
              </a:rPr>
              <a:t>Step C</a:t>
            </a:r>
            <a:r>
              <a:rPr lang="en-US" dirty="0"/>
              <a:t>: When a failure happens: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the failing switch activates the corresponding backup tunnels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sends a message reporting the failure to the network controller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9634" y="4685075"/>
            <a:ext cx="7889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u="sng" dirty="0">
                <a:solidFill>
                  <a:srgbClr val="002060"/>
                </a:solidFill>
              </a:rPr>
              <a:t>Step D</a:t>
            </a:r>
            <a:r>
              <a:rPr lang="en-US" dirty="0"/>
              <a:t>: the network controller adjusts splitting weights for all affected flows at their respective ingress switches. </a:t>
            </a:r>
          </a:p>
        </p:txBody>
      </p:sp>
      <p:sp>
        <p:nvSpPr>
          <p:cNvPr id="2" name="Rectangle 1"/>
          <p:cNvSpPr/>
          <p:nvPr/>
        </p:nvSpPr>
        <p:spPr>
          <a:xfrm>
            <a:off x="8808720" y="2984678"/>
            <a:ext cx="1341120" cy="6119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189820" y="3004849"/>
            <a:ext cx="1408176" cy="77467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808720" y="3825918"/>
            <a:ext cx="1341120" cy="6119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208108" y="3825918"/>
            <a:ext cx="1389888" cy="77467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828372" y="4437879"/>
            <a:ext cx="1325880" cy="61196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089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208"/>
    </mc:Choice>
    <mc:Fallback xmlns="">
      <p:transition spd="slow" advTm="402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2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08009"/>
            <a:ext cx="12192000" cy="89671"/>
          </a:xfrm>
          <a:prstGeom prst="rect">
            <a:avLst/>
          </a:prstGeom>
          <a:gradFill flip="none" rotWithShape="1">
            <a:gsLst>
              <a:gs pos="0">
                <a:srgbClr val="FDBB00">
                  <a:shade val="30000"/>
                  <a:satMod val="115000"/>
                </a:srgbClr>
              </a:gs>
              <a:gs pos="50000">
                <a:srgbClr val="FDBB00">
                  <a:shade val="67500"/>
                  <a:satMod val="115000"/>
                </a:srgbClr>
              </a:gs>
              <a:gs pos="100000">
                <a:srgbClr val="FDBB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1195661" y="6544078"/>
            <a:ext cx="888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39091" y="241621"/>
            <a:ext cx="4462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setup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039091" y="672508"/>
            <a:ext cx="20504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39091" y="1103395"/>
            <a:ext cx="8963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implemented a prototype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SafeGuard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Ryu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SDN controller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is implemented as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CpqD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switch instance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capacities are set to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Gbps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9646" y="3062401"/>
            <a:ext cx="8963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topologies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considered two networks: B4 with 12 nodes and ATT with 25 nodes</a:t>
            </a:r>
          </a:p>
        </p:txBody>
      </p:sp>
      <p:sp>
        <p:nvSpPr>
          <p:cNvPr id="10" name="Google Shape;319;p25"/>
          <p:cNvSpPr txBox="1"/>
          <p:nvPr/>
        </p:nvSpPr>
        <p:spPr>
          <a:xfrm>
            <a:off x="1039091" y="4036861"/>
            <a:ext cx="4997400" cy="1210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Data </a:t>
            </a: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generation</a:t>
            </a:r>
            <a:r>
              <a:rPr lang="en" b="1" dirty="0"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: </a:t>
            </a:r>
            <a:endParaRPr b="1" dirty="0"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" dirty="0"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We used Iperf tool to generate UDP traffic </a:t>
            </a:r>
            <a:endParaRPr dirty="0"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lang="en-US" dirty="0"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We randomly failed a link in the network </a:t>
            </a:r>
            <a:endParaRPr dirty="0"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422" y="1370330"/>
            <a:ext cx="1787038" cy="14435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70421" y="2606177"/>
            <a:ext cx="1787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https://github.com/Meysam-Sh/SafeGuard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785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084"/>
    </mc:Choice>
    <mc:Fallback xmlns="">
      <p:transition spd="slow" advTm="650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36" y="664798"/>
            <a:ext cx="4565223" cy="27435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408009"/>
            <a:ext cx="12192000" cy="89671"/>
          </a:xfrm>
          <a:prstGeom prst="rect">
            <a:avLst/>
          </a:prstGeom>
          <a:gradFill flip="none" rotWithShape="1">
            <a:gsLst>
              <a:gs pos="0">
                <a:srgbClr val="FDBB00">
                  <a:shade val="30000"/>
                  <a:satMod val="115000"/>
                </a:srgbClr>
              </a:gs>
              <a:gs pos="50000">
                <a:srgbClr val="FDBB00">
                  <a:shade val="67500"/>
                  <a:satMod val="115000"/>
                </a:srgbClr>
              </a:gs>
              <a:gs pos="100000">
                <a:srgbClr val="FDBB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1195661" y="6544078"/>
            <a:ext cx="888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39091" y="225618"/>
            <a:ext cx="4462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039091" y="672508"/>
            <a:ext cx="9878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03908" y="1860109"/>
            <a:ext cx="7387839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Sentinel: 57% of links are under 80% +  load 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2882325" y="1605401"/>
            <a:ext cx="230780" cy="107301"/>
          </a:xfrm>
          <a:prstGeom prst="ellipse">
            <a:avLst/>
          </a:prstGeom>
          <a:noFill/>
          <a:ln w="19050"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c 3"/>
          <p:cNvSpPr/>
          <p:nvPr/>
        </p:nvSpPr>
        <p:spPr>
          <a:xfrm rot="10560991">
            <a:off x="3021025" y="402068"/>
            <a:ext cx="4351845" cy="1126659"/>
          </a:xfrm>
          <a:prstGeom prst="arc">
            <a:avLst>
              <a:gd name="adj1" fmla="val 15955565"/>
              <a:gd name="adj2" fmla="val 21497761"/>
            </a:avLst>
          </a:prstGeom>
          <a:ln w="15875">
            <a:head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271051" y="1241429"/>
            <a:ext cx="8077248" cy="504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SafeGuard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48% of the links are under 80%+ load</a:t>
            </a:r>
            <a:endParaRPr lang="en-US" sz="2000" dirty="0"/>
          </a:p>
        </p:txBody>
      </p:sp>
      <p:sp>
        <p:nvSpPr>
          <p:cNvPr id="14" name="Arc 13"/>
          <p:cNvSpPr/>
          <p:nvPr/>
        </p:nvSpPr>
        <p:spPr>
          <a:xfrm rot="10560991">
            <a:off x="2941601" y="1038115"/>
            <a:ext cx="3633882" cy="1176658"/>
          </a:xfrm>
          <a:prstGeom prst="arc">
            <a:avLst>
              <a:gd name="adj1" fmla="val 12577271"/>
              <a:gd name="adj2" fmla="val 21530764"/>
            </a:avLst>
          </a:prstGeom>
          <a:ln w="12700">
            <a:solidFill>
              <a:srgbClr val="FF0000"/>
            </a:solidFill>
            <a:head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82325" y="1954051"/>
            <a:ext cx="230780" cy="107301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753" y="3562106"/>
            <a:ext cx="4665590" cy="2698608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3703320" y="4064449"/>
            <a:ext cx="620486" cy="82296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323806" y="4300143"/>
            <a:ext cx="6376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82095" y="4028621"/>
            <a:ext cx="7101840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SafeGuard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 in backup routes around 10% shorter than Sentinel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08206C-F4B3-2E40-BDA5-44717EDC9A45}"/>
              </a:ext>
            </a:extLst>
          </p:cNvPr>
          <p:cNvCxnSpPr>
            <a:cxnSpLocks/>
          </p:cNvCxnSpPr>
          <p:nvPr/>
        </p:nvCxnSpPr>
        <p:spPr>
          <a:xfrm>
            <a:off x="2889114" y="926655"/>
            <a:ext cx="32012" cy="1027396"/>
          </a:xfrm>
          <a:prstGeom prst="line">
            <a:avLst/>
          </a:prstGeom>
          <a:ln w="22225">
            <a:solidFill>
              <a:srgbClr val="FF0000"/>
            </a:solidFill>
            <a:prstDash val="dash"/>
            <a:headEnd type="arrow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68065AF-48EA-4C44-A62C-336524AD9C50}"/>
              </a:ext>
            </a:extLst>
          </p:cNvPr>
          <p:cNvCxnSpPr>
            <a:cxnSpLocks/>
          </p:cNvCxnSpPr>
          <p:nvPr/>
        </p:nvCxnSpPr>
        <p:spPr>
          <a:xfrm>
            <a:off x="2999498" y="972887"/>
            <a:ext cx="0" cy="632514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  <a:headEnd type="arrow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38763DD-CC33-5E49-9E30-C644BDC8E79C}"/>
              </a:ext>
            </a:extLst>
          </p:cNvPr>
          <p:cNvSpPr txBox="1"/>
          <p:nvPr/>
        </p:nvSpPr>
        <p:spPr>
          <a:xfrm>
            <a:off x="4611058" y="1232204"/>
            <a:ext cx="61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48%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A47C05-4F4A-0245-9F92-647939311459}"/>
              </a:ext>
            </a:extLst>
          </p:cNvPr>
          <p:cNvSpPr txBox="1"/>
          <p:nvPr/>
        </p:nvSpPr>
        <p:spPr>
          <a:xfrm>
            <a:off x="4577968" y="1903320"/>
            <a:ext cx="618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57%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389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621"/>
    </mc:Choice>
    <mc:Fallback xmlns="">
      <p:transition spd="slow" advTm="746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 animBg="1"/>
      <p:bldP spid="4" grpId="0" animBg="1"/>
      <p:bldP spid="7" grpId="0"/>
      <p:bldP spid="14" grpId="0" animBg="1"/>
      <p:bldP spid="15" grpId="0" animBg="1"/>
      <p:bldP spid="9" grpId="0" animBg="1"/>
      <p:bldP spid="21" grpId="0"/>
      <p:bldP spid="25" grpId="0"/>
      <p:bldP spid="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08009"/>
            <a:ext cx="12192000" cy="89671"/>
          </a:xfrm>
          <a:prstGeom prst="rect">
            <a:avLst/>
          </a:prstGeom>
          <a:gradFill flip="none" rotWithShape="1">
            <a:gsLst>
              <a:gs pos="0">
                <a:srgbClr val="FDBB00">
                  <a:shade val="30000"/>
                  <a:satMod val="115000"/>
                </a:srgbClr>
              </a:gs>
              <a:gs pos="50000">
                <a:srgbClr val="FDBB00">
                  <a:shade val="67500"/>
                  <a:satMod val="115000"/>
                </a:srgbClr>
              </a:gs>
              <a:gs pos="100000">
                <a:srgbClr val="FDBB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1195661" y="6544078"/>
            <a:ext cx="888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87623" y="224561"/>
            <a:ext cx="21213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039091" y="672508"/>
            <a:ext cx="14755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716280" y="2083072"/>
            <a:ext cx="10226040" cy="6412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formulated the failure recovery problem as a multi-objective MILP optimization problem.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16280" y="3935771"/>
            <a:ext cx="10226040" cy="77081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implemented a prototype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SafeGuard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Ryu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SDN controller and evaluated it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16280" y="5092475"/>
            <a:ext cx="10269979" cy="92964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results show that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SafeGuard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reduce the number of congested links by up to 50% compared to the state-of-the-art failure recovery scheme.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16280" y="1021080"/>
            <a:ext cx="10226040" cy="71342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SDN is widespread in the production networks. The link failures are a common occurrence in SD-WANs.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16280" y="2990131"/>
            <a:ext cx="10226040" cy="67986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designed and developed a heuristic as the problem was NP-hard.</a:t>
            </a:r>
          </a:p>
        </p:txBody>
      </p:sp>
    </p:spTree>
    <p:extLst>
      <p:ext uri="{BB962C8B-B14F-4D97-AF65-F5344CB8AC3E}">
        <p14:creationId xmlns:p14="http://schemas.microsoft.com/office/powerpoint/2010/main" val="7974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320"/>
    </mc:Choice>
    <mc:Fallback xmlns="">
      <p:transition spd="slow" advTm="5632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08009"/>
            <a:ext cx="12192000" cy="89671"/>
          </a:xfrm>
          <a:prstGeom prst="rect">
            <a:avLst/>
          </a:prstGeom>
          <a:gradFill flip="none" rotWithShape="1">
            <a:gsLst>
              <a:gs pos="0">
                <a:srgbClr val="FDBB00">
                  <a:shade val="30000"/>
                  <a:satMod val="115000"/>
                </a:srgbClr>
              </a:gs>
              <a:gs pos="50000">
                <a:srgbClr val="FDBB00">
                  <a:shade val="67500"/>
                  <a:satMod val="115000"/>
                </a:srgbClr>
              </a:gs>
              <a:gs pos="100000">
                <a:srgbClr val="FDBB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1195661" y="6544078"/>
            <a:ext cx="888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14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0" y="899160"/>
            <a:ext cx="5181600" cy="5181600"/>
          </a:xfrm>
          <a:prstGeom prst="rect">
            <a:avLst/>
          </a:prstGeom>
        </p:spPr>
      </p:pic>
      <p:sp>
        <p:nvSpPr>
          <p:cNvPr id="10" name="Google Shape;358;p30"/>
          <p:cNvSpPr txBox="1">
            <a:spLocks/>
          </p:cNvSpPr>
          <p:nvPr/>
        </p:nvSpPr>
        <p:spPr>
          <a:xfrm>
            <a:off x="982260" y="571911"/>
            <a:ext cx="8520600" cy="88085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4000" u="sng" dirty="0">
                <a:latin typeface="Nunito"/>
                <a:ea typeface="Nunito"/>
                <a:cs typeface="Nunito"/>
                <a:sym typeface="Nunito"/>
              </a:rPr>
              <a:t>Any Question</a:t>
            </a:r>
            <a:r>
              <a:rPr lang="en-US" sz="4000" u="sng" dirty="0"/>
              <a:t>?</a:t>
            </a:r>
            <a:endParaRPr lang="en-US" sz="4000" u="sng" dirty="0"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14485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1"/>
    </mc:Choice>
    <mc:Fallback xmlns="">
      <p:transition spd="slow" advTm="394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08009"/>
            <a:ext cx="12192000" cy="89671"/>
          </a:xfrm>
          <a:prstGeom prst="rect">
            <a:avLst/>
          </a:prstGeom>
          <a:gradFill flip="none" rotWithShape="1">
            <a:gsLst>
              <a:gs pos="0">
                <a:srgbClr val="FDBB00">
                  <a:shade val="30000"/>
                  <a:satMod val="115000"/>
                </a:srgbClr>
              </a:gs>
              <a:gs pos="50000">
                <a:srgbClr val="FDBB00">
                  <a:shade val="67500"/>
                  <a:satMod val="115000"/>
                </a:srgbClr>
              </a:gs>
              <a:gs pos="100000">
                <a:srgbClr val="FDBB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1195661" y="6544078"/>
            <a:ext cx="888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9817" y="195943"/>
            <a:ext cx="1165206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u="sng" dirty="0"/>
              <a:t>References:</a:t>
            </a:r>
          </a:p>
          <a:p>
            <a:pPr algn="just"/>
            <a:endParaRPr lang="en-US" sz="1000" b="1" u="sng" dirty="0"/>
          </a:p>
          <a:p>
            <a:pPr algn="just"/>
            <a:r>
              <a:rPr lang="en-US" dirty="0"/>
              <a:t>[1] “Software-defined networking: The new norm for networks,” Open </a:t>
            </a:r>
            <a:r>
              <a:rPr lang="en-US" dirty="0" err="1"/>
              <a:t>Netw</a:t>
            </a:r>
            <a:r>
              <a:rPr lang="en-US" dirty="0"/>
              <a:t>. Found., Palo Alto, CA, USA, ONF White Paper, 2012.</a:t>
            </a:r>
          </a:p>
          <a:p>
            <a:pPr algn="just"/>
            <a:endParaRPr lang="en-US" sz="1200" dirty="0"/>
          </a:p>
          <a:p>
            <a:pPr algn="just"/>
            <a:endParaRPr lang="en-US" sz="500" dirty="0"/>
          </a:p>
          <a:p>
            <a:pPr algn="just"/>
            <a:r>
              <a:rPr lang="en-US" dirty="0"/>
              <a:t>[2] </a:t>
            </a:r>
            <a:r>
              <a:rPr lang="en-US" dirty="0" err="1"/>
              <a:t>Feamster</a:t>
            </a:r>
            <a:r>
              <a:rPr lang="en-US" dirty="0"/>
              <a:t>, N., Rexford, J., &amp; Zegura, E. (2014). The road to SDN: an intellectual history of programmable networks. </a:t>
            </a:r>
            <a:r>
              <a:rPr lang="en-US" i="1" dirty="0"/>
              <a:t>ACM SIGCOMM Computer Communication Review</a:t>
            </a:r>
            <a:r>
              <a:rPr lang="en-US" dirty="0"/>
              <a:t>, </a:t>
            </a:r>
            <a:r>
              <a:rPr lang="en-US" i="1" dirty="0"/>
              <a:t>44</a:t>
            </a:r>
            <a:r>
              <a:rPr lang="en-US" dirty="0"/>
              <a:t>(2), 87-98.</a:t>
            </a:r>
          </a:p>
          <a:p>
            <a:pPr algn="just"/>
            <a:endParaRPr lang="en-US" sz="1200" dirty="0"/>
          </a:p>
          <a:p>
            <a:pPr algn="just"/>
            <a:endParaRPr lang="en-US" sz="500" dirty="0"/>
          </a:p>
          <a:p>
            <a:pPr algn="just"/>
            <a:r>
              <a:rPr lang="en-US" dirty="0"/>
              <a:t>[3] A. </a:t>
            </a:r>
            <a:r>
              <a:rPr lang="en-US" dirty="0" err="1"/>
              <a:t>Markopoulou</a:t>
            </a:r>
            <a:r>
              <a:rPr lang="en-US" dirty="0"/>
              <a:t>, G. </a:t>
            </a:r>
            <a:r>
              <a:rPr lang="en-US" dirty="0" err="1"/>
              <a:t>Iannaccone</a:t>
            </a:r>
            <a:r>
              <a:rPr lang="en-US" dirty="0"/>
              <a:t>, S. Bhattacharyya, C.-N. </a:t>
            </a:r>
            <a:r>
              <a:rPr lang="en-US" dirty="0" err="1"/>
              <a:t>Chuah</a:t>
            </a:r>
            <a:r>
              <a:rPr lang="en-US" dirty="0"/>
              <a:t>, and C. </a:t>
            </a:r>
            <a:r>
              <a:rPr lang="en-US" dirty="0" err="1"/>
              <a:t>Diot</a:t>
            </a:r>
            <a:r>
              <a:rPr lang="en-US" dirty="0"/>
              <a:t>, “Characterization of failures in an IP backbone,” in </a:t>
            </a:r>
            <a:r>
              <a:rPr lang="en-US" i="1" dirty="0"/>
              <a:t>IEEE</a:t>
            </a:r>
            <a:r>
              <a:rPr lang="en-US" dirty="0"/>
              <a:t> </a:t>
            </a:r>
            <a:r>
              <a:rPr lang="en-US" i="1" dirty="0"/>
              <a:t>International Conference on Computer Communications (INFOCOM)</a:t>
            </a:r>
            <a:r>
              <a:rPr lang="en-US" dirty="0"/>
              <a:t>. IEEE, 2004</a:t>
            </a:r>
          </a:p>
          <a:p>
            <a:pPr algn="just"/>
            <a:endParaRPr lang="en-US" sz="1200" dirty="0"/>
          </a:p>
          <a:p>
            <a:pPr algn="just"/>
            <a:r>
              <a:rPr lang="en-US" dirty="0"/>
              <a:t>[4] R. </a:t>
            </a:r>
            <a:r>
              <a:rPr lang="en-US" dirty="0" err="1"/>
              <a:t>Govindan</a:t>
            </a:r>
            <a:r>
              <a:rPr lang="en-US" dirty="0"/>
              <a:t>, I. </a:t>
            </a:r>
            <a:r>
              <a:rPr lang="en-US" dirty="0" err="1"/>
              <a:t>Minei</a:t>
            </a:r>
            <a:r>
              <a:rPr lang="en-US" dirty="0"/>
              <a:t>, M. </a:t>
            </a:r>
            <a:r>
              <a:rPr lang="en-US" dirty="0" err="1"/>
              <a:t>Kallahalla</a:t>
            </a:r>
            <a:r>
              <a:rPr lang="en-US" dirty="0"/>
              <a:t>, B. </a:t>
            </a:r>
            <a:r>
              <a:rPr lang="en-US" dirty="0" err="1"/>
              <a:t>Koley</a:t>
            </a:r>
            <a:r>
              <a:rPr lang="en-US" dirty="0"/>
              <a:t>, and A. </a:t>
            </a:r>
            <a:r>
              <a:rPr lang="en-US" dirty="0" err="1"/>
              <a:t>Vahdat</a:t>
            </a:r>
            <a:r>
              <a:rPr lang="en-US" dirty="0"/>
              <a:t>, “Evolve or Die: High-availability design principles drawn from googles network infrastructure,” in </a:t>
            </a:r>
            <a:r>
              <a:rPr lang="en-US" i="1" dirty="0"/>
              <a:t>Proceedings of the 2016 ACM SIGCOMM Conference</a:t>
            </a:r>
            <a:r>
              <a:rPr lang="en-US" dirty="0"/>
              <a:t>, ser. SIGCOMM ’16, 2016, pp. 58–72</a:t>
            </a:r>
          </a:p>
          <a:p>
            <a:pPr algn="just"/>
            <a:endParaRPr lang="en-US" sz="1200" dirty="0"/>
          </a:p>
          <a:p>
            <a:pPr algn="just"/>
            <a:r>
              <a:rPr lang="en-US" dirty="0"/>
              <a:t>[5] Mohan, P. M., Truong-</a:t>
            </a:r>
            <a:r>
              <a:rPr lang="en-US" dirty="0" err="1"/>
              <a:t>Huu</a:t>
            </a:r>
            <a:r>
              <a:rPr lang="en-US" dirty="0"/>
              <a:t>, T., &amp; </a:t>
            </a:r>
            <a:r>
              <a:rPr lang="en-US" dirty="0" err="1"/>
              <a:t>Gurusamy</a:t>
            </a:r>
            <a:r>
              <a:rPr lang="en-US" dirty="0"/>
              <a:t>, M. (2015, December). TCAM-aware local rerouting for fast and efficient failure recovery in software defined networks. In </a:t>
            </a:r>
            <a:r>
              <a:rPr lang="en-US" i="1" dirty="0"/>
              <a:t>2015 IEEE Global Communications Conference (GLOBECOM)</a:t>
            </a:r>
            <a:r>
              <a:rPr lang="en-US" dirty="0"/>
              <a:t> (pp. 1-6). IEEE.</a:t>
            </a:r>
          </a:p>
          <a:p>
            <a:pPr algn="just"/>
            <a:endParaRPr lang="en-US" sz="1200" dirty="0"/>
          </a:p>
          <a:p>
            <a:pPr algn="just"/>
            <a:r>
              <a:rPr lang="en-US" dirty="0"/>
              <a:t>[6] Li, J., Hyun, J., </a:t>
            </a:r>
            <a:r>
              <a:rPr lang="en-US" dirty="0" err="1"/>
              <a:t>Yoo</a:t>
            </a:r>
            <a:r>
              <a:rPr lang="en-US" dirty="0"/>
              <a:t>, J. H., </a:t>
            </a:r>
            <a:r>
              <a:rPr lang="en-US" dirty="0" err="1"/>
              <a:t>Baik</a:t>
            </a:r>
            <a:r>
              <a:rPr lang="en-US" dirty="0"/>
              <a:t>, S., &amp; Hong, J. W. K. (2014, May). Scalable failover method for data center networks using </a:t>
            </a:r>
            <a:r>
              <a:rPr lang="en-US" dirty="0" err="1"/>
              <a:t>OpenFlow</a:t>
            </a:r>
            <a:r>
              <a:rPr lang="en-US" dirty="0"/>
              <a:t>. In </a:t>
            </a:r>
            <a:r>
              <a:rPr lang="en-US" i="1" dirty="0"/>
              <a:t>2014 IEEE Network Operations and Management Symposium (NOMS)</a:t>
            </a:r>
            <a:r>
              <a:rPr lang="en-US" dirty="0"/>
              <a:t> (pp. 1-6). IEEE.</a:t>
            </a:r>
          </a:p>
          <a:p>
            <a:pPr algn="just"/>
            <a:endParaRPr lang="en-US" sz="1200" dirty="0"/>
          </a:p>
          <a:p>
            <a:pPr algn="just"/>
            <a:r>
              <a:rPr lang="en-US" dirty="0"/>
              <a:t>[7] </a:t>
            </a:r>
            <a:r>
              <a:rPr lang="en-US" dirty="0">
                <a:hlinkClick r:id="rId3"/>
              </a:rPr>
              <a:t>https://cogentco.com/en/network/network-map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53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1"/>
          <p:cNvSpPr/>
          <p:nvPr/>
        </p:nvSpPr>
        <p:spPr>
          <a:xfrm>
            <a:off x="1380043" y="-509372"/>
            <a:ext cx="2162308" cy="6155897"/>
          </a:xfrm>
          <a:prstGeom prst="arc">
            <a:avLst>
              <a:gd name="adj1" fmla="val 19313506"/>
              <a:gd name="adj2" fmla="val 4017350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502497" y="1411600"/>
            <a:ext cx="4529280" cy="5694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6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SD-WANs and network failure</a:t>
            </a:r>
          </a:p>
        </p:txBody>
      </p:sp>
      <p:sp>
        <p:nvSpPr>
          <p:cNvPr id="15" name="Oval 14"/>
          <p:cNvSpPr/>
          <p:nvPr/>
        </p:nvSpPr>
        <p:spPr>
          <a:xfrm>
            <a:off x="3221646" y="1411600"/>
            <a:ext cx="561703" cy="5694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348394" y="1500395"/>
            <a:ext cx="95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556026" y="2105301"/>
            <a:ext cx="4475751" cy="5694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275175" y="2105301"/>
            <a:ext cx="561703" cy="5694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01923" y="2194096"/>
            <a:ext cx="95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556026" y="2826377"/>
            <a:ext cx="4475751" cy="5694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6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SafeGuard’s model and architecture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21" name="Oval 20"/>
          <p:cNvSpPr/>
          <p:nvPr/>
        </p:nvSpPr>
        <p:spPr>
          <a:xfrm>
            <a:off x="3275175" y="2826377"/>
            <a:ext cx="561703" cy="5694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401923" y="2915172"/>
            <a:ext cx="95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467463" y="3537262"/>
            <a:ext cx="4564314" cy="5694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Results analysis</a:t>
            </a:r>
            <a:endParaRPr lang="en-US" sz="2000" dirty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186612" y="3537262"/>
            <a:ext cx="561703" cy="5694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313360" y="3626057"/>
            <a:ext cx="95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313360" y="4256244"/>
            <a:ext cx="4718417" cy="56947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032508" y="4256244"/>
            <a:ext cx="560093" cy="5694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159256" y="4345039"/>
            <a:ext cx="95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710129" y="2168043"/>
            <a:ext cx="3155031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Failure recovery challenges</a:t>
            </a:r>
          </a:p>
        </p:txBody>
      </p:sp>
      <p:sp>
        <p:nvSpPr>
          <p:cNvPr id="30" name="Google Shape;523;g7e64609fc8_0_6"/>
          <p:cNvSpPr txBox="1">
            <a:spLocks/>
          </p:cNvSpPr>
          <p:nvPr/>
        </p:nvSpPr>
        <p:spPr>
          <a:xfrm>
            <a:off x="3519822" y="4246109"/>
            <a:ext cx="1640689" cy="427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200" indent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  <a:buNone/>
            </a:pP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1268036" y="667094"/>
            <a:ext cx="1175860" cy="0"/>
          </a:xfrm>
          <a:prstGeom prst="line">
            <a:avLst/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70410" y="247696"/>
            <a:ext cx="16251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195661" y="6544078"/>
            <a:ext cx="888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0714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46"/>
    </mc:Choice>
    <mc:Fallback xmlns="">
      <p:transition spd="slow" advTm="22846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08009"/>
            <a:ext cx="12192000" cy="89671"/>
          </a:xfrm>
          <a:prstGeom prst="rect">
            <a:avLst/>
          </a:prstGeom>
          <a:gradFill flip="none" rotWithShape="1">
            <a:gsLst>
              <a:gs pos="0">
                <a:srgbClr val="FDBB00">
                  <a:shade val="30000"/>
                  <a:satMod val="115000"/>
                </a:srgbClr>
              </a:gs>
              <a:gs pos="50000">
                <a:srgbClr val="FDBB00">
                  <a:shade val="67500"/>
                  <a:satMod val="115000"/>
                </a:srgbClr>
              </a:gs>
              <a:gs pos="100000">
                <a:srgbClr val="FDBB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1122974" y="1313790"/>
            <a:ext cx="4752624" cy="1691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service providers such as Amazon, Facebook, Google, and Microsoft are deploying SDN in their WAN [1].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sz="2000" b="1" dirty="0">
                <a:solidFill>
                  <a:srgbClr val="FFFFFF"/>
                </a:solidFill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University, Halifax, Canada </a:t>
            </a:r>
            <a:endParaRPr sz="2000" b="1" dirty="0">
              <a:solidFill>
                <a:srgbClr val="FFFFFF"/>
              </a:solidFill>
              <a:latin typeface="Times New Roman" panose="02020603050405020304" pitchFamily="18" charset="0"/>
              <a:ea typeface="Nunito"/>
              <a:cs typeface="Times New Roman" panose="02020603050405020304" pitchFamily="18" charset="0"/>
              <a:sym typeface="Nunito"/>
            </a:endParaRPr>
          </a:p>
          <a:p>
            <a:pPr lvl="0" algn="l">
              <a:lnSpc>
                <a:spcPct val="15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FFFFFF"/>
                </a:solidFill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</a:rPr>
              <a:t>Institute of Informatics, UFRGS, Brazil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195661" y="6544078"/>
            <a:ext cx="888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32734"/>
            <a:ext cx="5048419" cy="2064405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>
            <a:off x="1268036" y="667094"/>
            <a:ext cx="3262400" cy="0"/>
          </a:xfrm>
          <a:prstGeom prst="line">
            <a:avLst/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68036" y="241313"/>
            <a:ext cx="4462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SDN deployment examples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30931" y="863402"/>
            <a:ext cx="470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B4: Google’s private SD-WAN [2]</a:t>
            </a:r>
          </a:p>
        </p:txBody>
      </p:sp>
      <p:sp>
        <p:nvSpPr>
          <p:cNvPr id="11" name="Google Shape;60;p13"/>
          <p:cNvSpPr txBox="1">
            <a:spLocks/>
          </p:cNvSpPr>
          <p:nvPr/>
        </p:nvSpPr>
        <p:spPr>
          <a:xfrm>
            <a:off x="4822926" y="3991983"/>
            <a:ext cx="7093369" cy="18646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failures are common in wide area networks</a:t>
            </a:r>
            <a:r>
              <a:rPr lang="en-US" sz="2000" dirty="0"/>
              <a:t> [3]</a:t>
            </a:r>
            <a:r>
              <a:rPr lang="en-US"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80% of the network component failures last from 10 to 100 minutes which leads to intensive packet loss [4].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09" y="3646679"/>
            <a:ext cx="3773817" cy="230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1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45"/>
    </mc:Choice>
    <mc:Fallback xmlns="">
      <p:transition spd="slow" advTm="42945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Arc 72"/>
          <p:cNvSpPr/>
          <p:nvPr/>
        </p:nvSpPr>
        <p:spPr>
          <a:xfrm rot="6831803">
            <a:off x="8492325" y="768198"/>
            <a:ext cx="1243116" cy="1031496"/>
          </a:xfrm>
          <a:prstGeom prst="arc">
            <a:avLst/>
          </a:prstGeom>
          <a:ln w="22225">
            <a:solidFill>
              <a:schemeClr val="bg1">
                <a:lumMod val="5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408009"/>
            <a:ext cx="12192000" cy="89671"/>
          </a:xfrm>
          <a:prstGeom prst="rect">
            <a:avLst/>
          </a:prstGeom>
          <a:gradFill flip="none" rotWithShape="1">
            <a:gsLst>
              <a:gs pos="0">
                <a:srgbClr val="FDBB00">
                  <a:shade val="30000"/>
                  <a:satMod val="115000"/>
                </a:srgbClr>
              </a:gs>
              <a:gs pos="50000">
                <a:srgbClr val="FDBB00">
                  <a:shade val="67500"/>
                  <a:satMod val="115000"/>
                </a:srgbClr>
              </a:gs>
              <a:gs pos="100000">
                <a:srgbClr val="FDBB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1195661" y="6544078"/>
            <a:ext cx="888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268036" y="667094"/>
            <a:ext cx="5698100" cy="0"/>
          </a:xfrm>
          <a:prstGeom prst="line">
            <a:avLst/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68522" y="216896"/>
            <a:ext cx="63703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failure recovery is challenging is SD-WAN?</a:t>
            </a:r>
          </a:p>
        </p:txBody>
      </p:sp>
      <p:cxnSp>
        <p:nvCxnSpPr>
          <p:cNvPr id="15" name="Straight Connector 14"/>
          <p:cNvCxnSpPr>
            <a:stCxn id="59" idx="2"/>
          </p:cNvCxnSpPr>
          <p:nvPr/>
        </p:nvCxnSpPr>
        <p:spPr>
          <a:xfrm>
            <a:off x="7730397" y="1256904"/>
            <a:ext cx="1139930" cy="3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730571" y="1139502"/>
            <a:ext cx="444247" cy="1130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390766" y="1691738"/>
            <a:ext cx="724337" cy="595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375451" y="1235802"/>
            <a:ext cx="538108" cy="1034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475880" y="1687961"/>
            <a:ext cx="842233" cy="569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7496737" y="2308042"/>
            <a:ext cx="1670433" cy="0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50" idx="3"/>
          </p:cNvCxnSpPr>
          <p:nvPr/>
        </p:nvCxnSpPr>
        <p:spPr>
          <a:xfrm>
            <a:off x="6488623" y="2291897"/>
            <a:ext cx="1000466" cy="8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562205" y="1174102"/>
            <a:ext cx="807863" cy="1098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200938" y="1980443"/>
            <a:ext cx="5410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43" name="Freeform 42"/>
          <p:cNvSpPr/>
          <p:nvPr/>
        </p:nvSpPr>
        <p:spPr>
          <a:xfrm>
            <a:off x="7544359" y="1461227"/>
            <a:ext cx="1558834" cy="790963"/>
          </a:xfrm>
          <a:custGeom>
            <a:avLst/>
            <a:gdLst>
              <a:gd name="connsiteX0" fmla="*/ 0 w 2299063"/>
              <a:gd name="connsiteY0" fmla="*/ 940916 h 940916"/>
              <a:gd name="connsiteX1" fmla="*/ 1097280 w 2299063"/>
              <a:gd name="connsiteY1" fmla="*/ 391 h 940916"/>
              <a:gd name="connsiteX2" fmla="*/ 2299063 w 2299063"/>
              <a:gd name="connsiteY2" fmla="*/ 849476 h 94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9063" h="940916">
                <a:moveTo>
                  <a:pt x="0" y="940916"/>
                </a:moveTo>
                <a:cubicBezTo>
                  <a:pt x="357051" y="478273"/>
                  <a:pt x="714103" y="15631"/>
                  <a:pt x="1097280" y="391"/>
                </a:cubicBezTo>
                <a:cubicBezTo>
                  <a:pt x="1480457" y="-14849"/>
                  <a:pt x="1889760" y="417313"/>
                  <a:pt x="2299063" y="849476"/>
                </a:cubicBez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prstDash val="dash"/>
            <a:headEnd type="none"/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406952" y="1024350"/>
            <a:ext cx="324370" cy="3676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406952" y="1046525"/>
                <a:ext cx="274581" cy="323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952" y="1046525"/>
                <a:ext cx="274581" cy="323280"/>
              </a:xfrm>
              <a:prstGeom prst="rect">
                <a:avLst/>
              </a:prstGeom>
              <a:blipFill>
                <a:blip r:embed="rId6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6411533" y="2116870"/>
            <a:ext cx="324370" cy="3676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411533" y="2139045"/>
                <a:ext cx="274581" cy="323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533" y="2139045"/>
                <a:ext cx="274581" cy="323280"/>
              </a:xfrm>
              <a:prstGeom prst="rect">
                <a:avLst/>
              </a:prstGeom>
              <a:blipFill>
                <a:blip r:embed="rId7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/>
          <p:cNvSpPr/>
          <p:nvPr/>
        </p:nvSpPr>
        <p:spPr>
          <a:xfrm>
            <a:off x="7214508" y="2116870"/>
            <a:ext cx="324370" cy="3676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214508" y="2139045"/>
                <a:ext cx="274581" cy="323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508" y="2139045"/>
                <a:ext cx="274581" cy="323280"/>
              </a:xfrm>
              <a:prstGeom prst="rect">
                <a:avLst/>
              </a:prstGeom>
              <a:blipFill>
                <a:blip r:embed="rId8"/>
                <a:stretch>
                  <a:fillRect r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/>
          <p:cNvSpPr/>
          <p:nvPr/>
        </p:nvSpPr>
        <p:spPr>
          <a:xfrm>
            <a:off x="9029880" y="2116870"/>
            <a:ext cx="324370" cy="3676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9029880" y="2139045"/>
                <a:ext cx="274581" cy="323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880" y="2139045"/>
                <a:ext cx="274581" cy="323280"/>
              </a:xfrm>
              <a:prstGeom prst="rect">
                <a:avLst/>
              </a:prstGeom>
              <a:blipFill>
                <a:blip r:embed="rId9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/>
          <p:cNvSpPr/>
          <p:nvPr/>
        </p:nvSpPr>
        <p:spPr>
          <a:xfrm>
            <a:off x="8200106" y="1528314"/>
            <a:ext cx="324370" cy="3676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730397" y="1073088"/>
            <a:ext cx="324370" cy="3676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671157" y="1072587"/>
            <a:ext cx="324370" cy="36763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9560913" y="754645"/>
            <a:ext cx="2388507" cy="7065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route is prone to congestion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16737" y="1354329"/>
            <a:ext cx="56036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200" u="sng" dirty="0"/>
              <a:t>Providing short backup routes</a:t>
            </a:r>
            <a:r>
              <a:rPr lang="en-US" sz="2200" dirty="0"/>
              <a:t>  </a:t>
            </a:r>
          </a:p>
          <a:p>
            <a:pPr algn="ctr"/>
            <a:r>
              <a:rPr lang="en-US" sz="2200" b="1" dirty="0">
                <a:solidFill>
                  <a:srgbClr val="FF0000"/>
                </a:solidFill>
              </a:rPr>
              <a:t>conflicts with </a:t>
            </a:r>
          </a:p>
          <a:p>
            <a:pPr algn="ctr"/>
            <a:r>
              <a:rPr lang="en-US" sz="2200" u="sng" dirty="0"/>
              <a:t>making a balanced link utilization</a:t>
            </a: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28302" y="3543375"/>
            <a:ext cx="4588891" cy="1935186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7328302" y="5523665"/>
            <a:ext cx="47444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TCAMs are well-known to be power-hungry and to have limited capacity [5]</a:t>
            </a:r>
          </a:p>
        </p:txBody>
      </p:sp>
      <p:sp>
        <p:nvSpPr>
          <p:cNvPr id="3" name="Arc 2"/>
          <p:cNvSpPr/>
          <p:nvPr/>
        </p:nvSpPr>
        <p:spPr>
          <a:xfrm rot="10341385">
            <a:off x="8594715" y="1717659"/>
            <a:ext cx="1431772" cy="1042727"/>
          </a:xfrm>
          <a:prstGeom prst="arc">
            <a:avLst>
              <a:gd name="adj1" fmla="val 15799231"/>
              <a:gd name="adj2" fmla="val 0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9528686" y="2236722"/>
            <a:ext cx="2388507" cy="7065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Shortest route failed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2922" y="3693278"/>
            <a:ext cx="61783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Bandwidth capacity of links are limited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The memory of the switches are limited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The route and traffic rate need to be configured in small Traffic Engineering (TE) cycles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102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594"/>
    </mc:Choice>
    <mc:Fallback xmlns="">
      <p:transition spd="slow" advTm="825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4294910" y="2602440"/>
            <a:ext cx="4558145" cy="4483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   Minimizing the backup route length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294910" y="2083248"/>
            <a:ext cx="4558145" cy="4483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Minimizing the maximum link utilization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08009"/>
            <a:ext cx="12192000" cy="89671"/>
          </a:xfrm>
          <a:prstGeom prst="rect">
            <a:avLst/>
          </a:prstGeom>
          <a:gradFill flip="none" rotWithShape="1">
            <a:gsLst>
              <a:gs pos="0">
                <a:srgbClr val="FDBB00">
                  <a:shade val="30000"/>
                  <a:satMod val="115000"/>
                </a:srgbClr>
              </a:gs>
              <a:gs pos="50000">
                <a:srgbClr val="FDBB00">
                  <a:shade val="67500"/>
                  <a:satMod val="115000"/>
                </a:srgbClr>
              </a:gs>
              <a:gs pos="100000">
                <a:srgbClr val="FDBB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1195661" y="6544078"/>
            <a:ext cx="888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268036" y="667094"/>
            <a:ext cx="2722073" cy="0"/>
          </a:xfrm>
          <a:prstGeom prst="line">
            <a:avLst/>
          </a:prstGeom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68036" y="236207"/>
            <a:ext cx="4462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</a:p>
        </p:txBody>
      </p:sp>
      <p:sp>
        <p:nvSpPr>
          <p:cNvPr id="54" name="Google Shape;109;p18"/>
          <p:cNvSpPr txBox="1">
            <a:spLocks/>
          </p:cNvSpPr>
          <p:nvPr/>
        </p:nvSpPr>
        <p:spPr>
          <a:xfrm>
            <a:off x="781230" y="1071387"/>
            <a:ext cx="9804832" cy="49489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5450" indent="-285750" algn="l">
              <a:spcBef>
                <a:spcPts val="0"/>
              </a:spcBef>
              <a:buClr>
                <a:srgbClr val="000000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formulated the failure recovery problem as a multi-objective MILP optimization problem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67892" y="1787256"/>
            <a:ext cx="1801091" cy="1594555"/>
          </a:xfrm>
          <a:prstGeom prst="ellipse">
            <a:avLst/>
          </a:prstGeom>
          <a:gradFill flip="none"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2700000" scaled="1"/>
            <a:tileRect/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/>
              <a:t>Objectives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23" y="4641218"/>
            <a:ext cx="6258792" cy="935083"/>
          </a:xfrm>
          <a:prstGeom prst="rect">
            <a:avLst/>
          </a:prstGeom>
        </p:spPr>
      </p:pic>
      <p:sp>
        <p:nvSpPr>
          <p:cNvPr id="57" name="Rounded Rectangle 56"/>
          <p:cNvSpPr/>
          <p:nvPr/>
        </p:nvSpPr>
        <p:spPr>
          <a:xfrm>
            <a:off x="3637350" y="4576356"/>
            <a:ext cx="757646" cy="867651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ounded Rectangle 57"/>
          <p:cNvSpPr/>
          <p:nvPr/>
        </p:nvSpPr>
        <p:spPr>
          <a:xfrm>
            <a:off x="4998208" y="4622754"/>
            <a:ext cx="1938151" cy="86765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886528" y="413315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C0000"/>
                </a:solidFill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888183" y="4172063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66" name="Round Diagonal Corner Rectangle 65"/>
          <p:cNvSpPr/>
          <p:nvPr/>
        </p:nvSpPr>
        <p:spPr>
          <a:xfrm>
            <a:off x="7614447" y="4281310"/>
            <a:ext cx="4135222" cy="747909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Term 1</a:t>
            </a:r>
            <a:r>
              <a:rPr lang="en-US" dirty="0">
                <a:solidFill>
                  <a:schemeClr val="tx1"/>
                </a:solidFill>
              </a:rPr>
              <a:t>: The length of the backup route</a:t>
            </a:r>
          </a:p>
        </p:txBody>
      </p:sp>
      <p:sp>
        <p:nvSpPr>
          <p:cNvPr id="67" name="Round Diagonal Corner Rectangle 66"/>
          <p:cNvSpPr/>
          <p:nvPr/>
        </p:nvSpPr>
        <p:spPr>
          <a:xfrm>
            <a:off x="7614447" y="5117151"/>
            <a:ext cx="4135222" cy="596904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Term 2</a:t>
            </a:r>
            <a:r>
              <a:rPr lang="en-US" dirty="0">
                <a:solidFill>
                  <a:schemeClr val="tx1"/>
                </a:solidFill>
              </a:rPr>
              <a:t>: The load on each link</a:t>
            </a:r>
          </a:p>
        </p:txBody>
      </p:sp>
      <p:sp>
        <p:nvSpPr>
          <p:cNvPr id="68" name="Google Shape;109;p18"/>
          <p:cNvSpPr txBox="1">
            <a:spLocks/>
          </p:cNvSpPr>
          <p:nvPr/>
        </p:nvSpPr>
        <p:spPr>
          <a:xfrm>
            <a:off x="781230" y="3880649"/>
            <a:ext cx="3048360" cy="49489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5450" indent="-285750" algn="l">
              <a:spcBef>
                <a:spcPts val="0"/>
              </a:spcBef>
              <a:buClr>
                <a:srgbClr val="000000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function: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639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98"/>
    </mc:Choice>
    <mc:Fallback xmlns="">
      <p:transition spd="slow" advTm="440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64" grpId="0"/>
      <p:bldP spid="65" grpId="0"/>
      <p:bldP spid="66" grpId="0" animBg="1"/>
      <p:bldP spid="67" grpId="0" animBg="1"/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08009"/>
            <a:ext cx="12192000" cy="89671"/>
          </a:xfrm>
          <a:prstGeom prst="rect">
            <a:avLst/>
          </a:prstGeom>
          <a:gradFill flip="none" rotWithShape="1">
            <a:gsLst>
              <a:gs pos="0">
                <a:srgbClr val="FDBB00">
                  <a:shade val="30000"/>
                  <a:satMod val="115000"/>
                </a:srgbClr>
              </a:gs>
              <a:gs pos="50000">
                <a:srgbClr val="FDBB00">
                  <a:shade val="67500"/>
                  <a:satMod val="115000"/>
                </a:srgbClr>
              </a:gs>
              <a:gs pos="100000">
                <a:srgbClr val="FDBB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1195661" y="6544078"/>
            <a:ext cx="888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39091" y="225618"/>
            <a:ext cx="4462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 of the designed model</a:t>
            </a:r>
          </a:p>
        </p:txBody>
      </p:sp>
      <p:sp>
        <p:nvSpPr>
          <p:cNvPr id="14" name="Google Shape;109;p18"/>
          <p:cNvSpPr txBox="1">
            <a:spLocks/>
          </p:cNvSpPr>
          <p:nvPr/>
        </p:nvSpPr>
        <p:spPr>
          <a:xfrm>
            <a:off x="781230" y="1071387"/>
            <a:ext cx="9804832" cy="49489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25450" indent="-285750" algn="l">
              <a:spcBef>
                <a:spcPts val="0"/>
              </a:spcBef>
              <a:buClr>
                <a:srgbClr val="000000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considered a number of constrains in our model:  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039091" y="672508"/>
            <a:ext cx="4204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35" y="1852914"/>
            <a:ext cx="2750343" cy="176903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96078" y="3613072"/>
            <a:ext cx="2750343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Link bandwidth capacity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698" y="1852914"/>
            <a:ext cx="2570232" cy="175533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520698" y="3621491"/>
            <a:ext cx="2750343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Switch memory capacity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73" y="1840700"/>
            <a:ext cx="2584416" cy="177099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549779" y="3608245"/>
            <a:ext cx="2750343" cy="37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Flow satisfaction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52734" y="4502019"/>
            <a:ext cx="6918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than one hour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solve the model in CPLEX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an MILP problem which is known to be NP-hard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developed a heuristic to solve it in a reasonable time  </a:t>
            </a:r>
          </a:p>
        </p:txBody>
      </p:sp>
    </p:spTree>
    <p:extLst>
      <p:ext uri="{BB962C8B-B14F-4D97-AF65-F5344CB8AC3E}">
        <p14:creationId xmlns:p14="http://schemas.microsoft.com/office/powerpoint/2010/main" val="383794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413"/>
    </mc:Choice>
    <mc:Fallback xmlns="">
      <p:transition spd="slow" advTm="4041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83"/>
          <p:cNvCxnSpPr>
            <a:stCxn id="24" idx="2"/>
          </p:cNvCxnSpPr>
          <p:nvPr/>
        </p:nvCxnSpPr>
        <p:spPr>
          <a:xfrm flipH="1">
            <a:off x="8344509" y="4082272"/>
            <a:ext cx="857811" cy="88334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9304973" y="3959235"/>
            <a:ext cx="1039156" cy="93394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9252668" y="3902648"/>
            <a:ext cx="1150085" cy="1088015"/>
          </a:xfrm>
          <a:prstGeom prst="line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9339610" y="3957882"/>
            <a:ext cx="1020818" cy="103288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343024" y="4019341"/>
            <a:ext cx="816790" cy="9367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7" idx="2"/>
          </p:cNvCxnSpPr>
          <p:nvPr/>
        </p:nvCxnSpPr>
        <p:spPr>
          <a:xfrm>
            <a:off x="8260211" y="4082272"/>
            <a:ext cx="15109" cy="93791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240683" y="5031731"/>
            <a:ext cx="2119745" cy="1154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17" idx="3"/>
            <a:endCxn id="31" idx="3"/>
          </p:cNvCxnSpPr>
          <p:nvPr/>
        </p:nvCxnSpPr>
        <p:spPr>
          <a:xfrm>
            <a:off x="8397501" y="3920632"/>
            <a:ext cx="2119745" cy="1154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6408009"/>
            <a:ext cx="12192000" cy="89671"/>
          </a:xfrm>
          <a:prstGeom prst="rect">
            <a:avLst/>
          </a:prstGeom>
          <a:gradFill flip="none" rotWithShape="1">
            <a:gsLst>
              <a:gs pos="0">
                <a:srgbClr val="FDBB00">
                  <a:shade val="30000"/>
                  <a:satMod val="115000"/>
                </a:srgbClr>
              </a:gs>
              <a:gs pos="50000">
                <a:srgbClr val="FDBB00">
                  <a:shade val="67500"/>
                  <a:satMod val="115000"/>
                </a:srgbClr>
              </a:gs>
              <a:gs pos="100000">
                <a:srgbClr val="FDBB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1195661" y="6544078"/>
            <a:ext cx="888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39091" y="241621"/>
            <a:ext cx="4462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of the heuristic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039091" y="672508"/>
            <a:ext cx="32835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8122920" y="3747450"/>
            <a:ext cx="304800" cy="3463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122920" y="3758992"/>
                <a:ext cx="274581" cy="323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920" y="3758992"/>
                <a:ext cx="274581" cy="323280"/>
              </a:xfrm>
              <a:prstGeom prst="rect">
                <a:avLst/>
              </a:prstGeom>
              <a:blipFill>
                <a:blip r:embed="rId6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8122920" y="4858549"/>
            <a:ext cx="304800" cy="3463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122920" y="4870091"/>
                <a:ext cx="274581" cy="323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920" y="4870091"/>
                <a:ext cx="274581" cy="323280"/>
              </a:xfrm>
              <a:prstGeom prst="rect">
                <a:avLst/>
              </a:prstGeom>
              <a:blipFill>
                <a:blip r:embed="rId7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/>
          <p:cNvSpPr/>
          <p:nvPr/>
        </p:nvSpPr>
        <p:spPr>
          <a:xfrm>
            <a:off x="9065029" y="3747450"/>
            <a:ext cx="304800" cy="3463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065029" y="3758992"/>
                <a:ext cx="274581" cy="323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029" y="3758992"/>
                <a:ext cx="274581" cy="323280"/>
              </a:xfrm>
              <a:prstGeom prst="rect">
                <a:avLst/>
              </a:prstGeom>
              <a:blipFill>
                <a:blip r:embed="rId8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/>
          <p:cNvSpPr/>
          <p:nvPr/>
        </p:nvSpPr>
        <p:spPr>
          <a:xfrm>
            <a:off x="9065029" y="4847007"/>
            <a:ext cx="304800" cy="3463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9065029" y="4858549"/>
                <a:ext cx="274581" cy="323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029" y="4858549"/>
                <a:ext cx="274581" cy="323280"/>
              </a:xfrm>
              <a:prstGeom prst="rect">
                <a:avLst/>
              </a:prstGeom>
              <a:blipFill>
                <a:blip r:embed="rId9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/>
          <p:cNvSpPr/>
          <p:nvPr/>
        </p:nvSpPr>
        <p:spPr>
          <a:xfrm>
            <a:off x="10242665" y="3758992"/>
            <a:ext cx="304800" cy="3463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0242665" y="3770534"/>
                <a:ext cx="274581" cy="323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665" y="3770534"/>
                <a:ext cx="274581" cy="323280"/>
              </a:xfrm>
              <a:prstGeom prst="rect">
                <a:avLst/>
              </a:prstGeom>
              <a:blipFill>
                <a:blip r:embed="rId10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10242665" y="4858549"/>
            <a:ext cx="304800" cy="3463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0242665" y="4870091"/>
                <a:ext cx="274581" cy="323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665" y="4870091"/>
                <a:ext cx="274581" cy="323280"/>
              </a:xfrm>
              <a:prstGeom prst="rect">
                <a:avLst/>
              </a:prstGeom>
              <a:blipFill>
                <a:blip r:embed="rId11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/>
          <p:nvPr/>
        </p:nvCxnSpPr>
        <p:spPr>
          <a:xfrm>
            <a:off x="10395065" y="4093814"/>
            <a:ext cx="0" cy="77627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8397501" y="3735680"/>
            <a:ext cx="178472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459342" y="4059652"/>
            <a:ext cx="749153" cy="763584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9238471" y="4064834"/>
            <a:ext cx="885616" cy="69502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8420791" y="3396089"/>
            <a:ext cx="820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15 Mbps</a:t>
            </a:r>
          </a:p>
        </p:txBody>
      </p:sp>
      <p:sp>
        <p:nvSpPr>
          <p:cNvPr id="59" name="Rectangle 58"/>
          <p:cNvSpPr/>
          <p:nvPr/>
        </p:nvSpPr>
        <p:spPr>
          <a:xfrm rot="19151334">
            <a:off x="9014623" y="4358220"/>
            <a:ext cx="7800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10Mbps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96441" y="4599851"/>
                <a:ext cx="707073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The remaining capacity of all links </a:t>
                </a:r>
                <a:r>
                  <a:rPr lang="en-US" sz="2000" u="sng" dirty="0"/>
                  <a:t>after the allocation</a:t>
                </a:r>
                <a:r>
                  <a:rPr lang="en-US" sz="2000" dirty="0"/>
                  <a:t> of the flows:  20Mbps except link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i="1" dirty="0"/>
                  <a:t>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/>
                  <a:t> whose capacity is 5Mbps</a:t>
                </a: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41" y="4599851"/>
                <a:ext cx="7070737" cy="707886"/>
              </a:xfrm>
              <a:prstGeom prst="rect">
                <a:avLst/>
              </a:prstGeom>
              <a:blipFill>
                <a:blip r:embed="rId12"/>
                <a:stretch>
                  <a:fillRect l="-717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823621" y="3333241"/>
                <a:ext cx="56990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from switch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/>
                  <a:t> has a demand of 25Mbps</a:t>
                </a: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21" y="3333241"/>
                <a:ext cx="5699099" cy="400110"/>
              </a:xfrm>
              <a:prstGeom prst="rect">
                <a:avLst/>
              </a:prstGeom>
              <a:blipFill>
                <a:blip r:embed="rId13"/>
                <a:stretch>
                  <a:fillRect l="-96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806545" y="3966546"/>
                <a:ext cx="49599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from switch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/>
                  <a:t> requires 20Mbps</a:t>
                </a: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45" y="3966546"/>
                <a:ext cx="4959927" cy="400110"/>
              </a:xfrm>
              <a:prstGeom prst="rect">
                <a:avLst/>
              </a:prstGeom>
              <a:blipFill>
                <a:blip r:embed="rId14"/>
                <a:stretch>
                  <a:fillRect l="-1106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/>
          <p:cNvCxnSpPr/>
          <p:nvPr/>
        </p:nvCxnSpPr>
        <p:spPr>
          <a:xfrm>
            <a:off x="8358835" y="4059652"/>
            <a:ext cx="0" cy="7481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8331088" y="4000133"/>
            <a:ext cx="1703407" cy="43821"/>
          </a:xfrm>
          <a:prstGeom prst="line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9301865" y="4173532"/>
            <a:ext cx="948488" cy="1026770"/>
          </a:xfrm>
          <a:prstGeom prst="line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275320" y="5209887"/>
            <a:ext cx="1009186" cy="2304"/>
          </a:xfrm>
          <a:prstGeom prst="line">
            <a:avLst/>
          </a:prstGeom>
          <a:ln w="127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496909" y="3983333"/>
            <a:ext cx="113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10Mbps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318510" y="5185055"/>
            <a:ext cx="97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10Mbps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607702" y="3702723"/>
            <a:ext cx="4017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V="1">
            <a:off x="9793927" y="3283073"/>
            <a:ext cx="259633" cy="533807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9159814" y="2662433"/>
            <a:ext cx="2604654" cy="5649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Both flows are affected by the failure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5383" y="1386571"/>
            <a:ext cx="735722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/>
              <a:t>Key ideas of the heuristic: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/>
              <a:t>Assigns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the larger flows </a:t>
            </a:r>
            <a:r>
              <a:rPr lang="en-US" dirty="0"/>
              <a:t>to the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shorter</a:t>
            </a:r>
            <a:r>
              <a:rPr lang="en-US" dirty="0"/>
              <a:t> routes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first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/>
              <a:t>When get to the memory usage threshold: best-fit strategy  is applied 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656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165"/>
    </mc:Choice>
    <mc:Fallback xmlns="">
      <p:transition spd="slow" advTm="1181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/>
      <p:bldP spid="18" grpId="0" animBg="1"/>
      <p:bldP spid="19" grpId="0"/>
      <p:bldP spid="23" grpId="0" animBg="1"/>
      <p:bldP spid="24" grpId="0"/>
      <p:bldP spid="26" grpId="0" animBg="1"/>
      <p:bldP spid="29" grpId="0"/>
      <p:bldP spid="30" grpId="0" animBg="1"/>
      <p:bldP spid="31" grpId="0"/>
      <p:bldP spid="32" grpId="0" animBg="1"/>
      <p:bldP spid="33" grpId="0"/>
      <p:bldP spid="58" grpId="0"/>
      <p:bldP spid="59" grpId="0"/>
      <p:bldP spid="60" grpId="0"/>
      <p:bldP spid="61" grpId="0"/>
      <p:bldP spid="63" grpId="0"/>
      <p:bldP spid="78" grpId="0"/>
      <p:bldP spid="79" grpId="0"/>
      <p:bldP spid="89" grpId="0"/>
      <p:bldP spid="9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08009"/>
            <a:ext cx="12192000" cy="89671"/>
          </a:xfrm>
          <a:prstGeom prst="rect">
            <a:avLst/>
          </a:prstGeom>
          <a:gradFill flip="none" rotWithShape="1">
            <a:gsLst>
              <a:gs pos="0">
                <a:srgbClr val="FDBB00">
                  <a:shade val="30000"/>
                  <a:satMod val="115000"/>
                </a:srgbClr>
              </a:gs>
              <a:gs pos="50000">
                <a:srgbClr val="FDBB00">
                  <a:shade val="67500"/>
                  <a:satMod val="115000"/>
                </a:srgbClr>
              </a:gs>
              <a:gs pos="100000">
                <a:srgbClr val="FDBB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1195661" y="6544078"/>
            <a:ext cx="888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39091" y="225618"/>
            <a:ext cx="4462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of the heuristic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039091" y="672508"/>
            <a:ext cx="4204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8104910" y="1805540"/>
            <a:ext cx="1150085" cy="108801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227091" y="1831248"/>
            <a:ext cx="1020818" cy="103288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230505" y="1892707"/>
            <a:ext cx="816790" cy="9367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5" idx="2"/>
          </p:cNvCxnSpPr>
          <p:nvPr/>
        </p:nvCxnSpPr>
        <p:spPr>
          <a:xfrm>
            <a:off x="7147692" y="1955638"/>
            <a:ext cx="15109" cy="93791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128164" y="2905097"/>
            <a:ext cx="2119745" cy="1154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5" idx="3"/>
            <a:endCxn id="23" idx="3"/>
          </p:cNvCxnSpPr>
          <p:nvPr/>
        </p:nvCxnSpPr>
        <p:spPr>
          <a:xfrm>
            <a:off x="7284982" y="1793998"/>
            <a:ext cx="2119745" cy="1154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010401" y="1620816"/>
            <a:ext cx="304800" cy="3463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010401" y="1632358"/>
                <a:ext cx="274581" cy="323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1" y="1632358"/>
                <a:ext cx="274581" cy="323280"/>
              </a:xfrm>
              <a:prstGeom prst="rect">
                <a:avLst/>
              </a:prstGeom>
              <a:blipFill>
                <a:blip r:embed="rId6"/>
                <a:stretch>
                  <a:fillRect r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7010401" y="2731915"/>
            <a:ext cx="304800" cy="3463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010401" y="2743457"/>
                <a:ext cx="274581" cy="323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1" y="2743457"/>
                <a:ext cx="274581" cy="323280"/>
              </a:xfrm>
              <a:prstGeom prst="rect">
                <a:avLst/>
              </a:prstGeom>
              <a:blipFill>
                <a:blip r:embed="rId7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/>
          <p:cNvSpPr/>
          <p:nvPr/>
        </p:nvSpPr>
        <p:spPr>
          <a:xfrm>
            <a:off x="7952510" y="1620816"/>
            <a:ext cx="304800" cy="3463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952510" y="1632358"/>
                <a:ext cx="274581" cy="323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510" y="1632358"/>
                <a:ext cx="274581" cy="323280"/>
              </a:xfrm>
              <a:prstGeom prst="rect">
                <a:avLst/>
              </a:prstGeom>
              <a:blipFill>
                <a:blip r:embed="rId8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7952510" y="2720373"/>
            <a:ext cx="304800" cy="3463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952510" y="2731915"/>
                <a:ext cx="274581" cy="323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510" y="2731915"/>
                <a:ext cx="274581" cy="323280"/>
              </a:xfrm>
              <a:prstGeom prst="rect">
                <a:avLst/>
              </a:prstGeom>
              <a:blipFill>
                <a:blip r:embed="rId9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9130146" y="1632358"/>
            <a:ext cx="304800" cy="3463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130146" y="1643900"/>
                <a:ext cx="274581" cy="323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146" y="1643900"/>
                <a:ext cx="274581" cy="323280"/>
              </a:xfrm>
              <a:prstGeom prst="rect">
                <a:avLst/>
              </a:prstGeom>
              <a:blipFill>
                <a:blip r:embed="rId10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/>
          <p:cNvSpPr/>
          <p:nvPr/>
        </p:nvSpPr>
        <p:spPr>
          <a:xfrm>
            <a:off x="9130146" y="2731915"/>
            <a:ext cx="304800" cy="3463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130146" y="2743457"/>
                <a:ext cx="274581" cy="323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146" y="2743457"/>
                <a:ext cx="274581" cy="323280"/>
              </a:xfrm>
              <a:prstGeom prst="rect">
                <a:avLst/>
              </a:prstGeom>
              <a:blipFill>
                <a:blip r:embed="rId11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>
            <a:off x="9282546" y="1967180"/>
            <a:ext cx="0" cy="77627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9197667" y="1995944"/>
            <a:ext cx="27967" cy="703490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295424" y="1918977"/>
            <a:ext cx="749153" cy="763584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8109719" y="1992832"/>
            <a:ext cx="885616" cy="695029"/>
          </a:xfrm>
          <a:prstGeom prst="line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 rot="2594810">
            <a:off x="7325481" y="2018439"/>
            <a:ext cx="8201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15 Mbps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259386" y="1347665"/>
            <a:ext cx="7800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10Mbps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611380" y="2024487"/>
                <a:ext cx="436213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routes are allocated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with higher demand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380" y="2024487"/>
                <a:ext cx="4362135" cy="707886"/>
              </a:xfrm>
              <a:prstGeom prst="rect">
                <a:avLst/>
              </a:prstGeom>
              <a:blipFill>
                <a:blip r:embed="rId12"/>
                <a:stretch>
                  <a:fillRect l="-1257" t="-4310" r="-2514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/>
          <p:cNvCxnSpPr/>
          <p:nvPr/>
        </p:nvCxnSpPr>
        <p:spPr>
          <a:xfrm flipH="1" flipV="1">
            <a:off x="7294451" y="5344036"/>
            <a:ext cx="919436" cy="119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8213887" y="4330630"/>
            <a:ext cx="960670" cy="1040471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94451" y="5338181"/>
            <a:ext cx="1139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10Mbps</a:t>
            </a: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8254643" y="1939931"/>
            <a:ext cx="869887" cy="81909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548507" y="1563826"/>
            <a:ext cx="4017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47" name="Straight Arrow Connector 46"/>
          <p:cNvCxnSpPr>
            <a:stCxn id="19" idx="0"/>
          </p:cNvCxnSpPr>
          <p:nvPr/>
        </p:nvCxnSpPr>
        <p:spPr>
          <a:xfrm>
            <a:off x="8089801" y="1632358"/>
            <a:ext cx="1149669" cy="1070365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19" idx="0"/>
          </p:cNvCxnSpPr>
          <p:nvPr/>
        </p:nvCxnSpPr>
        <p:spPr>
          <a:xfrm>
            <a:off x="7199658" y="1627102"/>
            <a:ext cx="890143" cy="5256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8149321" y="4049881"/>
            <a:ext cx="1150085" cy="108801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8271502" y="4075589"/>
            <a:ext cx="1020818" cy="103288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274916" y="4137048"/>
            <a:ext cx="816790" cy="93676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61" idx="2"/>
          </p:cNvCxnSpPr>
          <p:nvPr/>
        </p:nvCxnSpPr>
        <p:spPr>
          <a:xfrm>
            <a:off x="7192103" y="4199979"/>
            <a:ext cx="15109" cy="93791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7172575" y="5149438"/>
            <a:ext cx="2119745" cy="1154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61" idx="3"/>
            <a:endCxn id="69" idx="3"/>
          </p:cNvCxnSpPr>
          <p:nvPr/>
        </p:nvCxnSpPr>
        <p:spPr>
          <a:xfrm>
            <a:off x="7329393" y="4038339"/>
            <a:ext cx="2119745" cy="1154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054812" y="3865157"/>
            <a:ext cx="304800" cy="3463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054812" y="3876699"/>
                <a:ext cx="274581" cy="323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812" y="3876699"/>
                <a:ext cx="274581" cy="323280"/>
              </a:xfrm>
              <a:prstGeom prst="rect">
                <a:avLst/>
              </a:prstGeom>
              <a:blipFill>
                <a:blip r:embed="rId13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/>
          <p:cNvSpPr/>
          <p:nvPr/>
        </p:nvSpPr>
        <p:spPr>
          <a:xfrm>
            <a:off x="7054812" y="4976256"/>
            <a:ext cx="304800" cy="3463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7054812" y="4987798"/>
                <a:ext cx="274581" cy="323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812" y="4987798"/>
                <a:ext cx="274581" cy="323280"/>
              </a:xfrm>
              <a:prstGeom prst="rect">
                <a:avLst/>
              </a:prstGeom>
              <a:blipFill>
                <a:blip r:embed="rId14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/>
          <p:cNvSpPr/>
          <p:nvPr/>
        </p:nvSpPr>
        <p:spPr>
          <a:xfrm>
            <a:off x="7996921" y="3865157"/>
            <a:ext cx="304800" cy="3463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7996921" y="3876699"/>
                <a:ext cx="274581" cy="323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921" y="3876699"/>
                <a:ext cx="274581" cy="323280"/>
              </a:xfrm>
              <a:prstGeom prst="rect">
                <a:avLst/>
              </a:prstGeom>
              <a:blipFill>
                <a:blip r:embed="rId15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/>
          <p:cNvSpPr/>
          <p:nvPr/>
        </p:nvSpPr>
        <p:spPr>
          <a:xfrm>
            <a:off x="7996921" y="4964714"/>
            <a:ext cx="304800" cy="3463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7996921" y="4976256"/>
                <a:ext cx="274581" cy="323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921" y="4976256"/>
                <a:ext cx="274581" cy="323280"/>
              </a:xfrm>
              <a:prstGeom prst="rect">
                <a:avLst/>
              </a:prstGeom>
              <a:blipFill>
                <a:blip r:embed="rId16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/>
          <p:cNvSpPr/>
          <p:nvPr/>
        </p:nvSpPr>
        <p:spPr>
          <a:xfrm>
            <a:off x="9174557" y="3876699"/>
            <a:ext cx="304800" cy="3463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9174557" y="3888241"/>
                <a:ext cx="274581" cy="323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4557" y="3888241"/>
                <a:ext cx="274581" cy="323280"/>
              </a:xfrm>
              <a:prstGeom prst="rect">
                <a:avLst/>
              </a:prstGeom>
              <a:blipFill>
                <a:blip r:embed="rId17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/>
          <p:cNvSpPr/>
          <p:nvPr/>
        </p:nvSpPr>
        <p:spPr>
          <a:xfrm>
            <a:off x="9174557" y="4976256"/>
            <a:ext cx="304800" cy="3463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9174557" y="4987798"/>
                <a:ext cx="274581" cy="323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5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4557" y="4987798"/>
                <a:ext cx="274581" cy="323280"/>
              </a:xfrm>
              <a:prstGeom prst="rect">
                <a:avLst/>
              </a:prstGeom>
              <a:blipFill>
                <a:blip r:embed="rId18"/>
                <a:stretch>
                  <a:fillRect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/>
          <p:cNvCxnSpPr/>
          <p:nvPr/>
        </p:nvCxnSpPr>
        <p:spPr>
          <a:xfrm>
            <a:off x="9326957" y="4211521"/>
            <a:ext cx="0" cy="77627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592918" y="3808167"/>
            <a:ext cx="4017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88" name="Straight Connector 87"/>
          <p:cNvCxnSpPr/>
          <p:nvPr/>
        </p:nvCxnSpPr>
        <p:spPr>
          <a:xfrm flipH="1" flipV="1">
            <a:off x="7153235" y="4206354"/>
            <a:ext cx="14828" cy="7647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7230505" y="4157931"/>
            <a:ext cx="1059313" cy="1946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8308672" y="4175210"/>
            <a:ext cx="911634" cy="8736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9220306" y="4340403"/>
            <a:ext cx="27551" cy="694677"/>
          </a:xfrm>
          <a:prstGeom prst="line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1682758" y="4366930"/>
                <a:ext cx="43621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routes are allocated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758" y="4366930"/>
                <a:ext cx="4362135" cy="400110"/>
              </a:xfrm>
              <a:prstGeom prst="rect">
                <a:avLst/>
              </a:prstGeom>
              <a:blipFill>
                <a:blip r:embed="rId19"/>
                <a:stretch>
                  <a:fillRect l="-1257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/>
          <p:cNvSpPr txBox="1"/>
          <p:nvPr/>
        </p:nvSpPr>
        <p:spPr>
          <a:xfrm>
            <a:off x="7509250" y="4172465"/>
            <a:ext cx="1139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10Mbps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098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885"/>
    </mc:Choice>
    <mc:Fallback xmlns="">
      <p:transition spd="slow" advTm="578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3" grpId="0"/>
      <p:bldP spid="41" grpId="0"/>
      <p:bldP spid="60" grpId="0" animBg="1"/>
      <p:bldP spid="61" grpId="0"/>
      <p:bldP spid="62" grpId="0" animBg="1"/>
      <p:bldP spid="63" grpId="0"/>
      <p:bldP spid="64" grpId="0" animBg="1"/>
      <p:bldP spid="65" grpId="0"/>
      <p:bldP spid="66" grpId="0" animBg="1"/>
      <p:bldP spid="67" grpId="0"/>
      <p:bldP spid="68" grpId="0" animBg="1"/>
      <p:bldP spid="69" grpId="0"/>
      <p:bldP spid="70" grpId="0" animBg="1"/>
      <p:bldP spid="71" grpId="0"/>
      <p:bldP spid="79" grpId="0"/>
      <p:bldP spid="102" grpId="0"/>
      <p:bldP spid="10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08009"/>
            <a:ext cx="12192000" cy="89671"/>
          </a:xfrm>
          <a:prstGeom prst="rect">
            <a:avLst/>
          </a:prstGeom>
          <a:gradFill flip="none" rotWithShape="1">
            <a:gsLst>
              <a:gs pos="0">
                <a:srgbClr val="FDBB00">
                  <a:shade val="30000"/>
                  <a:satMod val="115000"/>
                </a:srgbClr>
              </a:gs>
              <a:gs pos="50000">
                <a:srgbClr val="FDBB00">
                  <a:shade val="67500"/>
                  <a:satMod val="115000"/>
                </a:srgbClr>
              </a:gs>
              <a:gs pos="100000">
                <a:srgbClr val="FDBB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1195661" y="6544078"/>
            <a:ext cx="888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39091" y="222137"/>
            <a:ext cx="44625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SafeGuard’s architecture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1039091" y="672508"/>
            <a:ext cx="31034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392" y="1619811"/>
            <a:ext cx="4685608" cy="34778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2697" y="1523642"/>
            <a:ext cx="73021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rgbClr val="002060"/>
                </a:solidFill>
              </a:rPr>
              <a:t>Input</a:t>
            </a:r>
            <a:r>
              <a:rPr lang="en-US" sz="2000" dirty="0"/>
              <a:t>: a traffic matrix, the network topology, and a set of forwarding routes (primary routes)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2697" y="2948603"/>
            <a:ext cx="6884126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Produces a primary allocation that will be used for forwarding traffic under normal conditions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6977" y="4140470"/>
            <a:ext cx="6975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SafeGuard</a:t>
            </a:r>
            <a:r>
              <a:rPr lang="en-US" dirty="0"/>
              <a:t> then applies the heuristic to augment the primary allocation with backup routes for all flows for each possible single link failure.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1224437" y="2944766"/>
            <a:ext cx="896112" cy="880369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464039" y="1988603"/>
            <a:ext cx="1731621" cy="969206"/>
          </a:xfrm>
          <a:prstGeom prst="rect">
            <a:avLst/>
          </a:prstGeom>
          <a:solidFill>
            <a:srgbClr val="B0B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464039" y="3865547"/>
            <a:ext cx="1731621" cy="849765"/>
          </a:xfrm>
          <a:prstGeom prst="rect">
            <a:avLst/>
          </a:prstGeom>
          <a:solidFill>
            <a:srgbClr val="B0B3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9186849" y="1578338"/>
            <a:ext cx="2286000" cy="3637989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101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08"/>
    </mc:Choice>
    <mc:Fallback xmlns="">
      <p:transition spd="slow" advTm="481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3" grpId="0" animBg="1"/>
      <p:bldP spid="14" grpId="0" animBg="1"/>
      <p:bldP spid="16" grpId="0" animBg="1"/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10.4|4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7|8.8|7.4|3.4|6|4.8|6.9|3.6|4.2|7|18.9|3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.1|5.4|7.1|6|8.5|2.7|5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4.1|4.7|7.4|4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2.4|5.1|4.3|6.3|4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5|21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1|1.7|9.1|1.6|6.6|31.1|3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1034</Words>
  <Application>Microsoft Office PowerPoint</Application>
  <PresentationFormat>Widescreen</PresentationFormat>
  <Paragraphs>188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Courier New</vt:lpstr>
      <vt:lpstr>Lato</vt:lpstr>
      <vt:lpstr>Nunito</vt:lpstr>
      <vt:lpstr>Proxima Nova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andisheh khanehzar</dc:creator>
  <cp:lastModifiedBy>andisheh khanehzar</cp:lastModifiedBy>
  <cp:revision>256</cp:revision>
  <dcterms:created xsi:type="dcterms:W3CDTF">2020-10-24T11:43:56Z</dcterms:created>
  <dcterms:modified xsi:type="dcterms:W3CDTF">2020-10-29T02:26:38Z</dcterms:modified>
</cp:coreProperties>
</file>