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Instrument Sans Medium"/>
      <p:regular r:id="rId15"/>
    </p:embeddedFont>
    <p:embeddedFont>
      <p:font typeface="Instrument Sans Medium"/>
      <p:regular r:id="rId16"/>
    </p:embeddedFont>
    <p:embeddedFont>
      <p:font typeface="Instrument Sans Medium"/>
      <p:regular r:id="rId17"/>
    </p:embeddedFont>
    <p:embeddedFont>
      <p:font typeface="Instrument Sans Medium"/>
      <p:regular r:id="rId18"/>
    </p:embeddedFont>
    <p:embeddedFont>
      <p:font typeface="Inter"/>
      <p:regular r:id="rId19"/>
    </p:embeddedFont>
    <p:embeddedFont>
      <p:font typeface="Inter"/>
      <p:regular r:id="rId20"/>
    </p:embeddedFont>
    <p:embeddedFont>
      <p:font typeface="Inter"/>
      <p:regular r:id="rId21"/>
    </p:embeddedFont>
    <p:embeddedFont>
      <p:font typeface="Inter"/>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719"/>
          </a:solidFill>
          <a:ln/>
        </p:spPr>
      </p:sp>
      <p:sp>
        <p:nvSpPr>
          <p:cNvPr id="3" name="Shape 1"/>
          <p:cNvSpPr/>
          <p:nvPr/>
        </p:nvSpPr>
        <p:spPr>
          <a:xfrm>
            <a:off x="0" y="0"/>
            <a:ext cx="14630400" cy="8229600"/>
          </a:xfrm>
          <a:prstGeom prst="rect">
            <a:avLst/>
          </a:prstGeom>
          <a:solidFill>
            <a:srgbClr val="242429"/>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3045976"/>
            <a:ext cx="6629638"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Présentation de Symfony</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Bienvenue à cette présentation de Symfony, un framework PHP populaire et puissant. Nous allons explorer ses concepts clés et découvrir son architecture.</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5670590"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Le Coeur de Symfony</a:t>
            </a:r>
            <a:endParaRPr lang="en-US" sz="4450" dirty="0"/>
          </a:p>
        </p:txBody>
      </p:sp>
      <p:sp>
        <p:nvSpPr>
          <p:cNvPr id="3" name="Text 1"/>
          <p:cNvSpPr/>
          <p:nvPr/>
        </p:nvSpPr>
        <p:spPr>
          <a:xfrm>
            <a:off x="793790" y="3634264"/>
            <a:ext cx="3138607"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Composants et Bundles</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Symfony s'appuie sur des composants indépendants et réutilisables, appelés bundles, qui offrent des fonctionnalités spécifiques. Ces composants sont regroupés pour former le framework.</a:t>
            </a:r>
            <a:endParaRPr lang="en-US" sz="1750" dirty="0"/>
          </a:p>
        </p:txBody>
      </p:sp>
      <p:sp>
        <p:nvSpPr>
          <p:cNvPr id="5" name="Text 3"/>
          <p:cNvSpPr/>
          <p:nvPr/>
        </p:nvSpPr>
        <p:spPr>
          <a:xfrm>
            <a:off x="7599521" y="363426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EFD5FA"/>
                </a:solidFill>
                <a:latin typeface="Instrument Sans Medium" pitchFamily="34" charset="0"/>
                <a:ea typeface="Instrument Sans Medium" pitchFamily="34" charset="-122"/>
                <a:cs typeface="Instrument Sans Medium" pitchFamily="34" charset="-120"/>
              </a:rPr>
              <a:t>Architecture MVC</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Symfony suit le modèle MVC (Modèle-Vue-Contrôleur), qui sépare la logique métier, la présentation et les données, améliorant la maintenabilité et l'organisation du code.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810119"/>
            <a:ext cx="8509754"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Entités : Le Bloc de Construction</a:t>
            </a:r>
            <a:endParaRPr lang="en-US" sz="4450" dirty="0"/>
          </a:p>
        </p:txBody>
      </p:sp>
      <p:sp>
        <p:nvSpPr>
          <p:cNvPr id="4" name="Shape 1"/>
          <p:cNvSpPr/>
          <p:nvPr/>
        </p:nvSpPr>
        <p:spPr>
          <a:xfrm>
            <a:off x="793790" y="4859060"/>
            <a:ext cx="6408063" cy="2395657"/>
          </a:xfrm>
          <a:prstGeom prst="roundRect">
            <a:avLst>
              <a:gd name="adj" fmla="val 1420"/>
            </a:avLst>
          </a:prstGeom>
          <a:solidFill>
            <a:srgbClr val="434348"/>
          </a:solidFill>
          <a:ln/>
        </p:spPr>
      </p:sp>
      <p:sp>
        <p:nvSpPr>
          <p:cNvPr id="5" name="Text 2"/>
          <p:cNvSpPr/>
          <p:nvPr/>
        </p:nvSpPr>
        <p:spPr>
          <a:xfrm>
            <a:off x="1020604" y="508587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Définition</a:t>
            </a:r>
            <a:endParaRPr lang="en-US" sz="2200" dirty="0"/>
          </a:p>
        </p:txBody>
      </p:sp>
      <p:sp>
        <p:nvSpPr>
          <p:cNvPr id="6" name="Text 3"/>
          <p:cNvSpPr/>
          <p:nvPr/>
        </p:nvSpPr>
        <p:spPr>
          <a:xfrm>
            <a:off x="1020604" y="5576292"/>
            <a:ext cx="5954435"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Une entité représente un concept métier, comme un utilisateur, un article ou un commentaire. Elle est la base de la gestion des données dans Symfony.</a:t>
            </a:r>
            <a:endParaRPr lang="en-US" sz="1750" dirty="0"/>
          </a:p>
        </p:txBody>
      </p:sp>
      <p:sp>
        <p:nvSpPr>
          <p:cNvPr id="7" name="Shape 4"/>
          <p:cNvSpPr/>
          <p:nvPr/>
        </p:nvSpPr>
        <p:spPr>
          <a:xfrm>
            <a:off x="7428667" y="4859060"/>
            <a:ext cx="6408063" cy="2395657"/>
          </a:xfrm>
          <a:prstGeom prst="roundRect">
            <a:avLst>
              <a:gd name="adj" fmla="val 1420"/>
            </a:avLst>
          </a:prstGeom>
          <a:solidFill>
            <a:srgbClr val="434348"/>
          </a:solidFill>
          <a:ln/>
        </p:spPr>
      </p:sp>
      <p:sp>
        <p:nvSpPr>
          <p:cNvPr id="8" name="Text 5"/>
          <p:cNvSpPr/>
          <p:nvPr/>
        </p:nvSpPr>
        <p:spPr>
          <a:xfrm>
            <a:off x="7655481" y="5085874"/>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Mapping et Relations</a:t>
            </a:r>
            <a:endParaRPr lang="en-US" sz="2200" dirty="0"/>
          </a:p>
        </p:txBody>
      </p:sp>
      <p:sp>
        <p:nvSpPr>
          <p:cNvPr id="9" name="Text 6"/>
          <p:cNvSpPr/>
          <p:nvPr/>
        </p:nvSpPr>
        <p:spPr>
          <a:xfrm>
            <a:off x="7655481" y="5576292"/>
            <a:ext cx="5954435" cy="1451610"/>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Les entités sont mappées à des tables de la base de données via Doctrine ORM. Les relations entre les entités, comme "un utilisateur a plusieurs commentaires", sont définies dans le mapping.</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61135"/>
            <a:ext cx="5670590"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Création d'Entités</a:t>
            </a:r>
            <a:endParaRPr lang="en-US" sz="4450" dirty="0"/>
          </a:p>
        </p:txBody>
      </p:sp>
      <p:sp>
        <p:nvSpPr>
          <p:cNvPr id="4" name="Shape 1"/>
          <p:cNvSpPr/>
          <p:nvPr/>
        </p:nvSpPr>
        <p:spPr>
          <a:xfrm>
            <a:off x="6280190" y="2765227"/>
            <a:ext cx="510302" cy="510302"/>
          </a:xfrm>
          <a:prstGeom prst="roundRect">
            <a:avLst>
              <a:gd name="adj" fmla="val 6667"/>
            </a:avLst>
          </a:prstGeom>
          <a:solidFill>
            <a:srgbClr val="434348"/>
          </a:solidFill>
          <a:ln/>
        </p:spPr>
      </p:sp>
      <p:sp>
        <p:nvSpPr>
          <p:cNvPr id="5" name="Text 2"/>
          <p:cNvSpPr/>
          <p:nvPr/>
        </p:nvSpPr>
        <p:spPr>
          <a:xfrm>
            <a:off x="6469142" y="2850237"/>
            <a:ext cx="132398"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1</a:t>
            </a:r>
            <a:endParaRPr lang="en-US" sz="2650" dirty="0"/>
          </a:p>
        </p:txBody>
      </p:sp>
      <p:sp>
        <p:nvSpPr>
          <p:cNvPr id="6" name="Text 3"/>
          <p:cNvSpPr/>
          <p:nvPr/>
        </p:nvSpPr>
        <p:spPr>
          <a:xfrm>
            <a:off x="7017306" y="2765227"/>
            <a:ext cx="2907983"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Définition de la Classe</a:t>
            </a:r>
            <a:endParaRPr lang="en-US" sz="2200" dirty="0"/>
          </a:p>
        </p:txBody>
      </p:sp>
      <p:sp>
        <p:nvSpPr>
          <p:cNvPr id="7" name="Text 4"/>
          <p:cNvSpPr/>
          <p:nvPr/>
        </p:nvSpPr>
        <p:spPr>
          <a:xfrm>
            <a:off x="7017306" y="3255645"/>
            <a:ext cx="2927747" cy="1814513"/>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Créez une classe PHP pour l'entité, avec des propriétés correspondant aux champs de la base de données.</a:t>
            </a:r>
            <a:endParaRPr lang="en-US" sz="1750" dirty="0"/>
          </a:p>
        </p:txBody>
      </p:sp>
      <p:sp>
        <p:nvSpPr>
          <p:cNvPr id="8" name="Shape 5"/>
          <p:cNvSpPr/>
          <p:nvPr/>
        </p:nvSpPr>
        <p:spPr>
          <a:xfrm>
            <a:off x="10171867" y="2765227"/>
            <a:ext cx="510302" cy="510302"/>
          </a:xfrm>
          <a:prstGeom prst="roundRect">
            <a:avLst>
              <a:gd name="adj" fmla="val 6667"/>
            </a:avLst>
          </a:prstGeom>
          <a:solidFill>
            <a:srgbClr val="434348"/>
          </a:solidFill>
          <a:ln/>
        </p:spPr>
      </p:sp>
      <p:sp>
        <p:nvSpPr>
          <p:cNvPr id="9" name="Text 6"/>
          <p:cNvSpPr/>
          <p:nvPr/>
        </p:nvSpPr>
        <p:spPr>
          <a:xfrm>
            <a:off x="10333196" y="2850237"/>
            <a:ext cx="187523"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2</a:t>
            </a:r>
            <a:endParaRPr lang="en-US" sz="2650" dirty="0"/>
          </a:p>
        </p:txBody>
      </p:sp>
      <p:sp>
        <p:nvSpPr>
          <p:cNvPr id="10" name="Text 7"/>
          <p:cNvSpPr/>
          <p:nvPr/>
        </p:nvSpPr>
        <p:spPr>
          <a:xfrm>
            <a:off x="10908983" y="2765227"/>
            <a:ext cx="2927747" cy="708660"/>
          </a:xfrm>
          <a:prstGeom prst="rect">
            <a:avLst/>
          </a:prstGeom>
          <a:noFill/>
          <a:ln/>
        </p:spPr>
        <p:txBody>
          <a:bodyPr wrap="squar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Mapping avec Doctrine</a:t>
            </a:r>
            <a:endParaRPr lang="en-US" sz="2200" dirty="0"/>
          </a:p>
        </p:txBody>
      </p:sp>
      <p:sp>
        <p:nvSpPr>
          <p:cNvPr id="11" name="Text 8"/>
          <p:cNvSpPr/>
          <p:nvPr/>
        </p:nvSpPr>
        <p:spPr>
          <a:xfrm>
            <a:off x="10908983" y="3609975"/>
            <a:ext cx="2927747" cy="1451610"/>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Utilisez des annotations Doctrine pour mapper les propriétés aux colonnes de la table.</a:t>
            </a:r>
            <a:endParaRPr lang="en-US" sz="1750" dirty="0"/>
          </a:p>
        </p:txBody>
      </p:sp>
      <p:sp>
        <p:nvSpPr>
          <p:cNvPr id="12" name="Shape 9"/>
          <p:cNvSpPr/>
          <p:nvPr/>
        </p:nvSpPr>
        <p:spPr>
          <a:xfrm>
            <a:off x="6280190" y="5552123"/>
            <a:ext cx="510302" cy="510302"/>
          </a:xfrm>
          <a:prstGeom prst="roundRect">
            <a:avLst>
              <a:gd name="adj" fmla="val 6667"/>
            </a:avLst>
          </a:prstGeom>
          <a:solidFill>
            <a:srgbClr val="434348"/>
          </a:solidFill>
          <a:ln/>
        </p:spPr>
      </p:sp>
      <p:sp>
        <p:nvSpPr>
          <p:cNvPr id="13" name="Text 10"/>
          <p:cNvSpPr/>
          <p:nvPr/>
        </p:nvSpPr>
        <p:spPr>
          <a:xfrm>
            <a:off x="6437114" y="5637133"/>
            <a:ext cx="196334"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3</a:t>
            </a:r>
            <a:endParaRPr lang="en-US" sz="2650" dirty="0"/>
          </a:p>
        </p:txBody>
      </p:sp>
      <p:sp>
        <p:nvSpPr>
          <p:cNvPr id="14" name="Text 11"/>
          <p:cNvSpPr/>
          <p:nvPr/>
        </p:nvSpPr>
        <p:spPr>
          <a:xfrm>
            <a:off x="7017306" y="5552123"/>
            <a:ext cx="2835235" cy="354330"/>
          </a:xfrm>
          <a:prstGeom prst="rect">
            <a:avLst/>
          </a:prstGeom>
          <a:noFill/>
          <a:ln/>
        </p:spPr>
        <p:txBody>
          <a:bodyPr wrap="none" lIns="0" tIns="0" rIns="0" bIns="0" rtlCol="0" anchor="t"/>
          <a:lstStyle/>
          <a:p>
            <a:pPr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Génération du Code</a:t>
            </a:r>
            <a:endParaRPr lang="en-US" sz="2200" dirty="0"/>
          </a:p>
        </p:txBody>
      </p:sp>
      <p:sp>
        <p:nvSpPr>
          <p:cNvPr id="15" name="Text 12"/>
          <p:cNvSpPr/>
          <p:nvPr/>
        </p:nvSpPr>
        <p:spPr>
          <a:xfrm>
            <a:off x="7017306" y="6042541"/>
            <a:ext cx="6819305" cy="725805"/>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Symfony offre des outils pour générer automatiquement le code de base pour les entités et leurs formulaires.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39979"/>
            <a:ext cx="6777157"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Relations entre les Entités</a:t>
            </a:r>
            <a:endParaRPr lang="en-US" sz="4450" dirty="0"/>
          </a:p>
        </p:txBody>
      </p:sp>
      <p:pic>
        <p:nvPicPr>
          <p:cNvPr id="4" name="Image 1" descr="preencoded.png">    </p:cNvPr>
          <p:cNvPicPr>
            <a:picLocks noChangeAspect="1"/>
          </p:cNvPicPr>
          <p:nvPr/>
        </p:nvPicPr>
        <p:blipFill>
          <a:blip r:embed="rId2"/>
          <a:stretch>
            <a:fillRect/>
          </a:stretch>
        </p:blipFill>
        <p:spPr>
          <a:xfrm>
            <a:off x="793790" y="4688919"/>
            <a:ext cx="566976" cy="566976"/>
          </a:xfrm>
          <a:prstGeom prst="rect">
            <a:avLst/>
          </a:prstGeom>
        </p:spPr>
      </p:pic>
      <p:sp>
        <p:nvSpPr>
          <p:cNvPr id="5" name="Text 1"/>
          <p:cNvSpPr/>
          <p:nvPr/>
        </p:nvSpPr>
        <p:spPr>
          <a:xfrm>
            <a:off x="793790" y="548270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Un à Un</a:t>
            </a:r>
            <a:endParaRPr lang="en-US" sz="2200" dirty="0"/>
          </a:p>
        </p:txBody>
      </p:sp>
      <p:sp>
        <p:nvSpPr>
          <p:cNvPr id="6" name="Text 2"/>
          <p:cNvSpPr/>
          <p:nvPr/>
        </p:nvSpPr>
        <p:spPr>
          <a:xfrm>
            <a:off x="793790" y="5973128"/>
            <a:ext cx="4120753"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Une entité est liée à une autre entité, comme un utilisateur a un profil.</a:t>
            </a:r>
            <a:endParaRPr lang="en-US" sz="1750" dirty="0"/>
          </a:p>
        </p:txBody>
      </p:sp>
      <p:pic>
        <p:nvPicPr>
          <p:cNvPr id="7" name="Image 2" descr="preencoded.png">    </p:cNvPr>
          <p:cNvPicPr>
            <a:picLocks noChangeAspect="1"/>
          </p:cNvPicPr>
          <p:nvPr/>
        </p:nvPicPr>
        <p:blipFill>
          <a:blip r:embed="rId3"/>
          <a:stretch>
            <a:fillRect/>
          </a:stretch>
        </p:blipFill>
        <p:spPr>
          <a:xfrm>
            <a:off x="5254704" y="4688919"/>
            <a:ext cx="566976" cy="566976"/>
          </a:xfrm>
          <a:prstGeom prst="rect">
            <a:avLst/>
          </a:prstGeom>
        </p:spPr>
      </p:pic>
      <p:sp>
        <p:nvSpPr>
          <p:cNvPr id="8" name="Text 3"/>
          <p:cNvSpPr/>
          <p:nvPr/>
        </p:nvSpPr>
        <p:spPr>
          <a:xfrm>
            <a:off x="5254704" y="548270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Un à Plusieurs</a:t>
            </a:r>
            <a:endParaRPr lang="en-US" sz="2200" dirty="0"/>
          </a:p>
        </p:txBody>
      </p:sp>
      <p:sp>
        <p:nvSpPr>
          <p:cNvPr id="9" name="Text 4"/>
          <p:cNvSpPr/>
          <p:nvPr/>
        </p:nvSpPr>
        <p:spPr>
          <a:xfrm>
            <a:off x="5254704" y="5973128"/>
            <a:ext cx="4120872"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Une entité est liée à plusieurs autres entités, comme un auteur a plusieurs articles.</a:t>
            </a:r>
            <a:endParaRPr lang="en-US" sz="1750" dirty="0"/>
          </a:p>
        </p:txBody>
      </p:sp>
      <p:pic>
        <p:nvPicPr>
          <p:cNvPr id="10" name="Image 3" descr="preencoded.png">    </p:cNvPr>
          <p:cNvPicPr>
            <a:picLocks noChangeAspect="1"/>
          </p:cNvPicPr>
          <p:nvPr/>
        </p:nvPicPr>
        <p:blipFill>
          <a:blip r:embed="rId4"/>
          <a:stretch>
            <a:fillRect/>
          </a:stretch>
        </p:blipFill>
        <p:spPr>
          <a:xfrm>
            <a:off x="9715738" y="4688919"/>
            <a:ext cx="566976" cy="566976"/>
          </a:xfrm>
          <a:prstGeom prst="rect">
            <a:avLst/>
          </a:prstGeom>
        </p:spPr>
      </p:pic>
      <p:sp>
        <p:nvSpPr>
          <p:cNvPr id="11" name="Text 5"/>
          <p:cNvSpPr/>
          <p:nvPr/>
        </p:nvSpPr>
        <p:spPr>
          <a:xfrm>
            <a:off x="9715738" y="548270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Plusieurs à Plusieurs</a:t>
            </a:r>
            <a:endParaRPr lang="en-US" sz="2200" dirty="0"/>
          </a:p>
        </p:txBody>
      </p:sp>
      <p:sp>
        <p:nvSpPr>
          <p:cNvPr id="12" name="Text 6"/>
          <p:cNvSpPr/>
          <p:nvPr/>
        </p:nvSpPr>
        <p:spPr>
          <a:xfrm>
            <a:off x="9715738" y="5973128"/>
            <a:ext cx="4120753" cy="1451610"/>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Plusieurs entités peuvent être liées à plusieurs autres entités, comme un produit appartient à plusieurs catégories.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677228"/>
            <a:ext cx="5670590"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Gestion des Entités</a:t>
            </a:r>
            <a:endParaRPr lang="en-US" sz="4450" dirty="0"/>
          </a:p>
        </p:txBody>
      </p:sp>
      <p:sp>
        <p:nvSpPr>
          <p:cNvPr id="4" name="Shape 1"/>
          <p:cNvSpPr/>
          <p:nvPr/>
        </p:nvSpPr>
        <p:spPr>
          <a:xfrm>
            <a:off x="1118711" y="1726168"/>
            <a:ext cx="30480" cy="5826085"/>
          </a:xfrm>
          <a:prstGeom prst="roundRect">
            <a:avLst>
              <a:gd name="adj" fmla="val 111628"/>
            </a:avLst>
          </a:prstGeom>
          <a:solidFill>
            <a:srgbClr val="5C5C61"/>
          </a:solidFill>
          <a:ln/>
        </p:spPr>
      </p:sp>
      <p:sp>
        <p:nvSpPr>
          <p:cNvPr id="5" name="Shape 2"/>
          <p:cNvSpPr/>
          <p:nvPr/>
        </p:nvSpPr>
        <p:spPr>
          <a:xfrm>
            <a:off x="1358622" y="2221230"/>
            <a:ext cx="793790" cy="30480"/>
          </a:xfrm>
          <a:prstGeom prst="roundRect">
            <a:avLst>
              <a:gd name="adj" fmla="val 111628"/>
            </a:avLst>
          </a:prstGeom>
          <a:solidFill>
            <a:srgbClr val="5C5C61"/>
          </a:solidFill>
          <a:ln/>
        </p:spPr>
      </p:sp>
      <p:sp>
        <p:nvSpPr>
          <p:cNvPr id="6" name="Shape 3"/>
          <p:cNvSpPr/>
          <p:nvPr/>
        </p:nvSpPr>
        <p:spPr>
          <a:xfrm>
            <a:off x="878800" y="1981319"/>
            <a:ext cx="510302" cy="510302"/>
          </a:xfrm>
          <a:prstGeom prst="roundRect">
            <a:avLst>
              <a:gd name="adj" fmla="val 6667"/>
            </a:avLst>
          </a:prstGeom>
          <a:solidFill>
            <a:srgbClr val="434348"/>
          </a:solidFill>
          <a:ln/>
        </p:spPr>
      </p:sp>
      <p:sp>
        <p:nvSpPr>
          <p:cNvPr id="7" name="Text 4"/>
          <p:cNvSpPr/>
          <p:nvPr/>
        </p:nvSpPr>
        <p:spPr>
          <a:xfrm>
            <a:off x="1067753" y="2066330"/>
            <a:ext cx="132398"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1</a:t>
            </a:r>
            <a:endParaRPr lang="en-US" sz="2650" dirty="0"/>
          </a:p>
        </p:txBody>
      </p:sp>
      <p:sp>
        <p:nvSpPr>
          <p:cNvPr id="8" name="Text 5"/>
          <p:cNvSpPr/>
          <p:nvPr/>
        </p:nvSpPr>
        <p:spPr>
          <a:xfrm>
            <a:off x="2381488" y="195298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CRUD</a:t>
            </a:r>
            <a:endParaRPr lang="en-US" sz="2200" dirty="0"/>
          </a:p>
        </p:txBody>
      </p:sp>
      <p:sp>
        <p:nvSpPr>
          <p:cNvPr id="9" name="Text 6"/>
          <p:cNvSpPr/>
          <p:nvPr/>
        </p:nvSpPr>
        <p:spPr>
          <a:xfrm>
            <a:off x="2381488" y="2443401"/>
            <a:ext cx="5968722" cy="1088708"/>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Symfony facilite la gestion des entités via les opérations CRUD (Créer, Lire, Mettre à Jour, Supprimer).</a:t>
            </a:r>
            <a:endParaRPr lang="en-US" sz="1750" dirty="0"/>
          </a:p>
        </p:txBody>
      </p:sp>
      <p:sp>
        <p:nvSpPr>
          <p:cNvPr id="10" name="Shape 7"/>
          <p:cNvSpPr/>
          <p:nvPr/>
        </p:nvSpPr>
        <p:spPr>
          <a:xfrm>
            <a:off x="1358622" y="4480798"/>
            <a:ext cx="793790" cy="30480"/>
          </a:xfrm>
          <a:prstGeom prst="roundRect">
            <a:avLst>
              <a:gd name="adj" fmla="val 111628"/>
            </a:avLst>
          </a:prstGeom>
          <a:solidFill>
            <a:srgbClr val="5C5C61"/>
          </a:solidFill>
          <a:ln/>
        </p:spPr>
      </p:sp>
      <p:sp>
        <p:nvSpPr>
          <p:cNvPr id="11" name="Shape 8"/>
          <p:cNvSpPr/>
          <p:nvPr/>
        </p:nvSpPr>
        <p:spPr>
          <a:xfrm>
            <a:off x="878800" y="4240887"/>
            <a:ext cx="510302" cy="510302"/>
          </a:xfrm>
          <a:prstGeom prst="roundRect">
            <a:avLst>
              <a:gd name="adj" fmla="val 6667"/>
            </a:avLst>
          </a:prstGeom>
          <a:solidFill>
            <a:srgbClr val="434348"/>
          </a:solidFill>
          <a:ln/>
        </p:spPr>
      </p:sp>
      <p:sp>
        <p:nvSpPr>
          <p:cNvPr id="12" name="Text 9"/>
          <p:cNvSpPr/>
          <p:nvPr/>
        </p:nvSpPr>
        <p:spPr>
          <a:xfrm>
            <a:off x="1040130" y="4325898"/>
            <a:ext cx="187523"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2</a:t>
            </a:r>
            <a:endParaRPr lang="en-US" sz="2650" dirty="0"/>
          </a:p>
        </p:txBody>
      </p:sp>
      <p:sp>
        <p:nvSpPr>
          <p:cNvPr id="13" name="Text 10"/>
          <p:cNvSpPr/>
          <p:nvPr/>
        </p:nvSpPr>
        <p:spPr>
          <a:xfrm>
            <a:off x="2381488" y="421255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Formulaires</a:t>
            </a:r>
            <a:endParaRPr lang="en-US" sz="2200" dirty="0"/>
          </a:p>
        </p:txBody>
      </p:sp>
      <p:sp>
        <p:nvSpPr>
          <p:cNvPr id="14" name="Text 11"/>
          <p:cNvSpPr/>
          <p:nvPr/>
        </p:nvSpPr>
        <p:spPr>
          <a:xfrm>
            <a:off x="2381488" y="4702969"/>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Des formulaires sont générés automatiquement pour la création et la modification des entités.</a:t>
            </a:r>
            <a:endParaRPr lang="en-US" sz="1750" dirty="0"/>
          </a:p>
        </p:txBody>
      </p:sp>
      <p:sp>
        <p:nvSpPr>
          <p:cNvPr id="15" name="Shape 12"/>
          <p:cNvSpPr/>
          <p:nvPr/>
        </p:nvSpPr>
        <p:spPr>
          <a:xfrm>
            <a:off x="1358622" y="6377464"/>
            <a:ext cx="793790" cy="30480"/>
          </a:xfrm>
          <a:prstGeom prst="roundRect">
            <a:avLst>
              <a:gd name="adj" fmla="val 111628"/>
            </a:avLst>
          </a:prstGeom>
          <a:solidFill>
            <a:srgbClr val="5C5C61"/>
          </a:solidFill>
          <a:ln/>
        </p:spPr>
      </p:sp>
      <p:sp>
        <p:nvSpPr>
          <p:cNvPr id="16" name="Shape 13"/>
          <p:cNvSpPr/>
          <p:nvPr/>
        </p:nvSpPr>
        <p:spPr>
          <a:xfrm>
            <a:off x="878800" y="6137553"/>
            <a:ext cx="510302" cy="510302"/>
          </a:xfrm>
          <a:prstGeom prst="roundRect">
            <a:avLst>
              <a:gd name="adj" fmla="val 6667"/>
            </a:avLst>
          </a:prstGeom>
          <a:solidFill>
            <a:srgbClr val="434348"/>
          </a:solidFill>
          <a:ln/>
        </p:spPr>
      </p:sp>
      <p:sp>
        <p:nvSpPr>
          <p:cNvPr id="17" name="Text 14"/>
          <p:cNvSpPr/>
          <p:nvPr/>
        </p:nvSpPr>
        <p:spPr>
          <a:xfrm>
            <a:off x="1035725" y="6222563"/>
            <a:ext cx="196334" cy="340281"/>
          </a:xfrm>
          <a:prstGeom prst="rect">
            <a:avLst/>
          </a:prstGeom>
          <a:noFill/>
          <a:ln/>
        </p:spPr>
        <p:txBody>
          <a:bodyPr wrap="none" lIns="0" tIns="0" rIns="0" bIns="0" rtlCol="0" anchor="t"/>
          <a:lstStyle/>
          <a:p>
            <a:pPr algn="ctr" indent="0" marL="0">
              <a:lnSpc>
                <a:spcPts val="2650"/>
              </a:lnSpc>
              <a:buNone/>
            </a:pPr>
            <a:r>
              <a:rPr lang="en-US" sz="2650" dirty="0">
                <a:solidFill>
                  <a:srgbClr val="C7CDD6"/>
                </a:solidFill>
                <a:latin typeface="Instrument Sans Medium" pitchFamily="34" charset="0"/>
                <a:ea typeface="Instrument Sans Medium" pitchFamily="34" charset="-122"/>
                <a:cs typeface="Instrument Sans Medium" pitchFamily="34" charset="-120"/>
              </a:rPr>
              <a:t>3</a:t>
            </a:r>
            <a:endParaRPr lang="en-US" sz="2650" dirty="0"/>
          </a:p>
        </p:txBody>
      </p:sp>
      <p:sp>
        <p:nvSpPr>
          <p:cNvPr id="18" name="Text 15"/>
          <p:cNvSpPr/>
          <p:nvPr/>
        </p:nvSpPr>
        <p:spPr>
          <a:xfrm>
            <a:off x="2381488" y="610921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Validation</a:t>
            </a:r>
            <a:endParaRPr lang="en-US" sz="2200" dirty="0"/>
          </a:p>
        </p:txBody>
      </p:sp>
      <p:sp>
        <p:nvSpPr>
          <p:cNvPr id="19" name="Text 16"/>
          <p:cNvSpPr/>
          <p:nvPr/>
        </p:nvSpPr>
        <p:spPr>
          <a:xfrm>
            <a:off x="2381488" y="6599634"/>
            <a:ext cx="5968722" cy="725805"/>
          </a:xfrm>
          <a:prstGeom prst="rect">
            <a:avLst/>
          </a:prstGeom>
          <a:noFill/>
          <a:ln/>
        </p:spPr>
        <p:txBody>
          <a:bodyPr wrap="squar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Symfony fournit un système de validation pour garantir l'intégrité des données des entités.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868561"/>
            <a:ext cx="5670590"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Exemples d'Entités</a:t>
            </a:r>
            <a:endParaRPr lang="en-US" sz="4450" dirty="0"/>
          </a:p>
        </p:txBody>
      </p:sp>
      <p:pic>
        <p:nvPicPr>
          <p:cNvPr id="4" name="Image 1" descr="preencoded.png">    </p:cNvPr>
          <p:cNvPicPr>
            <a:picLocks noChangeAspect="1"/>
          </p:cNvPicPr>
          <p:nvPr/>
        </p:nvPicPr>
        <p:blipFill>
          <a:blip r:embed="rId2"/>
          <a:stretch>
            <a:fillRect/>
          </a:stretch>
        </p:blipFill>
        <p:spPr>
          <a:xfrm>
            <a:off x="6280190" y="1917502"/>
            <a:ext cx="1134070" cy="1814513"/>
          </a:xfrm>
          <a:prstGeom prst="rect">
            <a:avLst/>
          </a:prstGeom>
        </p:spPr>
      </p:pic>
      <p:sp>
        <p:nvSpPr>
          <p:cNvPr id="5" name="Text 1"/>
          <p:cNvSpPr/>
          <p:nvPr/>
        </p:nvSpPr>
        <p:spPr>
          <a:xfrm>
            <a:off x="7754422" y="214431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Article</a:t>
            </a:r>
            <a:endParaRPr lang="en-US" sz="2200" dirty="0"/>
          </a:p>
        </p:txBody>
      </p:sp>
      <p:sp>
        <p:nvSpPr>
          <p:cNvPr id="6" name="Text 2"/>
          <p:cNvSpPr/>
          <p:nvPr/>
        </p:nvSpPr>
        <p:spPr>
          <a:xfrm>
            <a:off x="7754422" y="2634734"/>
            <a:ext cx="6082189"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Titre, contenu, auteur, date de publication.</a:t>
            </a:r>
            <a:endParaRPr lang="en-US" sz="1750" dirty="0"/>
          </a:p>
        </p:txBody>
      </p:sp>
      <p:pic>
        <p:nvPicPr>
          <p:cNvPr id="7" name="Image 2" descr="preencoded.png">    </p:cNvPr>
          <p:cNvPicPr>
            <a:picLocks noChangeAspect="1"/>
          </p:cNvPicPr>
          <p:nvPr/>
        </p:nvPicPr>
        <p:blipFill>
          <a:blip r:embed="rId3"/>
          <a:stretch>
            <a:fillRect/>
          </a:stretch>
        </p:blipFill>
        <p:spPr>
          <a:xfrm>
            <a:off x="6280190" y="3732014"/>
            <a:ext cx="1134070" cy="1814513"/>
          </a:xfrm>
          <a:prstGeom prst="rect">
            <a:avLst/>
          </a:prstGeom>
        </p:spPr>
      </p:pic>
      <p:sp>
        <p:nvSpPr>
          <p:cNvPr id="8" name="Text 3"/>
          <p:cNvSpPr/>
          <p:nvPr/>
        </p:nvSpPr>
        <p:spPr>
          <a:xfrm>
            <a:off x="7754422" y="395882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Utilisateur</a:t>
            </a:r>
            <a:endParaRPr lang="en-US" sz="2200" dirty="0"/>
          </a:p>
        </p:txBody>
      </p:sp>
      <p:sp>
        <p:nvSpPr>
          <p:cNvPr id="9" name="Text 4"/>
          <p:cNvSpPr/>
          <p:nvPr/>
        </p:nvSpPr>
        <p:spPr>
          <a:xfrm>
            <a:off x="7754422" y="4449247"/>
            <a:ext cx="6082189"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Nom d'utilisateur, mot de passe, adresse email.</a:t>
            </a:r>
            <a:endParaRPr lang="en-US" sz="1750" dirty="0"/>
          </a:p>
        </p:txBody>
      </p:sp>
      <p:pic>
        <p:nvPicPr>
          <p:cNvPr id="10" name="Image 3" descr="preencoded.png">    </p:cNvPr>
          <p:cNvPicPr>
            <a:picLocks noChangeAspect="1"/>
          </p:cNvPicPr>
          <p:nvPr/>
        </p:nvPicPr>
        <p:blipFill>
          <a:blip r:embed="rId4"/>
          <a:stretch>
            <a:fillRect/>
          </a:stretch>
        </p:blipFill>
        <p:spPr>
          <a:xfrm>
            <a:off x="6280190" y="5546527"/>
            <a:ext cx="1134070" cy="1814513"/>
          </a:xfrm>
          <a:prstGeom prst="rect">
            <a:avLst/>
          </a:prstGeom>
        </p:spPr>
      </p:pic>
      <p:sp>
        <p:nvSpPr>
          <p:cNvPr id="11" name="Text 5"/>
          <p:cNvSpPr/>
          <p:nvPr/>
        </p:nvSpPr>
        <p:spPr>
          <a:xfrm>
            <a:off x="7754422" y="577334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C7CDD6"/>
                </a:solidFill>
                <a:latin typeface="Instrument Sans Medium" pitchFamily="34" charset="0"/>
                <a:ea typeface="Instrument Sans Medium" pitchFamily="34" charset="-122"/>
                <a:cs typeface="Instrument Sans Medium" pitchFamily="34" charset="-120"/>
              </a:rPr>
              <a:t>Produit</a:t>
            </a:r>
            <a:endParaRPr lang="en-US" sz="2200" dirty="0"/>
          </a:p>
        </p:txBody>
      </p:sp>
      <p:sp>
        <p:nvSpPr>
          <p:cNvPr id="12" name="Text 6"/>
          <p:cNvSpPr/>
          <p:nvPr/>
        </p:nvSpPr>
        <p:spPr>
          <a:xfrm>
            <a:off x="7754422" y="6263759"/>
            <a:ext cx="6082189" cy="362903"/>
          </a:xfrm>
          <a:prstGeom prst="rect">
            <a:avLst/>
          </a:prstGeom>
          <a:noFill/>
          <a:ln/>
        </p:spPr>
        <p:txBody>
          <a:bodyPr wrap="none" lIns="0" tIns="0" rIns="0" bIns="0" rtlCol="0" anchor="t"/>
          <a:lstStyle/>
          <a:p>
            <a:pPr algn="l" indent="0" marL="0">
              <a:lnSpc>
                <a:spcPts val="2850"/>
              </a:lnSpc>
              <a:buNone/>
            </a:pPr>
            <a:r>
              <a:rPr lang="en-US" sz="1750" dirty="0">
                <a:solidFill>
                  <a:srgbClr val="C7CDD6"/>
                </a:solidFill>
                <a:latin typeface="Inter" pitchFamily="34" charset="0"/>
                <a:ea typeface="Inter" pitchFamily="34" charset="-122"/>
                <a:cs typeface="Inter" pitchFamily="34" charset="-120"/>
              </a:rPr>
              <a:t>Nom, description, prix, catégorie.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463534"/>
            <a:ext cx="5670590" cy="708779"/>
          </a:xfrm>
          <a:prstGeom prst="rect">
            <a:avLst/>
          </a:prstGeom>
          <a:noFill/>
          <a:ln/>
        </p:spPr>
        <p:txBody>
          <a:bodyPr wrap="none" lIns="0" tIns="0" rIns="0" bIns="0" rtlCol="0" anchor="t"/>
          <a:lstStyle/>
          <a:p>
            <a:pPr indent="0" marL="0">
              <a:lnSpc>
                <a:spcPts val="5550"/>
              </a:lnSpc>
              <a:buNone/>
            </a:pPr>
            <a:r>
              <a:rPr lang="en-US" sz="4450" dirty="0">
                <a:solidFill>
                  <a:srgbClr val="EFD5FA"/>
                </a:solidFill>
                <a:latin typeface="Instrument Sans Medium" pitchFamily="34" charset="0"/>
                <a:ea typeface="Instrument Sans Medium" pitchFamily="34" charset="-122"/>
                <a:cs typeface="Instrument Sans Medium" pitchFamily="34" charset="-120"/>
              </a:rPr>
              <a:t>Conclusion</a:t>
            </a:r>
            <a:endParaRPr lang="en-US" sz="4450"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indent="0" marL="0">
              <a:lnSpc>
                <a:spcPts val="2850"/>
              </a:lnSpc>
              <a:buNone/>
            </a:pPr>
            <a:r>
              <a:rPr lang="en-US" sz="1750" dirty="0">
                <a:solidFill>
                  <a:srgbClr val="C7CDD6"/>
                </a:solidFill>
                <a:latin typeface="Inter" pitchFamily="34" charset="0"/>
                <a:ea typeface="Inter" pitchFamily="34" charset="-122"/>
                <a:cs typeface="Inter" pitchFamily="34" charset="-120"/>
              </a:rPr>
              <a:t>Les entités sont un élément fondamental de Symfony, permettant de modéliser les données métier et de gérer les relations entre les différents concepts de votre application. En utilisant les fonctionnalités de Symfony, vous pouvez simplifier le développement de votre application et assurer la cohérence de votre code.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2025-01-20T17:17:36Z</dcterms:created>
  <dcterms:modified xsi:type="dcterms:W3CDTF">2025-01-20T17:17:36Z</dcterms:modified>
</cp:coreProperties>
</file>