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3C1EF-9755-4E80-8437-3C1A72DD8F70}" v="54" dt="2022-11-23T11:31:21.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a Schoch" userId="1984f853-fa69-4735-a863-89bb95a14e11" providerId="ADAL" clId="{7E73C1EF-9755-4E80-8437-3C1A72DD8F70}"/>
    <pc:docChg chg="undo redo custSel addSld delSld modSld">
      <pc:chgData name="Marta Schoch" userId="1984f853-fa69-4735-a863-89bb95a14e11" providerId="ADAL" clId="{7E73C1EF-9755-4E80-8437-3C1A72DD8F70}" dt="2022-11-23T11:34:10.095" v="1722" actId="20577"/>
      <pc:docMkLst>
        <pc:docMk/>
      </pc:docMkLst>
      <pc:sldChg chg="modSp new mod">
        <pc:chgData name="Marta Schoch" userId="1984f853-fa69-4735-a863-89bb95a14e11" providerId="ADAL" clId="{7E73C1EF-9755-4E80-8437-3C1A72DD8F70}" dt="2022-11-18T19:21:07.648" v="70" actId="20577"/>
        <pc:sldMkLst>
          <pc:docMk/>
          <pc:sldMk cId="3753078308" sldId="256"/>
        </pc:sldMkLst>
        <pc:spChg chg="mod">
          <ac:chgData name="Marta Schoch" userId="1984f853-fa69-4735-a863-89bb95a14e11" providerId="ADAL" clId="{7E73C1EF-9755-4E80-8437-3C1A72DD8F70}" dt="2022-11-18T19:20:53.567" v="23" actId="20577"/>
          <ac:spMkLst>
            <pc:docMk/>
            <pc:sldMk cId="3753078308" sldId="256"/>
            <ac:spMk id="2" creationId="{89525EC9-28AC-40F0-86BA-178D70C9D13E}"/>
          </ac:spMkLst>
        </pc:spChg>
        <pc:spChg chg="mod">
          <ac:chgData name="Marta Schoch" userId="1984f853-fa69-4735-a863-89bb95a14e11" providerId="ADAL" clId="{7E73C1EF-9755-4E80-8437-3C1A72DD8F70}" dt="2022-11-18T19:21:07.648" v="70" actId="20577"/>
          <ac:spMkLst>
            <pc:docMk/>
            <pc:sldMk cId="3753078308" sldId="256"/>
            <ac:spMk id="3" creationId="{25EB24FC-4AC6-4A68-98F4-8912E046F6D3}"/>
          </ac:spMkLst>
        </pc:spChg>
      </pc:sldChg>
      <pc:sldChg chg="addSp delSp modSp new mod chgLayout">
        <pc:chgData name="Marta Schoch" userId="1984f853-fa69-4735-a863-89bb95a14e11" providerId="ADAL" clId="{7E73C1EF-9755-4E80-8437-3C1A72DD8F70}" dt="2022-11-23T11:31:21.435" v="1705"/>
        <pc:sldMkLst>
          <pc:docMk/>
          <pc:sldMk cId="1385343467" sldId="257"/>
        </pc:sldMkLst>
        <pc:spChg chg="mod ord">
          <ac:chgData name="Marta Schoch" userId="1984f853-fa69-4735-a863-89bb95a14e11" providerId="ADAL" clId="{7E73C1EF-9755-4E80-8437-3C1A72DD8F70}" dt="2022-11-23T10:59:36.327" v="1311" actId="1076"/>
          <ac:spMkLst>
            <pc:docMk/>
            <pc:sldMk cId="1385343467" sldId="257"/>
            <ac:spMk id="2" creationId="{5D41FC69-0086-444B-B90A-A86484F6FDA9}"/>
          </ac:spMkLst>
        </pc:spChg>
        <pc:spChg chg="add del">
          <ac:chgData name="Marta Schoch" userId="1984f853-fa69-4735-a863-89bb95a14e11" providerId="ADAL" clId="{7E73C1EF-9755-4E80-8437-3C1A72DD8F70}" dt="2022-11-18T19:21:29.777" v="74" actId="3680"/>
          <ac:spMkLst>
            <pc:docMk/>
            <pc:sldMk cId="1385343467" sldId="257"/>
            <ac:spMk id="3" creationId="{1F22516C-BF59-4747-A279-D812F6D1DE55}"/>
          </ac:spMkLst>
        </pc:spChg>
        <pc:graphicFrameChg chg="add del mod ord modGraphic">
          <ac:chgData name="Marta Schoch" userId="1984f853-fa69-4735-a863-89bb95a14e11" providerId="ADAL" clId="{7E73C1EF-9755-4E80-8437-3C1A72DD8F70}" dt="2022-11-18T19:21:21.905" v="73" actId="3680"/>
          <ac:graphicFrameMkLst>
            <pc:docMk/>
            <pc:sldMk cId="1385343467" sldId="257"/>
            <ac:graphicFrameMk id="4" creationId="{F9BACCEE-484E-41E7-8777-CFB711081099}"/>
          </ac:graphicFrameMkLst>
        </pc:graphicFrameChg>
        <pc:graphicFrameChg chg="add mod ord modGraphic">
          <ac:chgData name="Marta Schoch" userId="1984f853-fa69-4735-a863-89bb95a14e11" providerId="ADAL" clId="{7E73C1EF-9755-4E80-8437-3C1A72DD8F70}" dt="2022-11-23T11:31:21.435" v="1705"/>
          <ac:graphicFrameMkLst>
            <pc:docMk/>
            <pc:sldMk cId="1385343467" sldId="257"/>
            <ac:graphicFrameMk id="5" creationId="{5AA812E0-B45D-42CF-9508-44A4B2C799B4}"/>
          </ac:graphicFrameMkLst>
        </pc:graphicFrameChg>
      </pc:sldChg>
      <pc:sldChg chg="modSp new mod">
        <pc:chgData name="Marta Schoch" userId="1984f853-fa69-4735-a863-89bb95a14e11" providerId="ADAL" clId="{7E73C1EF-9755-4E80-8437-3C1A72DD8F70}" dt="2022-11-23T11:34:10.095" v="1722" actId="20577"/>
        <pc:sldMkLst>
          <pc:docMk/>
          <pc:sldMk cId="1134861235" sldId="258"/>
        </pc:sldMkLst>
        <pc:spChg chg="mod">
          <ac:chgData name="Marta Schoch" userId="1984f853-fa69-4735-a863-89bb95a14e11" providerId="ADAL" clId="{7E73C1EF-9755-4E80-8437-3C1A72DD8F70}" dt="2022-11-23T11:16:52.473" v="1459" actId="20577"/>
          <ac:spMkLst>
            <pc:docMk/>
            <pc:sldMk cId="1134861235" sldId="258"/>
            <ac:spMk id="2" creationId="{70AEF081-EE05-4CEB-8C61-0C229386EA7B}"/>
          </ac:spMkLst>
        </pc:spChg>
        <pc:spChg chg="mod">
          <ac:chgData name="Marta Schoch" userId="1984f853-fa69-4735-a863-89bb95a14e11" providerId="ADAL" clId="{7E73C1EF-9755-4E80-8437-3C1A72DD8F70}" dt="2022-11-23T11:34:10.095" v="1722" actId="20577"/>
          <ac:spMkLst>
            <pc:docMk/>
            <pc:sldMk cId="1134861235" sldId="258"/>
            <ac:spMk id="3" creationId="{E35D8B79-29A2-4700-841D-A41D052C5B7D}"/>
          </ac:spMkLst>
        </pc:spChg>
      </pc:sldChg>
      <pc:sldChg chg="modSp new mod">
        <pc:chgData name="Marta Schoch" userId="1984f853-fa69-4735-a863-89bb95a14e11" providerId="ADAL" clId="{7E73C1EF-9755-4E80-8437-3C1A72DD8F70}" dt="2022-11-23T11:26:17.160" v="1631" actId="242"/>
        <pc:sldMkLst>
          <pc:docMk/>
          <pc:sldMk cId="3342183372" sldId="259"/>
        </pc:sldMkLst>
        <pc:spChg chg="mod">
          <ac:chgData name="Marta Schoch" userId="1984f853-fa69-4735-a863-89bb95a14e11" providerId="ADAL" clId="{7E73C1EF-9755-4E80-8437-3C1A72DD8F70}" dt="2022-11-18T19:34:26.335" v="945" actId="20577"/>
          <ac:spMkLst>
            <pc:docMk/>
            <pc:sldMk cId="3342183372" sldId="259"/>
            <ac:spMk id="2" creationId="{86D07E8C-5317-4E93-A3F3-6EB8F2BDF34A}"/>
          </ac:spMkLst>
        </pc:spChg>
        <pc:spChg chg="mod">
          <ac:chgData name="Marta Schoch" userId="1984f853-fa69-4735-a863-89bb95a14e11" providerId="ADAL" clId="{7E73C1EF-9755-4E80-8437-3C1A72DD8F70}" dt="2022-11-23T11:26:17.160" v="1631" actId="242"/>
          <ac:spMkLst>
            <pc:docMk/>
            <pc:sldMk cId="3342183372" sldId="259"/>
            <ac:spMk id="3" creationId="{1DA6EC5F-070F-4E09-B8E8-0E52A1B35CE5}"/>
          </ac:spMkLst>
        </pc:spChg>
      </pc:sldChg>
      <pc:sldChg chg="addSp delSp modSp new del mod">
        <pc:chgData name="Marta Schoch" userId="1984f853-fa69-4735-a863-89bb95a14e11" providerId="ADAL" clId="{7E73C1EF-9755-4E80-8437-3C1A72DD8F70}" dt="2022-11-23T11:31:08.211" v="1704" actId="47"/>
        <pc:sldMkLst>
          <pc:docMk/>
          <pc:sldMk cId="2413644213" sldId="260"/>
        </pc:sldMkLst>
        <pc:spChg chg="mod">
          <ac:chgData name="Marta Schoch" userId="1984f853-fa69-4735-a863-89bb95a14e11" providerId="ADAL" clId="{7E73C1EF-9755-4E80-8437-3C1A72DD8F70}" dt="2022-11-23T10:54:21.875" v="1069" actId="20577"/>
          <ac:spMkLst>
            <pc:docMk/>
            <pc:sldMk cId="2413644213" sldId="260"/>
            <ac:spMk id="2" creationId="{800A66BC-36EF-44A1-8C2F-A738908FFF35}"/>
          </ac:spMkLst>
        </pc:spChg>
        <pc:spChg chg="del mod">
          <ac:chgData name="Marta Schoch" userId="1984f853-fa69-4735-a863-89bb95a14e11" providerId="ADAL" clId="{7E73C1EF-9755-4E80-8437-3C1A72DD8F70}" dt="2022-11-23T10:56:23.861" v="1262" actId="478"/>
          <ac:spMkLst>
            <pc:docMk/>
            <pc:sldMk cId="2413644213" sldId="260"/>
            <ac:spMk id="3" creationId="{771002A3-927C-4BB8-A971-BDC361C7EDEC}"/>
          </ac:spMkLst>
        </pc:spChg>
        <pc:spChg chg="add mod">
          <ac:chgData name="Marta Schoch" userId="1984f853-fa69-4735-a863-89bb95a14e11" providerId="ADAL" clId="{7E73C1EF-9755-4E80-8437-3C1A72DD8F70}" dt="2022-11-23T10:56:23.861" v="1262" actId="478"/>
          <ac:spMkLst>
            <pc:docMk/>
            <pc:sldMk cId="2413644213" sldId="260"/>
            <ac:spMk id="5" creationId="{DE89F50D-3569-49FF-9A38-59C0EF81F6D3}"/>
          </ac:spMkLst>
        </pc:spChg>
      </pc:sldChg>
      <pc:sldChg chg="modSp new add del mod">
        <pc:chgData name="Marta Schoch" userId="1984f853-fa69-4735-a863-89bb95a14e11" providerId="ADAL" clId="{7E73C1EF-9755-4E80-8437-3C1A72DD8F70}" dt="2022-11-23T11:16:45.362" v="1448" actId="47"/>
        <pc:sldMkLst>
          <pc:docMk/>
          <pc:sldMk cId="966310656" sldId="261"/>
        </pc:sldMkLst>
        <pc:spChg chg="mod">
          <ac:chgData name="Marta Schoch" userId="1984f853-fa69-4735-a863-89bb95a14e11" providerId="ADAL" clId="{7E73C1EF-9755-4E80-8437-3C1A72DD8F70}" dt="2022-11-23T11:16:43.364" v="1447" actId="21"/>
          <ac:spMkLst>
            <pc:docMk/>
            <pc:sldMk cId="966310656" sldId="261"/>
            <ac:spMk id="2" creationId="{8A76A0AB-CFE5-483F-92D1-6BA91B0A8D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7F0E-E052-4801-BD3A-7D4E6BF60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A5C305-BC57-4D2F-82F8-39DC78D15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8ABE4-1D75-489E-9F5D-0838F9A7FAEC}"/>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D7430CAD-3BF9-4CD6-9862-D236D56DE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D96D0-7867-476F-BA1B-2B7931BDB9D6}"/>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425309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BBAF-E288-4E1E-867F-5E418DB17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2198E-CDFE-4833-8052-3ADE30AF8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2320A-C5D0-4AB3-A46E-A3AD82F8C7E0}"/>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96CA2AD5-0EF8-4C32-9DFD-CDD9532B2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1CB92-D291-4EC1-96A0-CAE09D03D010}"/>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377122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F47B3-A35A-405D-A92A-4BEDF9A9DE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F5012-0CC7-43AC-9EC7-1990F4C41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1F1F0-5264-467B-9E49-FE536A518A1B}"/>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A3804173-93CE-462E-B819-FB96BA331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645EB-DD46-4CC9-95DB-88BB677FDEA7}"/>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299557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D33E-D992-47D4-8FDB-52876CFBA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8216D-1DB4-4B69-82C2-10D56E0EA4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764B1-1DD9-49C0-B0EE-59502077E92D}"/>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0EA2D2AF-00F6-4764-AC82-C38A17CE4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A0D72-86B8-47CC-9365-7587A18E04CE}"/>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71563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8B8D-408B-4F2F-86EB-27786D56E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E648E-7853-4D49-929C-06797CD58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3521E-3CE3-4D98-9565-D082F712A3DE}"/>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4255983D-72DA-48EB-896A-1EE68DDBF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A3B37-D0EB-42DA-AC2F-D5CDBD3AA4FB}"/>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427443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A236-A3B7-4D7B-90FD-3C4AF5607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81CEC-75E8-4587-8CA2-7E2562F22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D4035-F78F-48E1-BB3C-78C425BA2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91FAB4-CBB4-43AA-BAEE-A89EF23417C0}"/>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6" name="Footer Placeholder 5">
            <a:extLst>
              <a:ext uri="{FF2B5EF4-FFF2-40B4-BE49-F238E27FC236}">
                <a16:creationId xmlns:a16="http://schemas.microsoft.com/office/drawing/2014/main" id="{CA4A1FF3-0986-4026-8550-A45A4D4A9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65F42-B864-4868-A0EA-A9C90FFA72B5}"/>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382493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498E-178D-48D6-ABC1-FF726394A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EF7E1A-8C44-43C5-8A62-12FDEB072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2AE5A3-1252-40CD-A463-C95B10A00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05194-35AA-4B18-BCB4-FDDEBD2D1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9F5B4-E87E-4640-8E09-8DC3794AB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2B89A-6CF3-41A6-A3B2-7B0AF3AB476B}"/>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8" name="Footer Placeholder 7">
            <a:extLst>
              <a:ext uri="{FF2B5EF4-FFF2-40B4-BE49-F238E27FC236}">
                <a16:creationId xmlns:a16="http://schemas.microsoft.com/office/drawing/2014/main" id="{21844134-ABDC-4B65-B427-6756C8FC22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55DEA-9D88-4EC9-B803-084164EB4006}"/>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225647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3668-92F6-49F5-9FA9-E0944ED1C4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B28124-CC97-4A1A-8E71-135CA6F08CC0}"/>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4" name="Footer Placeholder 3">
            <a:extLst>
              <a:ext uri="{FF2B5EF4-FFF2-40B4-BE49-F238E27FC236}">
                <a16:creationId xmlns:a16="http://schemas.microsoft.com/office/drawing/2014/main" id="{2FB45A11-8B5B-4F66-987D-DDE440A4ED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E1D1F-C01D-4640-9F00-BE160FE6431F}"/>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51693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73C62-D897-4F48-8A6E-95BBAA135D90}"/>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3" name="Footer Placeholder 2">
            <a:extLst>
              <a:ext uri="{FF2B5EF4-FFF2-40B4-BE49-F238E27FC236}">
                <a16:creationId xmlns:a16="http://schemas.microsoft.com/office/drawing/2014/main" id="{400A2B72-678E-4F29-909F-6B2340718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35839-A64B-47B0-82BC-95A6B3B8E468}"/>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314165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7349-69B9-45F6-A201-8AF4B3605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0B549-BACE-4269-950E-922539688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6998D-81B9-416D-9060-84F423B1F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B314E-E2EF-43FF-87CC-749204FA2B0F}"/>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6" name="Footer Placeholder 5">
            <a:extLst>
              <a:ext uri="{FF2B5EF4-FFF2-40B4-BE49-F238E27FC236}">
                <a16:creationId xmlns:a16="http://schemas.microsoft.com/office/drawing/2014/main" id="{5C23ED4A-C481-40CE-B16D-84669DB72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189E0-762A-4D18-89A2-2BFFB04D0939}"/>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18137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72A5-C437-49A9-9F6F-FFF9B3DB7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BBFE74-C42D-42E4-A084-E07D9AC0B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9F15D6-82B7-44BE-881F-0BA5C2BF8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F0D2E-A59E-4644-8315-3BCAA1A80813}"/>
              </a:ext>
            </a:extLst>
          </p:cNvPr>
          <p:cNvSpPr>
            <a:spLocks noGrp="1"/>
          </p:cNvSpPr>
          <p:nvPr>
            <p:ph type="dt" sz="half" idx="10"/>
          </p:nvPr>
        </p:nvSpPr>
        <p:spPr/>
        <p:txBody>
          <a:bodyPr/>
          <a:lstStyle/>
          <a:p>
            <a:fld id="{92537930-FE54-4B2B-937D-91A5387AF6D8}" type="datetimeFigureOut">
              <a:rPr lang="en-US" smtClean="0"/>
              <a:t>11/23/2022</a:t>
            </a:fld>
            <a:endParaRPr lang="en-US"/>
          </a:p>
        </p:txBody>
      </p:sp>
      <p:sp>
        <p:nvSpPr>
          <p:cNvPr id="6" name="Footer Placeholder 5">
            <a:extLst>
              <a:ext uri="{FF2B5EF4-FFF2-40B4-BE49-F238E27FC236}">
                <a16:creationId xmlns:a16="http://schemas.microsoft.com/office/drawing/2014/main" id="{F9BB3ADB-954C-4E85-80A0-98F0E4F3B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2BA27-84B5-4CDD-A2D3-AB3346CAF539}"/>
              </a:ext>
            </a:extLst>
          </p:cNvPr>
          <p:cNvSpPr>
            <a:spLocks noGrp="1"/>
          </p:cNvSpPr>
          <p:nvPr>
            <p:ph type="sldNum" sz="quarter" idx="12"/>
          </p:nvPr>
        </p:nvSpPr>
        <p:spPr/>
        <p:txBody>
          <a:bodyPr/>
          <a:lstStyle/>
          <a:p>
            <a:fld id="{321F8C83-1BEB-4596-A59B-3B8EE9E8D4A0}" type="slidenum">
              <a:rPr lang="en-US" smtClean="0"/>
              <a:t>‹#›</a:t>
            </a:fld>
            <a:endParaRPr lang="en-US"/>
          </a:p>
        </p:txBody>
      </p:sp>
    </p:spTree>
    <p:extLst>
      <p:ext uri="{BB962C8B-B14F-4D97-AF65-F5344CB8AC3E}">
        <p14:creationId xmlns:p14="http://schemas.microsoft.com/office/powerpoint/2010/main" val="393585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B1A1D-8ADE-4A4E-9DB2-8CD33581D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2EA569-9D9A-4CC2-B9FC-E7C50362F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9C961-C085-4F8D-88C2-152A7B84A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37930-FE54-4B2B-937D-91A5387AF6D8}" type="datetimeFigureOut">
              <a:rPr lang="en-US" smtClean="0"/>
              <a:t>11/23/2022</a:t>
            </a:fld>
            <a:endParaRPr lang="en-US"/>
          </a:p>
        </p:txBody>
      </p:sp>
      <p:sp>
        <p:nvSpPr>
          <p:cNvPr id="5" name="Footer Placeholder 4">
            <a:extLst>
              <a:ext uri="{FF2B5EF4-FFF2-40B4-BE49-F238E27FC236}">
                <a16:creationId xmlns:a16="http://schemas.microsoft.com/office/drawing/2014/main" id="{21C05FFF-9732-44AC-945D-046700C8E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038A4-6064-4FE4-B4B0-BDFA3315A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F8C83-1BEB-4596-A59B-3B8EE9E8D4A0}" type="slidenum">
              <a:rPr lang="en-US" smtClean="0"/>
              <a:t>‹#›</a:t>
            </a:fld>
            <a:endParaRPr lang="en-US"/>
          </a:p>
        </p:txBody>
      </p:sp>
    </p:spTree>
    <p:extLst>
      <p:ext uri="{BB962C8B-B14F-4D97-AF65-F5344CB8AC3E}">
        <p14:creationId xmlns:p14="http://schemas.microsoft.com/office/powerpoint/2010/main" val="27054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5EC9-28AC-40F0-86BA-178D70C9D13E}"/>
              </a:ext>
            </a:extLst>
          </p:cNvPr>
          <p:cNvSpPr>
            <a:spLocks noGrp="1"/>
          </p:cNvSpPr>
          <p:nvPr>
            <p:ph type="ctrTitle"/>
          </p:nvPr>
        </p:nvSpPr>
        <p:spPr/>
        <p:txBody>
          <a:bodyPr/>
          <a:lstStyle/>
          <a:p>
            <a:r>
              <a:rPr lang="en-US" dirty="0"/>
              <a:t>OWID Key Indicators</a:t>
            </a:r>
          </a:p>
        </p:txBody>
      </p:sp>
      <p:sp>
        <p:nvSpPr>
          <p:cNvPr id="3" name="Subtitle 2">
            <a:extLst>
              <a:ext uri="{FF2B5EF4-FFF2-40B4-BE49-F238E27FC236}">
                <a16:creationId xmlns:a16="http://schemas.microsoft.com/office/drawing/2014/main" id="{25EB24FC-4AC6-4A68-98F4-8912E046F6D3}"/>
              </a:ext>
            </a:extLst>
          </p:cNvPr>
          <p:cNvSpPr>
            <a:spLocks noGrp="1"/>
          </p:cNvSpPr>
          <p:nvPr>
            <p:ph type="subTitle" idx="1"/>
          </p:nvPr>
        </p:nvSpPr>
        <p:spPr/>
        <p:txBody>
          <a:bodyPr/>
          <a:lstStyle/>
          <a:p>
            <a:r>
              <a:rPr lang="en-US" dirty="0"/>
              <a:t>GPID Team meeting November 29</a:t>
            </a:r>
            <a:r>
              <a:rPr lang="en-US" baseline="30000" dirty="0"/>
              <a:t>th</a:t>
            </a:r>
            <a:r>
              <a:rPr lang="en-US" dirty="0"/>
              <a:t> </a:t>
            </a:r>
          </a:p>
        </p:txBody>
      </p:sp>
    </p:spTree>
    <p:extLst>
      <p:ext uri="{BB962C8B-B14F-4D97-AF65-F5344CB8AC3E}">
        <p14:creationId xmlns:p14="http://schemas.microsoft.com/office/powerpoint/2010/main" val="37530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FC69-0086-444B-B90A-A86484F6FDA9}"/>
              </a:ext>
            </a:extLst>
          </p:cNvPr>
          <p:cNvSpPr>
            <a:spLocks noGrp="1"/>
          </p:cNvSpPr>
          <p:nvPr>
            <p:ph type="title"/>
          </p:nvPr>
        </p:nvSpPr>
        <p:spPr>
          <a:xfrm>
            <a:off x="838200" y="48650"/>
            <a:ext cx="10515600" cy="1325563"/>
          </a:xfrm>
        </p:spPr>
        <p:txBody>
          <a:bodyPr/>
          <a:lstStyle/>
          <a:p>
            <a:r>
              <a:rPr lang="en-US" dirty="0"/>
              <a:t>List of poverty and inequality indicators </a:t>
            </a:r>
          </a:p>
        </p:txBody>
      </p:sp>
      <p:graphicFrame>
        <p:nvGraphicFramePr>
          <p:cNvPr id="5" name="Table 5">
            <a:extLst>
              <a:ext uri="{FF2B5EF4-FFF2-40B4-BE49-F238E27FC236}">
                <a16:creationId xmlns:a16="http://schemas.microsoft.com/office/drawing/2014/main" id="{5AA812E0-B45D-42CF-9508-44A4B2C799B4}"/>
              </a:ext>
            </a:extLst>
          </p:cNvPr>
          <p:cNvGraphicFramePr>
            <a:graphicFrameLocks noGrp="1"/>
          </p:cNvGraphicFramePr>
          <p:nvPr>
            <p:ph idx="1"/>
            <p:extLst>
              <p:ext uri="{D42A27DB-BD31-4B8C-83A1-F6EECF244321}">
                <p14:modId xmlns:p14="http://schemas.microsoft.com/office/powerpoint/2010/main" val="3007866765"/>
              </p:ext>
            </p:extLst>
          </p:nvPr>
        </p:nvGraphicFramePr>
        <p:xfrm>
          <a:off x="204486" y="1039373"/>
          <a:ext cx="11783027" cy="5495657"/>
        </p:xfrm>
        <a:graphic>
          <a:graphicData uri="http://schemas.openxmlformats.org/drawingml/2006/table">
            <a:tbl>
              <a:tblPr firstRow="1" bandRow="1">
                <a:tableStyleId>{5C22544A-7EE6-4342-B048-85BDC9FD1C3A}</a:tableStyleId>
              </a:tblPr>
              <a:tblGrid>
                <a:gridCol w="5096719">
                  <a:extLst>
                    <a:ext uri="{9D8B030D-6E8A-4147-A177-3AD203B41FA5}">
                      <a16:colId xmlns:a16="http://schemas.microsoft.com/office/drawing/2014/main" val="1298512923"/>
                    </a:ext>
                  </a:extLst>
                </a:gridCol>
                <a:gridCol w="6686308">
                  <a:extLst>
                    <a:ext uri="{9D8B030D-6E8A-4147-A177-3AD203B41FA5}">
                      <a16:colId xmlns:a16="http://schemas.microsoft.com/office/drawing/2014/main" val="3829412024"/>
                    </a:ext>
                  </a:extLst>
                </a:gridCol>
              </a:tblGrid>
              <a:tr h="391864">
                <a:tc>
                  <a:txBody>
                    <a:bodyPr/>
                    <a:lstStyle/>
                    <a:p>
                      <a:pPr marL="285750" indent="-285750" algn="l">
                        <a:buFont typeface="Arial" panose="020B0604020202020204" pitchFamily="34" charset="0"/>
                        <a:buChar char="•"/>
                      </a:pPr>
                      <a:r>
                        <a:rPr lang="en-US" b="0" dirty="0">
                          <a:solidFill>
                            <a:schemeClr val="tx1"/>
                          </a:solidFill>
                        </a:rPr>
                        <a:t>Headcount ratio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l"/>
                      <a:r>
                        <a:rPr lang="en-US" b="0" dirty="0">
                          <a:solidFill>
                            <a:schemeClr val="tx1"/>
                          </a:solidFill>
                        </a:rPr>
                        <a:t>US$2.15, 3.65, 6.85; $1, $10, $20, $30, $40 and at 40%, 50%, 60% of the median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8628277"/>
                  </a:ext>
                </a:extLst>
              </a:tr>
              <a:tr h="363842">
                <a:tc>
                  <a:txBody>
                    <a:bodyPr/>
                    <a:lstStyle/>
                    <a:p>
                      <a:pPr marL="285750" indent="-285750" algn="l">
                        <a:buFont typeface="Arial" panose="020B0604020202020204" pitchFamily="34" charset="0"/>
                        <a:buChar char="•"/>
                      </a:pPr>
                      <a:r>
                        <a:rPr lang="en-US" dirty="0"/>
                        <a:t>Number of people living below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4938497"/>
                  </a:ext>
                </a:extLst>
              </a:tr>
              <a:tr h="381868">
                <a:tc>
                  <a:txBody>
                    <a:bodyPr/>
                    <a:lstStyle/>
                    <a:p>
                      <a:pPr marL="285750" indent="-285750" algn="l">
                        <a:buFont typeface="Arial" panose="020B0604020202020204" pitchFamily="34" charset="0"/>
                        <a:buChar char="•"/>
                      </a:pPr>
                      <a:r>
                        <a:rPr lang="en-US" dirty="0"/>
                        <a:t>Average shortfall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7393213"/>
                  </a:ext>
                </a:extLst>
              </a:tr>
              <a:tr h="363842">
                <a:tc>
                  <a:txBody>
                    <a:bodyPr/>
                    <a:lstStyle/>
                    <a:p>
                      <a:pPr marL="285750" indent="-285750" algn="l">
                        <a:buFont typeface="Arial" panose="020B0604020202020204" pitchFamily="34" charset="0"/>
                        <a:buChar char="•"/>
                      </a:pPr>
                      <a:r>
                        <a:rPr lang="en-US" dirty="0"/>
                        <a:t>Total shortfall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035394"/>
                  </a:ext>
                </a:extLst>
              </a:tr>
              <a:tr h="427601">
                <a:tc>
                  <a:txBody>
                    <a:bodyPr/>
                    <a:lstStyle/>
                    <a:p>
                      <a:pPr marL="285750" indent="-285750" algn="l">
                        <a:buFont typeface="Arial" panose="020B0604020202020204" pitchFamily="34" charset="0"/>
                        <a:buChar char="•"/>
                      </a:pPr>
                      <a:r>
                        <a:rPr lang="en-US" dirty="0"/>
                        <a:t>Income gap ratio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1725846"/>
                  </a:ext>
                </a:extLst>
              </a:tr>
              <a:tr h="363842">
                <a:tc>
                  <a:txBody>
                    <a:bodyPr/>
                    <a:lstStyle/>
                    <a:p>
                      <a:pPr marL="285750" indent="-285750" algn="l">
                        <a:buFont typeface="Arial" panose="020B0604020202020204" pitchFamily="34" charset="0"/>
                        <a:buChar char="•"/>
                      </a:pPr>
                      <a:r>
                        <a:rPr lang="en-US" dirty="0"/>
                        <a:t>Poverty gap index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0293784"/>
                  </a:ext>
                </a:extLst>
              </a:tr>
              <a:tr h="363842">
                <a:tc>
                  <a:txBody>
                    <a:bodyPr/>
                    <a:lstStyle/>
                    <a:p>
                      <a:pPr marL="285750" indent="-285750" algn="l">
                        <a:buFont typeface="Arial" panose="020B0604020202020204" pitchFamily="34" charset="0"/>
                        <a:buChar char="•"/>
                      </a:pPr>
                      <a:r>
                        <a:rPr lang="en-US" dirty="0">
                          <a:solidFill>
                            <a:schemeClr val="tx1"/>
                          </a:solidFill>
                        </a:rPr>
                        <a:t>Mean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77292"/>
                  </a:ext>
                </a:extLst>
              </a:tr>
              <a:tr h="636724">
                <a:tc>
                  <a:txBody>
                    <a:bodyPr/>
                    <a:lstStyle/>
                    <a:p>
                      <a:pPr marL="285750" indent="-285750" algn="l">
                        <a:buFont typeface="Arial" panose="020B0604020202020204" pitchFamily="34" charset="0"/>
                        <a:buChar char="•"/>
                      </a:pPr>
                      <a:r>
                        <a:rPr lang="en-US" b="0" dirty="0">
                          <a:solidFill>
                            <a:schemeClr val="tx1"/>
                          </a:solidFill>
                        </a:rPr>
                        <a:t>Median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1649252"/>
                  </a:ext>
                </a:extLst>
              </a:tr>
              <a:tr h="363842">
                <a:tc>
                  <a:txBody>
                    <a:bodyPr/>
                    <a:lstStyle/>
                    <a:p>
                      <a:pPr marL="285750" indent="-285750" algn="l">
                        <a:buFont typeface="Arial" panose="020B0604020202020204" pitchFamily="34" charset="0"/>
                        <a:buChar char="•"/>
                      </a:pPr>
                      <a:r>
                        <a:rPr lang="en-US" dirty="0"/>
                        <a:t>Deciles 1-10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average, share, threshold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8676218"/>
                  </a:ext>
                </a:extLst>
              </a:tr>
              <a:tr h="363842">
                <a:tc>
                  <a:txBody>
                    <a:bodyPr/>
                    <a:lstStyle/>
                    <a:p>
                      <a:pPr marL="285750" indent="-285750" algn="l">
                        <a:buFont typeface="Arial" panose="020B0604020202020204" pitchFamily="34" charset="0"/>
                        <a:buChar char="•"/>
                      </a:pPr>
                      <a:r>
                        <a:rPr lang="en-US" b="0" dirty="0">
                          <a:solidFill>
                            <a:schemeClr val="tx1"/>
                          </a:solidFill>
                        </a:rPr>
                        <a:t>Gini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327099"/>
                  </a:ext>
                </a:extLst>
              </a:tr>
              <a:tr h="363842">
                <a:tc>
                  <a:txBody>
                    <a:bodyPr/>
                    <a:lstStyle/>
                    <a:p>
                      <a:pPr marL="285750" indent="-285750" algn="l">
                        <a:buFont typeface="Arial" panose="020B0604020202020204" pitchFamily="34" charset="0"/>
                        <a:buChar char="•"/>
                      </a:pPr>
                      <a:r>
                        <a:rPr lang="en-US" dirty="0"/>
                        <a:t>MLD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594845"/>
                  </a:ext>
                </a:extLst>
              </a:tr>
              <a:tr h="363842">
                <a:tc>
                  <a:txBody>
                    <a:bodyPr/>
                    <a:lstStyle/>
                    <a:p>
                      <a:pPr marL="285750" indent="-285750" algn="l">
                        <a:buFont typeface="Arial" panose="020B0604020202020204" pitchFamily="34" charset="0"/>
                        <a:buChar char="•"/>
                      </a:pPr>
                      <a:r>
                        <a:rPr lang="en-US" dirty="0"/>
                        <a:t>Polarization Index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(Wolfson polarization index)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003304"/>
                  </a:ext>
                </a:extLst>
              </a:tr>
              <a:tr h="363842">
                <a:tc>
                  <a:txBody>
                    <a:bodyPr/>
                    <a:lstStyle/>
                    <a:p>
                      <a:pPr marL="285750" indent="-285750" algn="l">
                        <a:buFont typeface="Arial" panose="020B0604020202020204" pitchFamily="34" charset="0"/>
                        <a:buChar char="•"/>
                      </a:pPr>
                      <a:r>
                        <a:rPr lang="en-US" dirty="0"/>
                        <a:t>Palma ratio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P10/P90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6521544"/>
                  </a:ext>
                </a:extLst>
              </a:tr>
              <a:tr h="363842">
                <a:tc>
                  <a:txBody>
                    <a:bodyPr/>
                    <a:lstStyle/>
                    <a:p>
                      <a:pPr marL="285750" indent="-285750" algn="l">
                        <a:buFont typeface="Arial" panose="020B0604020202020204" pitchFamily="34" charset="0"/>
                        <a:buChar char="•"/>
                      </a:pPr>
                      <a:r>
                        <a:rPr lang="en-US" dirty="0"/>
                        <a:t>Share total 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P20/P80, P10/P90, P50/P90, P10/P50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119874"/>
                  </a:ext>
                </a:extLst>
              </a:tr>
            </a:tbl>
          </a:graphicData>
        </a:graphic>
      </p:graphicFrame>
    </p:spTree>
    <p:extLst>
      <p:ext uri="{BB962C8B-B14F-4D97-AF65-F5344CB8AC3E}">
        <p14:creationId xmlns:p14="http://schemas.microsoft.com/office/powerpoint/2010/main" val="138534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F081-EE05-4CEB-8C61-0C229386EA7B}"/>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35D8B79-29A2-4700-841D-A41D052C5B7D}"/>
              </a:ext>
            </a:extLst>
          </p:cNvPr>
          <p:cNvSpPr>
            <a:spLocks noGrp="1"/>
          </p:cNvSpPr>
          <p:nvPr>
            <p:ph idx="1"/>
          </p:nvPr>
        </p:nvSpPr>
        <p:spPr>
          <a:xfrm>
            <a:off x="838200" y="1388962"/>
            <a:ext cx="10515600" cy="5103913"/>
          </a:xfrm>
        </p:spPr>
        <p:txBody>
          <a:bodyPr>
            <a:normAutofit fontScale="85000" lnSpcReduction="10000"/>
          </a:bodyPr>
          <a:lstStyle/>
          <a:p>
            <a:pPr>
              <a:lnSpc>
                <a:spcPct val="120000"/>
              </a:lnSpc>
            </a:pPr>
            <a:r>
              <a:rPr lang="en-US" sz="2400" dirty="0">
                <a:solidFill>
                  <a:srgbClr val="FF0000"/>
                </a:solidFill>
              </a:rPr>
              <a:t>Average shortfall</a:t>
            </a:r>
            <a:r>
              <a:rPr lang="en-US" sz="2400" dirty="0"/>
              <a:t>: average shortfall from the poverty line (averaged across the population in poverty).</a:t>
            </a:r>
          </a:p>
          <a:p>
            <a:pPr>
              <a:lnSpc>
                <a:spcPct val="120000"/>
              </a:lnSpc>
            </a:pPr>
            <a:r>
              <a:rPr lang="en-US" sz="2400" dirty="0">
                <a:solidFill>
                  <a:srgbClr val="FF0000"/>
                </a:solidFill>
              </a:rPr>
              <a:t>Total shortfall</a:t>
            </a:r>
            <a:r>
              <a:rPr lang="en-US" sz="2400" dirty="0"/>
              <a:t>:  total amount of money that would be theoretically needed to lift the incomes or expenditure of all people in poverty up to the poverty line (w/out considering behavioral response). </a:t>
            </a:r>
          </a:p>
          <a:p>
            <a:pPr>
              <a:lnSpc>
                <a:spcPct val="120000"/>
              </a:lnSpc>
            </a:pPr>
            <a:r>
              <a:rPr lang="en-US" sz="2400" dirty="0">
                <a:solidFill>
                  <a:srgbClr val="FF0000"/>
                </a:solidFill>
              </a:rPr>
              <a:t>Income gap ratio</a:t>
            </a:r>
            <a:r>
              <a:rPr lang="en-US" sz="2400" dirty="0"/>
              <a:t>: average shortfall from the poverty line (averaged across the population in poverty) expressed as a share of the poverty line.</a:t>
            </a:r>
          </a:p>
          <a:p>
            <a:pPr>
              <a:lnSpc>
                <a:spcPct val="120000"/>
              </a:lnSpc>
            </a:pPr>
            <a:r>
              <a:rPr lang="en-US" sz="2400" dirty="0">
                <a:solidFill>
                  <a:srgbClr val="FF0000"/>
                </a:solidFill>
              </a:rPr>
              <a:t>Poverty gap index</a:t>
            </a:r>
            <a:r>
              <a:rPr lang="en-US" sz="2400" dirty="0"/>
              <a:t>: mean shortfall of the total population from the poverty line counting the non-poor as having zero shortfall and expressed as a percentage of the poverty line. For those below the poverty line, the shortfall corresponds to the amount of money required in order to reach the poverty line. For those at or above the poverty line, the shortfall is counted as zero. The average shortfall is then calculated across the total population – both poor and non-poor – and then expressed as a share of the poverty line. </a:t>
            </a:r>
          </a:p>
        </p:txBody>
      </p:sp>
    </p:spTree>
    <p:extLst>
      <p:ext uri="{BB962C8B-B14F-4D97-AF65-F5344CB8AC3E}">
        <p14:creationId xmlns:p14="http://schemas.microsoft.com/office/powerpoint/2010/main" val="113486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7E8C-5317-4E93-A3F3-6EB8F2BDF34A}"/>
              </a:ext>
            </a:extLst>
          </p:cNvPr>
          <p:cNvSpPr>
            <a:spLocks noGrp="1"/>
          </p:cNvSpPr>
          <p:nvPr>
            <p:ph type="title"/>
          </p:nvPr>
        </p:nvSpPr>
        <p:spPr/>
        <p:txBody>
          <a:bodyPr/>
          <a:lstStyle/>
          <a:p>
            <a:r>
              <a:rPr lang="en-US" dirty="0"/>
              <a:t>Deciles measures</a:t>
            </a:r>
          </a:p>
        </p:txBody>
      </p:sp>
      <p:sp>
        <p:nvSpPr>
          <p:cNvPr id="3" name="Content Placeholder 2">
            <a:extLst>
              <a:ext uri="{FF2B5EF4-FFF2-40B4-BE49-F238E27FC236}">
                <a16:creationId xmlns:a16="http://schemas.microsoft.com/office/drawing/2014/main" id="{1DA6EC5F-070F-4E09-B8E8-0E52A1B35CE5}"/>
              </a:ext>
            </a:extLst>
          </p:cNvPr>
          <p:cNvSpPr>
            <a:spLocks noGrp="1"/>
          </p:cNvSpPr>
          <p:nvPr>
            <p:ph idx="1"/>
          </p:nvPr>
        </p:nvSpPr>
        <p:spPr/>
        <p:txBody>
          <a:bodyPr anchor="ctr"/>
          <a:lstStyle/>
          <a:p>
            <a:r>
              <a:rPr lang="en-US" dirty="0"/>
              <a:t>Average: mean income or expenditure per day within the decile.</a:t>
            </a:r>
          </a:p>
          <a:p>
            <a:r>
              <a:rPr lang="en-US" dirty="0"/>
              <a:t>Share: income or expenditure of the nth decile (tenth of the population) as a share of total income or expenditure.</a:t>
            </a:r>
          </a:p>
          <a:p>
            <a:r>
              <a:rPr lang="en-US" dirty="0"/>
              <a:t>Level: level of income or expenditure per day below which nth decile of the population falls.</a:t>
            </a:r>
          </a:p>
        </p:txBody>
      </p:sp>
    </p:spTree>
    <p:extLst>
      <p:ext uri="{BB962C8B-B14F-4D97-AF65-F5344CB8AC3E}">
        <p14:creationId xmlns:p14="http://schemas.microsoft.com/office/powerpoint/2010/main" val="334218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340</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OWID Key Indicators</vt:lpstr>
      <vt:lpstr>List of poverty and inequality indicators </vt:lpstr>
      <vt:lpstr>Definitions</vt:lpstr>
      <vt:lpstr>Deciles 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OWID Key Indicators</dc:title>
  <dc:creator>Marta Schoch</dc:creator>
  <cp:lastModifiedBy>Marta Schoch</cp:lastModifiedBy>
  <cp:revision>1</cp:revision>
  <dcterms:created xsi:type="dcterms:W3CDTF">2022-11-18T19:20:44Z</dcterms:created>
  <dcterms:modified xsi:type="dcterms:W3CDTF">2022-11-23T11:34:15Z</dcterms:modified>
</cp:coreProperties>
</file>