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69" r:id="rId4"/>
    <p:sldId id="268" r:id="rId5"/>
    <p:sldId id="275" r:id="rId6"/>
    <p:sldId id="273" r:id="rId7"/>
    <p:sldId id="276" r:id="rId8"/>
    <p:sldId id="272" r:id="rId9"/>
    <p:sldId id="277" r:id="rId10"/>
    <p:sldId id="271"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5" autoAdjust="0"/>
    <p:restoredTop sz="94624" autoAdjust="0"/>
  </p:normalViewPr>
  <p:slideViewPr>
    <p:cSldViewPr snapToGrid="0">
      <p:cViewPr varScale="1">
        <p:scale>
          <a:sx n="69" d="100"/>
          <a:sy n="69" d="100"/>
        </p:scale>
        <p:origin x="-756"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xmlns=""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hatbotsmagazine.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ialogflow.cloud.google.com/" TargetMode="External"/><Relationship Id="rId5" Type="http://schemas.openxmlformats.org/officeDocument/2006/relationships/hyperlink" Target="https://learn.microsoft.com/en-us/azure/bot-service/?view=azure-bot-service-4.0" TargetMode="External"/><Relationship Id="rId4" Type="http://schemas.openxmlformats.org/officeDocument/2006/relationships/hyperlink" Target="https://ai.google/latest-new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US" dirty="0" err="1" smtClean="0">
                <a:solidFill>
                  <a:schemeClr val="tx1"/>
                </a:solidFill>
                <a:latin typeface="Cambria" panose="02040503050406030204" pitchFamily="18" charset="0"/>
                <a:ea typeface="Cambria" panose="02040503050406030204" pitchFamily="18" charset="0"/>
              </a:rPr>
              <a:t>Chatbot</a:t>
            </a:r>
            <a:r>
              <a:rPr lang="en-US" dirty="0" smtClean="0">
                <a:solidFill>
                  <a:schemeClr val="tx1"/>
                </a:solidFill>
                <a:latin typeface="Cambria" panose="02040503050406030204" pitchFamily="18" charset="0"/>
                <a:ea typeface="Cambria" panose="02040503050406030204" pitchFamily="18" charset="0"/>
              </a:rPr>
              <a:t> based helpdesk for </a:t>
            </a:r>
            <a:r>
              <a:rPr lang="en-US" dirty="0" err="1" smtClean="0">
                <a:solidFill>
                  <a:schemeClr val="tx1"/>
                </a:solidFill>
                <a:latin typeface="Cambria" panose="02040503050406030204" pitchFamily="18" charset="0"/>
                <a:ea typeface="Cambria" panose="02040503050406030204" pitchFamily="18" charset="0"/>
              </a:rPr>
              <a:t>govt</a:t>
            </a:r>
            <a:r>
              <a:rPr lang="en-US" dirty="0" smtClean="0">
                <a:solidFill>
                  <a:schemeClr val="tx1"/>
                </a:solidFill>
                <a:latin typeface="Cambria" panose="02040503050406030204" pitchFamily="18" charset="0"/>
                <a:ea typeface="Cambria" panose="02040503050406030204" pitchFamily="18" charset="0"/>
              </a:rPr>
              <a:t> employees and departments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a:t>
            </a:r>
            <a:r>
              <a:rPr lang="en-GB" dirty="0" smtClean="0">
                <a:latin typeface="Cambria" panose="02040503050406030204" pitchFamily="18" charset="0"/>
                <a:ea typeface="Cambria" panose="02040503050406030204" pitchFamily="18" charset="0"/>
              </a:rPr>
              <a:t>Number:CIT-G14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xmlns="" val="886409593"/>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xmlns="" val="20000"/>
                    </a:ext>
                  </a:extLst>
                </a:gridCol>
                <a:gridCol w="3333675">
                  <a:extLst>
                    <a:ext uri="{9D8B030D-6E8A-4147-A177-3AD203B41FA5}">
                      <a16:colId xmlns:a16="http://schemas.microsoft.com/office/drawing/2014/main" xmlns=""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Times New Roman" pitchFamily="18" charset="0"/>
                <a:ea typeface="Cambria" panose="02040503050406030204" pitchFamily="18" charset="0"/>
                <a:cs typeface="Times New Roman" pitchFamily="18" charset="0"/>
                <a:sym typeface="Verdana"/>
              </a:rPr>
              <a:t>Under the Supervision of,</a:t>
            </a:r>
            <a:endParaRPr dirty="0">
              <a:latin typeface="Times New Roman" pitchFamily="18" charset="0"/>
              <a:ea typeface="Cambria" panose="02040503050406030204" pitchFamily="18" charset="0"/>
              <a:cs typeface="Times New Roman" pitchFamily="18" charset="0"/>
            </a:endParaRPr>
          </a:p>
          <a:p>
            <a:pPr lvl="0">
              <a:spcBef>
                <a:spcPts val="400"/>
              </a:spcBef>
              <a:buClr>
                <a:srgbClr val="17365D"/>
              </a:buClr>
              <a:buSzPts val="2000"/>
            </a:pPr>
            <a:r>
              <a:rPr lang="en-US" sz="2000" b="1" dirty="0" smtClean="0">
                <a:solidFill>
                  <a:srgbClr val="17365D"/>
                </a:solidFill>
                <a:latin typeface="Times New Roman" pitchFamily="18" charset="0"/>
                <a:ea typeface="Cambria" panose="02040503050406030204" pitchFamily="18" charset="0"/>
                <a:cs typeface="Times New Roman" pitchFamily="18" charset="0"/>
                <a:sym typeface="Verdana"/>
              </a:rPr>
              <a:t>                  Dr. </a:t>
            </a:r>
            <a:r>
              <a:rPr lang="en-US" sz="2000" b="1" dirty="0" err="1" smtClean="0">
                <a:solidFill>
                  <a:srgbClr val="17365D"/>
                </a:solidFill>
                <a:latin typeface="Times New Roman" pitchFamily="18" charset="0"/>
                <a:ea typeface="Cambria" panose="02040503050406030204" pitchFamily="18" charset="0"/>
                <a:cs typeface="Times New Roman" pitchFamily="18" charset="0"/>
                <a:sym typeface="Verdana"/>
              </a:rPr>
              <a:t>Nihar</a:t>
            </a:r>
            <a:r>
              <a:rPr lang="en-US" sz="2000" b="1" dirty="0" smtClean="0">
                <a:solidFill>
                  <a:srgbClr val="17365D"/>
                </a:solidFill>
                <a:latin typeface="Times New Roman" pitchFamily="18" charset="0"/>
                <a:ea typeface="Cambria" panose="02040503050406030204" pitchFamily="18" charset="0"/>
                <a:cs typeface="Times New Roman" pitchFamily="18" charset="0"/>
                <a:sym typeface="Verdana"/>
              </a:rPr>
              <a:t> </a:t>
            </a:r>
            <a:r>
              <a:rPr lang="en-US" sz="2000" b="1" dirty="0" err="1" smtClean="0">
                <a:solidFill>
                  <a:srgbClr val="17365D"/>
                </a:solidFill>
                <a:latin typeface="Times New Roman" pitchFamily="18" charset="0"/>
                <a:ea typeface="Cambria" panose="02040503050406030204" pitchFamily="18" charset="0"/>
                <a:cs typeface="Times New Roman" pitchFamily="18" charset="0"/>
                <a:sym typeface="Verdana"/>
              </a:rPr>
              <a:t>Ranjan</a:t>
            </a:r>
            <a:r>
              <a:rPr lang="en-US" sz="2000" b="1" dirty="0" smtClean="0">
                <a:solidFill>
                  <a:srgbClr val="17365D"/>
                </a:solidFill>
                <a:latin typeface="Times New Roman" pitchFamily="18" charset="0"/>
                <a:ea typeface="Cambria" panose="02040503050406030204" pitchFamily="18" charset="0"/>
                <a:cs typeface="Times New Roman" pitchFamily="18" charset="0"/>
                <a:sym typeface="Verdana"/>
              </a:rPr>
              <a:t> </a:t>
            </a:r>
            <a:r>
              <a:rPr lang="en-US" sz="2000" b="1" dirty="0" err="1" smtClean="0">
                <a:solidFill>
                  <a:srgbClr val="17365D"/>
                </a:solidFill>
                <a:latin typeface="Times New Roman" pitchFamily="18" charset="0"/>
                <a:ea typeface="Cambria" panose="02040503050406030204" pitchFamily="18" charset="0"/>
                <a:cs typeface="Times New Roman" pitchFamily="18" charset="0"/>
                <a:sym typeface="Verdana"/>
              </a:rPr>
              <a:t>Naya</a:t>
            </a:r>
            <a:endParaRPr sz="2000" b="1" i="0" u="none" strike="noStrike" cap="none" dirty="0">
              <a:solidFill>
                <a:srgbClr val="17365D"/>
              </a:solidFill>
              <a:latin typeface="Times New Roman" pitchFamily="18" charset="0"/>
              <a:ea typeface="Cambria" panose="02040503050406030204" pitchFamily="18" charset="0"/>
              <a:cs typeface="Times New Roman" pitchFamily="18" charset="0"/>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                               Associate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              School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                                Presidency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PIP4001 </a:t>
            </a:r>
            <a:r>
              <a:rPr lang="en-GB" sz="2000" b="1" dirty="0" smtClean="0">
                <a:solidFill>
                  <a:srgbClr val="17365D"/>
                </a:solidFill>
                <a:latin typeface="Cambria" panose="02040503050406030204" pitchFamily="18" charset="0"/>
                <a:ea typeface="Cambria" panose="02040503050406030204" pitchFamily="18" charset="0"/>
                <a:cs typeface="Verdana"/>
                <a:sym typeface="Verdana"/>
              </a:rPr>
              <a:t>University</a:t>
            </a: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 </a:t>
            </a: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smtClean="0">
                <a:solidFill>
                  <a:schemeClr val="tx1">
                    <a:lumMod val="95000"/>
                    <a:lumOff val="5000"/>
                  </a:schemeClr>
                </a:solidFill>
                <a:latin typeface="Cambria" panose="02040503050406030204" pitchFamily="18" charset="0"/>
                <a:ea typeface="Cambria" panose="02040503050406030204" pitchFamily="18" charset="0"/>
                <a:cs typeface="Verdana"/>
                <a:sym typeface="Verdana"/>
              </a:rPr>
              <a:t>University</a:t>
            </a:r>
            <a:r>
              <a:rPr lang="en-US" sz="2000" b="1" i="0" u="none" strike="noStrike" cap="none" dirty="0" smtClean="0">
                <a:solidFill>
                  <a:schemeClr val="tx1">
                    <a:lumMod val="95000"/>
                    <a:lumOff val="5000"/>
                  </a:schemeClr>
                </a:solidFill>
                <a:latin typeface="Cambria" panose="02040503050406030204" pitchFamily="18" charset="0"/>
                <a:ea typeface="Cambria" panose="02040503050406030204" pitchFamily="18" charset="0"/>
                <a:cs typeface="Verdana"/>
                <a:sym typeface="Verdana"/>
              </a:rPr>
              <a:t> </a:t>
            </a:r>
            <a:r>
              <a:rPr lang="en-US" sz="2000" b="1" i="0" u="none" strike="noStrike" cap="none" dirty="0" smtClean="0">
                <a:solidFill>
                  <a:schemeClr val="tx1">
                    <a:lumMod val="95000"/>
                    <a:lumOff val="5000"/>
                  </a:schemeClr>
                </a:solidFill>
                <a:latin typeface="Cambria" panose="02040503050406030204" pitchFamily="18" charset="0"/>
                <a:ea typeface="Cambria" panose="02040503050406030204" pitchFamily="18" charset="0"/>
                <a:cs typeface="Verdana"/>
                <a:sym typeface="Verdana"/>
              </a:rPr>
              <a:t>project-PIP_4001</a:t>
            </a:r>
          </a:p>
          <a:p>
            <a:pPr marL="0" marR="0" lvl="0" indent="0" rtl="0">
              <a:spcBef>
                <a:spcPts val="0"/>
              </a:spcBef>
              <a:spcAft>
                <a:spcPts val="0"/>
              </a:spcAft>
              <a:buClr>
                <a:srgbClr val="17365D"/>
              </a:buClr>
              <a:buSzPct val="100000"/>
              <a:buFont typeface="Arial"/>
              <a:buNone/>
            </a:pP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smtClean="0">
                <a:solidFill>
                  <a:schemeClr val="accent1"/>
                </a:solidFill>
                <a:latin typeface="Cambria" panose="02040503050406030204" pitchFamily="18" charset="0"/>
                <a:ea typeface="Cambria" panose="02040503050406030204" pitchFamily="18" charset="0"/>
                <a:cs typeface="Verdana"/>
                <a:sym typeface="Verdana"/>
              </a:rPr>
              <a:t>HoD</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 </a:t>
            </a:r>
            <a:r>
              <a:rPr lang="en-US" sz="2000" b="1" dirty="0" smtClean="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t>
            </a:r>
            <a:r>
              <a:rPr lang="en-US" sz="2000" b="1" dirty="0" err="1" smtClean="0">
                <a:solidFill>
                  <a:schemeClr val="tx1">
                    <a:lumMod val="95000"/>
                    <a:lumOff val="5000"/>
                  </a:schemeClr>
                </a:solidFill>
                <a:latin typeface="Cambria" panose="02040503050406030204" pitchFamily="18" charset="0"/>
                <a:ea typeface="Cambria" panose="02040503050406030204" pitchFamily="18" charset="0"/>
                <a:cs typeface="Verdana"/>
                <a:sym typeface="Verdana"/>
              </a:rPr>
              <a:t>Anandaraj</a:t>
            </a:r>
            <a:r>
              <a:rPr lang="en-US" sz="2000" b="1" dirty="0" smtClean="0">
                <a:solidFill>
                  <a:schemeClr val="tx1">
                    <a:lumMod val="95000"/>
                    <a:lumOff val="5000"/>
                  </a:schemeClr>
                </a:solidFill>
                <a:latin typeface="Cambria" panose="02040503050406030204" pitchFamily="18" charset="0"/>
                <a:ea typeface="Cambria" panose="02040503050406030204" pitchFamily="18" charset="0"/>
                <a:cs typeface="Verdana"/>
                <a:sym typeface="Verdana"/>
              </a:rPr>
              <a:t> S P </a:t>
            </a:r>
          </a:p>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smtClean="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t>
            </a:r>
            <a:r>
              <a:rPr lang="en-US" sz="2000" b="1" i="0" u="none" strike="noStrike" cap="none" dirty="0" err="1" smtClean="0">
                <a:solidFill>
                  <a:schemeClr val="tx1">
                    <a:lumMod val="95000"/>
                    <a:lumOff val="5000"/>
                  </a:schemeClr>
                </a:solidFill>
                <a:latin typeface="Cambria" panose="02040503050406030204" pitchFamily="18" charset="0"/>
                <a:ea typeface="Cambria" panose="02040503050406030204" pitchFamily="18" charset="0"/>
                <a:cs typeface="Verdana"/>
                <a:sym typeface="Verdana"/>
              </a:rPr>
              <a:t>Sharmasth</a:t>
            </a:r>
            <a:r>
              <a:rPr lang="en-US" sz="2000" b="1" i="0" u="none" strike="noStrike" cap="none" dirty="0" smtClean="0">
                <a:solidFill>
                  <a:schemeClr val="tx1">
                    <a:lumMod val="95000"/>
                    <a:lumOff val="5000"/>
                  </a:schemeClr>
                </a:solidFill>
                <a:latin typeface="Cambria" panose="02040503050406030204" pitchFamily="18" charset="0"/>
                <a:ea typeface="Cambria" panose="02040503050406030204" pitchFamily="18" charset="0"/>
                <a:cs typeface="Verdana"/>
                <a:sym typeface="Verdana"/>
              </a:rPr>
              <a:t> </a:t>
            </a:r>
            <a:r>
              <a:rPr lang="en-US" sz="2000" b="1" i="0" u="none" strike="noStrike" cap="none" dirty="0" err="1" smtClean="0">
                <a:solidFill>
                  <a:schemeClr val="tx1">
                    <a:lumMod val="95000"/>
                    <a:lumOff val="5000"/>
                  </a:schemeClr>
                </a:solidFill>
                <a:latin typeface="Cambria" panose="02040503050406030204" pitchFamily="18" charset="0"/>
                <a:ea typeface="Cambria" panose="02040503050406030204" pitchFamily="18" charset="0"/>
                <a:cs typeface="Verdana"/>
                <a:sym typeface="Verdana"/>
              </a:rPr>
              <a:t>Vali</a:t>
            </a:r>
            <a:r>
              <a:rPr lang="en-US" sz="2000" b="1" i="0" u="none" strike="noStrike" cap="none" dirty="0" smtClean="0">
                <a:solidFill>
                  <a:schemeClr val="tx1">
                    <a:lumMod val="95000"/>
                    <a:lumOff val="5000"/>
                  </a:schemeClr>
                </a:solidFill>
                <a:latin typeface="Cambria" panose="02040503050406030204" pitchFamily="18" charset="0"/>
                <a:ea typeface="Cambria" panose="02040503050406030204" pitchFamily="18" charset="0"/>
                <a:cs typeface="Verdana"/>
                <a:sym typeface="Verdana"/>
              </a:rPr>
              <a:t>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School </a:t>
            </a:r>
            <a:r>
              <a:rPr lang="en-US" sz="2000" b="1" dirty="0">
                <a:solidFill>
                  <a:schemeClr val="accent1"/>
                </a:solidFill>
                <a:latin typeface="Cambria" panose="02040503050406030204" pitchFamily="18" charset="0"/>
                <a:ea typeface="Cambria" panose="02040503050406030204" pitchFamily="18" charset="0"/>
                <a:cs typeface="Verdana"/>
                <a:sym typeface="Verdana"/>
              </a:rPr>
              <a:t>Project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Coordinators: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10" name="Table 9"/>
          <p:cNvGraphicFramePr>
            <a:graphicFrameLocks noGrp="1"/>
          </p:cNvGraphicFramePr>
          <p:nvPr/>
        </p:nvGraphicFramePr>
        <p:xfrm>
          <a:off x="290946" y="2672860"/>
          <a:ext cx="5715961" cy="1758465"/>
        </p:xfrm>
        <a:graphic>
          <a:graphicData uri="http://schemas.openxmlformats.org/drawingml/2006/table">
            <a:tbl>
              <a:tblPr firstRow="1" bandRow="1"/>
              <a:tblGrid>
                <a:gridCol w="2888354"/>
                <a:gridCol w="2827607"/>
              </a:tblGrid>
              <a:tr h="351693">
                <a:tc>
                  <a:txBody>
                    <a:bodyPr/>
                    <a:lstStyle/>
                    <a:p>
                      <a:pPr algn="ctr"/>
                      <a:endParaRPr lang="en-US" b="0" dirty="0"/>
                    </a:p>
                  </a:txBody>
                  <a:tcPr/>
                </a:tc>
                <a:tc>
                  <a:txBody>
                    <a:bodyPr/>
                    <a:lstStyle/>
                    <a:p>
                      <a:pPr algn="ctr"/>
                      <a:endParaRPr lang="en-US" b="0"/>
                    </a:p>
                  </a:txBody>
                  <a:tcPr/>
                </a:tc>
              </a:tr>
              <a:tr h="351693">
                <a:tc>
                  <a:txBody>
                    <a:bodyPr/>
                    <a:lstStyle/>
                    <a:p>
                      <a:pPr algn="ctr"/>
                      <a:r>
                        <a:rPr lang="en-US" b="1" dirty="0" smtClean="0">
                          <a:latin typeface="Cambria" pitchFamily="18" charset="0"/>
                          <a:ea typeface="Cambria" pitchFamily="18" charset="0"/>
                          <a:cs typeface="Times New Roman" pitchFamily="18" charset="0"/>
                        </a:rPr>
                        <a:t>20211CIT0069</a:t>
                      </a:r>
                      <a:endParaRPr lang="en-US" b="1" dirty="0">
                        <a:latin typeface="Cambria" pitchFamily="18" charset="0"/>
                        <a:ea typeface="Cambria" pitchFamily="18" charset="0"/>
                        <a:cs typeface="Times New Roman" pitchFamily="18" charset="0"/>
                      </a:endParaRPr>
                    </a:p>
                  </a:txBody>
                  <a:tcPr/>
                </a:tc>
                <a:tc>
                  <a:txBody>
                    <a:bodyPr/>
                    <a:lstStyle/>
                    <a:p>
                      <a:pPr algn="ctr"/>
                      <a:r>
                        <a:rPr lang="en-US" b="1" dirty="0" smtClean="0">
                          <a:latin typeface="Cambria" pitchFamily="18" charset="0"/>
                          <a:ea typeface="Cambria" pitchFamily="18" charset="0"/>
                          <a:cs typeface="Times New Roman" pitchFamily="18" charset="0"/>
                        </a:rPr>
                        <a:t>DHANUSH M</a:t>
                      </a:r>
                      <a:endParaRPr lang="en-US" b="1" dirty="0">
                        <a:latin typeface="Cambria" pitchFamily="18" charset="0"/>
                        <a:ea typeface="Cambria" pitchFamily="18" charset="0"/>
                        <a:cs typeface="Times New Roman" pitchFamily="18" charset="0"/>
                      </a:endParaRPr>
                    </a:p>
                  </a:txBody>
                  <a:tcPr/>
                </a:tc>
              </a:tr>
              <a:tr h="351693">
                <a:tc>
                  <a:txBody>
                    <a:bodyPr/>
                    <a:lstStyle/>
                    <a:p>
                      <a:pPr algn="ctr"/>
                      <a:r>
                        <a:rPr lang="en-US" b="1" dirty="0" smtClean="0">
                          <a:latin typeface="Cambria" pitchFamily="18" charset="0"/>
                          <a:ea typeface="Cambria" pitchFamily="18" charset="0"/>
                          <a:cs typeface="Times New Roman" pitchFamily="18" charset="0"/>
                        </a:rPr>
                        <a:t>20211CIT0156</a:t>
                      </a:r>
                      <a:endParaRPr lang="en-US" b="1" dirty="0">
                        <a:latin typeface="Cambria" pitchFamily="18" charset="0"/>
                        <a:ea typeface="Cambria" pitchFamily="18" charset="0"/>
                        <a:cs typeface="Times New Roman" pitchFamily="18" charset="0"/>
                      </a:endParaRPr>
                    </a:p>
                  </a:txBody>
                  <a:tcPr/>
                </a:tc>
                <a:tc>
                  <a:txBody>
                    <a:bodyPr/>
                    <a:lstStyle/>
                    <a:p>
                      <a:pPr algn="ctr"/>
                      <a:r>
                        <a:rPr lang="en-US" b="1" dirty="0" smtClean="0">
                          <a:latin typeface="Cambria" pitchFamily="18" charset="0"/>
                          <a:ea typeface="Cambria" pitchFamily="18" charset="0"/>
                          <a:cs typeface="Times New Roman" pitchFamily="18" charset="0"/>
                        </a:rPr>
                        <a:t>BHUVANESHWAR Y</a:t>
                      </a:r>
                      <a:endParaRPr lang="en-US" b="1" dirty="0">
                        <a:latin typeface="Cambria" pitchFamily="18" charset="0"/>
                        <a:ea typeface="Cambria" pitchFamily="18" charset="0"/>
                        <a:cs typeface="Times New Roman" pitchFamily="18" charset="0"/>
                      </a:endParaRPr>
                    </a:p>
                  </a:txBody>
                  <a:tcPr/>
                </a:tc>
              </a:tr>
              <a:tr h="351693">
                <a:tc>
                  <a:txBody>
                    <a:bodyPr/>
                    <a:lstStyle/>
                    <a:p>
                      <a:pPr algn="ctr"/>
                      <a:r>
                        <a:rPr lang="en-US" b="1" dirty="0" smtClean="0">
                          <a:latin typeface="Cambria" pitchFamily="18" charset="0"/>
                          <a:ea typeface="Cambria" pitchFamily="18" charset="0"/>
                          <a:cs typeface="Times New Roman" pitchFamily="18" charset="0"/>
                        </a:rPr>
                        <a:t>20211CIT0147</a:t>
                      </a:r>
                      <a:endParaRPr lang="en-US" b="1" dirty="0">
                        <a:latin typeface="Cambria" pitchFamily="18" charset="0"/>
                        <a:ea typeface="Cambria" pitchFamily="18" charset="0"/>
                        <a:cs typeface="Times New Roman" pitchFamily="18" charset="0"/>
                      </a:endParaRPr>
                    </a:p>
                  </a:txBody>
                  <a:tcPr/>
                </a:tc>
                <a:tc>
                  <a:txBody>
                    <a:bodyPr/>
                    <a:lstStyle/>
                    <a:p>
                      <a:pPr algn="ctr"/>
                      <a:r>
                        <a:rPr lang="en-US" b="1" dirty="0" smtClean="0">
                          <a:latin typeface="Cambria" pitchFamily="18" charset="0"/>
                          <a:ea typeface="Cambria" pitchFamily="18" charset="0"/>
                          <a:cs typeface="Times New Roman" pitchFamily="18" charset="0"/>
                        </a:rPr>
                        <a:t>SHREYANKA B</a:t>
                      </a:r>
                      <a:r>
                        <a:rPr lang="en-US" b="1" baseline="0" dirty="0" smtClean="0">
                          <a:latin typeface="Cambria" pitchFamily="18" charset="0"/>
                          <a:ea typeface="Cambria" pitchFamily="18" charset="0"/>
                          <a:cs typeface="Times New Roman" pitchFamily="18" charset="0"/>
                        </a:rPr>
                        <a:t> L</a:t>
                      </a:r>
                      <a:endParaRPr lang="en-US" b="1" dirty="0">
                        <a:latin typeface="Cambria" pitchFamily="18" charset="0"/>
                        <a:ea typeface="Cambria" pitchFamily="18" charset="0"/>
                        <a:cs typeface="Times New Roman" pitchFamily="18" charset="0"/>
                      </a:endParaRPr>
                    </a:p>
                  </a:txBody>
                  <a:tcPr/>
                </a:tc>
              </a:tr>
              <a:tr h="351693">
                <a:tc>
                  <a:txBody>
                    <a:bodyPr/>
                    <a:lstStyle/>
                    <a:p>
                      <a:pPr algn="ctr"/>
                      <a:r>
                        <a:rPr lang="en-US" b="1" dirty="0" smtClean="0">
                          <a:latin typeface="Cambria" pitchFamily="18" charset="0"/>
                          <a:ea typeface="Cambria" pitchFamily="18" charset="0"/>
                          <a:cs typeface="Times New Roman" pitchFamily="18" charset="0"/>
                        </a:rPr>
                        <a:t>20211CIT0110</a:t>
                      </a:r>
                      <a:endParaRPr lang="en-US" b="1" dirty="0">
                        <a:latin typeface="Cambria" pitchFamily="18" charset="0"/>
                        <a:ea typeface="Cambria" pitchFamily="18" charset="0"/>
                        <a:cs typeface="Times New Roman" pitchFamily="18" charset="0"/>
                      </a:endParaRPr>
                    </a:p>
                  </a:txBody>
                  <a:tcPr/>
                </a:tc>
                <a:tc>
                  <a:txBody>
                    <a:bodyPr/>
                    <a:lstStyle/>
                    <a:p>
                      <a:pPr algn="ctr"/>
                      <a:r>
                        <a:rPr lang="en-US" b="1" dirty="0" smtClean="0">
                          <a:latin typeface="Cambria" pitchFamily="18" charset="0"/>
                          <a:ea typeface="Cambria" pitchFamily="18" charset="0"/>
                          <a:cs typeface="Times New Roman" pitchFamily="18" charset="0"/>
                        </a:rPr>
                        <a:t>S</a:t>
                      </a:r>
                      <a:r>
                        <a:rPr lang="en-US" b="1" baseline="0" dirty="0" smtClean="0">
                          <a:latin typeface="Cambria" pitchFamily="18" charset="0"/>
                          <a:ea typeface="Cambria" pitchFamily="18" charset="0"/>
                          <a:cs typeface="Times New Roman" pitchFamily="18" charset="0"/>
                        </a:rPr>
                        <a:t> P BRAHMA CHAITANYA</a:t>
                      </a:r>
                      <a:endParaRPr lang="en-US" b="1" dirty="0">
                        <a:latin typeface="Cambria" pitchFamily="18" charset="0"/>
                        <a:ea typeface="Cambria" pitchFamily="18" charset="0"/>
                        <a:cs typeface="Times New Roman" pitchFamily="18" charset="0"/>
                      </a:endParaRPr>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a:spcBef>
                <a:spcPts val="0"/>
              </a:spcBef>
              <a:buSzPct val="100000"/>
              <a:buFont typeface="Arial" charset="0"/>
              <a:buChar char="•"/>
            </a:pPr>
            <a:r>
              <a:rPr lang="en-US" dirty="0" smtClean="0">
                <a:latin typeface="Cambria" pitchFamily="18" charset="0"/>
                <a:ea typeface="Cambria" pitchFamily="18" charset="0"/>
              </a:rPr>
              <a:t>  Machine Learning (ML): Continuously learning and improving its responses based on user interactions. </a:t>
            </a:r>
          </a:p>
          <a:p>
            <a:pPr marL="342900" lvl="0" indent="-190500" algn="just">
              <a:spcBef>
                <a:spcPts val="0"/>
              </a:spcBef>
              <a:buSzPct val="100000"/>
              <a:buFont typeface="Arial" charset="0"/>
              <a:buChar char="•"/>
            </a:pPr>
            <a:r>
              <a:rPr lang="en-US" dirty="0" smtClean="0">
                <a:latin typeface="Cambria" pitchFamily="18" charset="0"/>
                <a:ea typeface="Cambria" pitchFamily="18" charset="0"/>
              </a:rPr>
              <a:t> Integration with Existing Systems: Seamlessly integrating with existing HR, IT, and other relevant systems. </a:t>
            </a:r>
          </a:p>
          <a:p>
            <a:pPr marL="342900" lvl="0" indent="-190500" algn="just">
              <a:spcBef>
                <a:spcPts val="0"/>
              </a:spcBef>
              <a:buSzPct val="100000"/>
              <a:buFont typeface="Arial" charset="0"/>
              <a:buChar char="•"/>
            </a:pPr>
            <a:r>
              <a:rPr lang="en-US" dirty="0" smtClean="0">
                <a:latin typeface="Cambria" pitchFamily="18" charset="0"/>
                <a:ea typeface="Cambria" pitchFamily="18" charset="0"/>
              </a:rPr>
              <a:t> Data Analytics: Providing insights into employee support needs and trends. * Security and Compliance: Ensuring the security and privacy of sensitive employee </a:t>
            </a:r>
            <a:r>
              <a:rPr lang="en-US" dirty="0" err="1" smtClean="0">
                <a:latin typeface="Cambria" pitchFamily="18" charset="0"/>
                <a:ea typeface="Cambria" pitchFamily="18" charset="0"/>
              </a:rPr>
              <a:t>data.Benefits</a:t>
            </a:r>
            <a:r>
              <a:rPr lang="en-US" dirty="0" smtClean="0">
                <a:latin typeface="Cambria" pitchFamily="18" charset="0"/>
                <a:ea typeface="Cambria" pitchFamily="18" charset="0"/>
              </a:rPr>
              <a:t>: </a:t>
            </a:r>
          </a:p>
          <a:p>
            <a:pPr marL="342900" lvl="0" indent="-190500" algn="just">
              <a:spcBef>
                <a:spcPts val="0"/>
              </a:spcBef>
              <a:buSzPct val="100000"/>
              <a:buFont typeface="Arial" charset="0"/>
              <a:buChar char="•"/>
            </a:pPr>
            <a:r>
              <a:rPr lang="en-US" dirty="0" smtClean="0">
                <a:latin typeface="Cambria" pitchFamily="18" charset="0"/>
                <a:ea typeface="Cambria" pitchFamily="18" charset="0"/>
              </a:rPr>
              <a:t> Increased Employee Productivity: Faster resolution of issues, reduced downtime, and improved access to information. </a:t>
            </a:r>
          </a:p>
          <a:p>
            <a:pPr marL="342900" lvl="0" indent="-190500" algn="just">
              <a:spcBef>
                <a:spcPts val="0"/>
              </a:spcBef>
              <a:buSzPct val="100000"/>
              <a:buFont typeface="Arial" charset="0"/>
              <a:buChar char="•"/>
            </a:pPr>
            <a:r>
              <a:rPr lang="en-US" dirty="0" smtClean="0">
                <a:latin typeface="Cambria" pitchFamily="18" charset="0"/>
                <a:ea typeface="Cambria" pitchFamily="18" charset="0"/>
              </a:rPr>
              <a:t> Cost Savings: Reduced reliance on human agents, streamlined processes, and improved efficiency. </a:t>
            </a:r>
          </a:p>
          <a:p>
            <a:pPr marL="342900" lvl="0" indent="-190500" algn="just">
              <a:spcBef>
                <a:spcPts val="0"/>
              </a:spcBef>
              <a:buSzPct val="100000"/>
              <a:buFont typeface="Arial" charset="0"/>
              <a:buChar char="•"/>
            </a:pPr>
            <a:r>
              <a:rPr lang="en-US" dirty="0" smtClean="0">
                <a:latin typeface="Cambria" pitchFamily="18" charset="0"/>
                <a:ea typeface="Cambria" pitchFamily="18" charset="0"/>
              </a:rPr>
              <a:t> Improved Employee Satisfaction: Enhanced user experience, faster resolution times, and increased accessibility. </a:t>
            </a:r>
          </a:p>
          <a:p>
            <a:pPr marL="342900" lvl="0" indent="-190500" algn="just">
              <a:spcBef>
                <a:spcPts val="0"/>
              </a:spcBef>
              <a:buSzPct val="100000"/>
              <a:buFont typeface="Arial" charset="0"/>
              <a:buChar char="•"/>
            </a:pPr>
            <a:r>
              <a:rPr lang="en-US" dirty="0" smtClean="0">
                <a:latin typeface="Cambria" pitchFamily="18" charset="0"/>
                <a:ea typeface="Cambria" pitchFamily="18" charset="0"/>
              </a:rPr>
              <a:t> Data-Driven Decision Making: Insights into employee support needs and trends. </a:t>
            </a:r>
          </a:p>
          <a:p>
            <a:pPr marL="342900" lvl="0" indent="-190500" algn="just">
              <a:spcBef>
                <a:spcPts val="0"/>
              </a:spcBef>
              <a:buSzPct val="100000"/>
              <a:buFont typeface="Arial" charset="0"/>
              <a:buChar char="•"/>
            </a:pPr>
            <a:r>
              <a:rPr lang="en-US" dirty="0" smtClean="0">
                <a:latin typeface="Cambria" pitchFamily="18" charset="0"/>
                <a:ea typeface="Cambria" pitchFamily="18" charset="0"/>
              </a:rPr>
              <a:t> Enhanced Government Services: Improved efficiency and effectiveness of government operations.</a:t>
            </a:r>
          </a:p>
          <a:p>
            <a:pPr marL="342900" lvl="0" indent="-190500" algn="just">
              <a:spcBef>
                <a:spcPts val="0"/>
              </a:spcBef>
              <a:buSzPct val="100000"/>
              <a:buNone/>
            </a:pPr>
            <a:endParaRPr lang="en-US" sz="2000" dirty="0" smtClean="0">
              <a:latin typeface="Cambria" pitchFamily="18" charset="0"/>
              <a:ea typeface="Cambria"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2000455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a:t>
            </a:r>
            <a:r>
              <a:rPr lang="en-GB" dirty="0" smtClean="0">
                <a:latin typeface="Cambria" panose="02040503050406030204" pitchFamily="18" charset="0"/>
                <a:ea typeface="Cambria" panose="02040503050406030204" pitchFamily="18" charset="0"/>
              </a:rPr>
              <a:t>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US" dirty="0" smtClean="0">
                <a:latin typeface="Cambria" panose="02040503050406030204" pitchFamily="18" charset="0"/>
                <a:ea typeface="Cambria" panose="02040503050406030204" pitchFamily="18" charset="0"/>
              </a:rPr>
              <a:t>References: </a:t>
            </a:r>
          </a:p>
          <a:p>
            <a:pPr marL="152400" indent="0" algn="just">
              <a:spcBef>
                <a:spcPts val="0"/>
              </a:spcBef>
            </a:pPr>
            <a:r>
              <a:rPr lang="en-US" dirty="0" smtClean="0">
                <a:latin typeface="Cambria" panose="02040503050406030204" pitchFamily="18" charset="0"/>
                <a:ea typeface="Cambria" panose="02040503050406030204" pitchFamily="18" charset="0"/>
              </a:rPr>
              <a:t> </a:t>
            </a:r>
            <a:r>
              <a:rPr lang="en-US" dirty="0" err="1" smtClean="0">
                <a:latin typeface="Cambria" pitchFamily="18" charset="0"/>
                <a:ea typeface="Cambria" pitchFamily="18" charset="0"/>
              </a:rPr>
              <a:t>Chatbots</a:t>
            </a:r>
            <a:r>
              <a:rPr lang="en-US" dirty="0" smtClean="0">
                <a:latin typeface="Cambria" pitchFamily="18" charset="0"/>
                <a:ea typeface="Cambria" pitchFamily="18" charset="0"/>
              </a:rPr>
              <a:t> Magazine: </a:t>
            </a:r>
            <a:r>
              <a:rPr lang="en-US" dirty="0" smtClean="0">
                <a:latin typeface="Cambria" pitchFamily="18" charset="0"/>
                <a:ea typeface="Cambria" pitchFamily="18" charset="0"/>
                <a:hlinkClick r:id="rId3"/>
              </a:rPr>
              <a:t>https://chatbotsmagazine.com/</a:t>
            </a:r>
            <a:endParaRPr lang="en-US" dirty="0" smtClean="0">
              <a:latin typeface="Cambria" pitchFamily="18" charset="0"/>
              <a:ea typeface="Cambria" pitchFamily="18" charset="0"/>
            </a:endParaRPr>
          </a:p>
          <a:p>
            <a:pPr marL="152400" indent="0" algn="just">
              <a:spcBef>
                <a:spcPts val="0"/>
              </a:spcBef>
              <a:buFont typeface="Arial" charset="0"/>
              <a:buChar char="•"/>
            </a:pPr>
            <a:r>
              <a:rPr lang="en-US" dirty="0" smtClean="0">
                <a:latin typeface="Cambria" pitchFamily="18" charset="0"/>
                <a:ea typeface="Cambria" pitchFamily="18" charset="0"/>
              </a:rPr>
              <a:t>Google AI Blog: </a:t>
            </a:r>
            <a:r>
              <a:rPr lang="en-US" dirty="0" smtClean="0">
                <a:latin typeface="Cambria" pitchFamily="18" charset="0"/>
                <a:ea typeface="Cambria" pitchFamily="18" charset="0"/>
                <a:hlinkClick r:id="rId4"/>
              </a:rPr>
              <a:t>https://ai.google/latest-news/</a:t>
            </a:r>
            <a:endParaRPr lang="en-US" dirty="0" smtClean="0">
              <a:latin typeface="Cambria" pitchFamily="18" charset="0"/>
              <a:ea typeface="Cambria" pitchFamily="18" charset="0"/>
            </a:endParaRPr>
          </a:p>
          <a:p>
            <a:pPr marL="152400" indent="0" algn="just">
              <a:spcBef>
                <a:spcPts val="0"/>
              </a:spcBef>
              <a:buFont typeface="Arial" charset="0"/>
              <a:buChar char="•"/>
            </a:pPr>
            <a:r>
              <a:rPr lang="en-US" dirty="0" smtClean="0">
                <a:latin typeface="Cambria" pitchFamily="18" charset="0"/>
                <a:ea typeface="Cambria" pitchFamily="18" charset="0"/>
              </a:rPr>
              <a:t>  IBM Watson: https://www.ibm.com/watson </a:t>
            </a:r>
          </a:p>
          <a:p>
            <a:pPr marL="152400" indent="0" algn="just">
              <a:spcBef>
                <a:spcPts val="0"/>
              </a:spcBef>
              <a:buFont typeface="Arial" charset="0"/>
              <a:buChar char="•"/>
            </a:pPr>
            <a:r>
              <a:rPr lang="en-US" dirty="0" smtClean="0">
                <a:latin typeface="Cambria" pitchFamily="18" charset="0"/>
                <a:ea typeface="Cambria" pitchFamily="18" charset="0"/>
              </a:rPr>
              <a:t> Microsoft Azure </a:t>
            </a:r>
            <a:r>
              <a:rPr lang="en-US" dirty="0" err="1" smtClean="0">
                <a:latin typeface="Cambria" pitchFamily="18" charset="0"/>
                <a:ea typeface="Cambria" pitchFamily="18" charset="0"/>
              </a:rPr>
              <a:t>Bot</a:t>
            </a:r>
            <a:r>
              <a:rPr lang="en-US" dirty="0" smtClean="0">
                <a:latin typeface="Cambria" pitchFamily="18" charset="0"/>
                <a:ea typeface="Cambria" pitchFamily="18" charset="0"/>
              </a:rPr>
              <a:t> Service: </a:t>
            </a:r>
            <a:r>
              <a:rPr lang="en-US" dirty="0" smtClean="0">
                <a:latin typeface="Cambria" pitchFamily="18" charset="0"/>
                <a:ea typeface="Cambria" pitchFamily="18" charset="0"/>
                <a:hlinkClick r:id="rId5"/>
              </a:rPr>
              <a:t>https://learn.microsoft.com/en-us/azure/bot-service/?view=azure-bot-service-4.0</a:t>
            </a:r>
            <a:endParaRPr lang="en-US" dirty="0" smtClean="0">
              <a:latin typeface="Cambria" pitchFamily="18" charset="0"/>
              <a:ea typeface="Cambria" pitchFamily="18" charset="0"/>
            </a:endParaRPr>
          </a:p>
          <a:p>
            <a:pPr marL="152400" indent="0" algn="just">
              <a:spcBef>
                <a:spcPts val="0"/>
              </a:spcBef>
              <a:buFont typeface="Arial" charset="0"/>
              <a:buChar char="•"/>
            </a:pPr>
            <a:r>
              <a:rPr lang="en-US" dirty="0" smtClean="0">
                <a:latin typeface="Cambria" pitchFamily="18" charset="0"/>
                <a:ea typeface="Cambria" pitchFamily="18" charset="0"/>
              </a:rPr>
              <a:t>  </a:t>
            </a:r>
            <a:r>
              <a:rPr lang="en-US" dirty="0" err="1" smtClean="0">
                <a:latin typeface="Cambria" pitchFamily="18" charset="0"/>
                <a:ea typeface="Cambria" pitchFamily="18" charset="0"/>
              </a:rPr>
              <a:t>Dialogflow</a:t>
            </a:r>
            <a:r>
              <a:rPr lang="en-US" dirty="0" smtClean="0">
                <a:latin typeface="Cambria" pitchFamily="18" charset="0"/>
                <a:ea typeface="Cambria" pitchFamily="18" charset="0"/>
              </a:rPr>
              <a:t>: </a:t>
            </a:r>
            <a:r>
              <a:rPr lang="en-US" dirty="0" smtClean="0">
                <a:latin typeface="Cambria" pitchFamily="18" charset="0"/>
                <a:ea typeface="Cambria" pitchFamily="18" charset="0"/>
                <a:hlinkClick r:id="rId6"/>
              </a:rPr>
              <a:t>https://dialogflow.cloud.google.com/</a:t>
            </a:r>
            <a:endParaRPr lang="en-US" dirty="0" smtClean="0">
              <a:latin typeface="Cambria" pitchFamily="18" charset="0"/>
              <a:ea typeface="Cambria" pitchFamily="18" charset="0"/>
            </a:endParaRPr>
          </a:p>
          <a:p>
            <a:pPr marL="152400" indent="0" algn="just">
              <a:spcBef>
                <a:spcPts val="0"/>
              </a:spcBef>
              <a:buNone/>
            </a:pPr>
            <a:endParaRPr dirty="0">
              <a:latin typeface="Cambria" pitchFamily="18" charset="0"/>
              <a:ea typeface="Cambria"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smtClean="0">
                <a:latin typeface="Cambria" panose="02040503050406030204" pitchFamily="18" charset="0"/>
                <a:ea typeface="Cambria" panose="02040503050406030204" pitchFamily="18" charset="0"/>
              </a:rPr>
              <a:t>Organization: Ministry of Home Affairs</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a:t>
            </a:r>
            <a:r>
              <a:rPr lang="en-US" dirty="0" smtClean="0">
                <a:latin typeface="Cambria" panose="02040503050406030204" pitchFamily="18" charset="0"/>
                <a:ea typeface="Cambria" panose="02040503050406030204" pitchFamily="18" charset="0"/>
              </a:rPr>
              <a:t>(Hardware / Software / Both</a:t>
            </a: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a:t>
            </a:r>
            <a:r>
              <a:rPr lang="en-US" dirty="0" err="1" smtClean="0">
                <a:latin typeface="Cambria" panose="02040503050406030204" pitchFamily="18" charset="0"/>
                <a:ea typeface="Cambria" panose="02040503050406030204" pitchFamily="18" charset="0"/>
              </a:rPr>
              <a:t>Description:Chatbot</a:t>
            </a:r>
            <a:r>
              <a:rPr lang="en-US" dirty="0" smtClean="0">
                <a:latin typeface="Cambria" panose="02040503050406030204" pitchFamily="18" charset="0"/>
                <a:ea typeface="Cambria" panose="02040503050406030204" pitchFamily="18" charset="0"/>
              </a:rPr>
              <a:t> based helpdesk for </a:t>
            </a:r>
            <a:r>
              <a:rPr lang="en-US" dirty="0" err="1" smtClean="0">
                <a:latin typeface="Cambria" panose="02040503050406030204" pitchFamily="18" charset="0"/>
                <a:ea typeface="Cambria" panose="02040503050406030204" pitchFamily="18" charset="0"/>
              </a:rPr>
              <a:t>govt</a:t>
            </a:r>
            <a:r>
              <a:rPr lang="en-US" dirty="0" smtClean="0">
                <a:latin typeface="Cambria" panose="02040503050406030204" pitchFamily="18" charset="0"/>
                <a:ea typeface="Cambria" panose="02040503050406030204" pitchFamily="18" charset="0"/>
              </a:rPr>
              <a:t> employees and departments</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a:t>
            </a:r>
            <a:r>
              <a:rPr lang="en-US" dirty="0" smtClean="0">
                <a:latin typeface="Cambria" panose="02040503050406030204" pitchFamily="18" charset="0"/>
                <a:ea typeface="Cambria" panose="02040503050406030204" pitchFamily="18" charset="0"/>
              </a:rPr>
              <a:t>Level: Simple</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smtClean="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smtClean="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Problem Statement</a:t>
            </a:r>
            <a:endParaRPr lang="en-US" dirty="0"/>
          </a:p>
        </p:txBody>
      </p:sp>
      <p:sp>
        <p:nvSpPr>
          <p:cNvPr id="3" name="Text Placeholder 2"/>
          <p:cNvSpPr>
            <a:spLocks noGrp="1"/>
          </p:cNvSpPr>
          <p:nvPr>
            <p:ph type="body" idx="1"/>
          </p:nvPr>
        </p:nvSpPr>
        <p:spPr/>
        <p:txBody>
          <a:bodyPr>
            <a:normAutofit/>
          </a:bodyPr>
          <a:lstStyle/>
          <a:p>
            <a:pPr algn="just"/>
            <a:r>
              <a:rPr lang="en-US" dirty="0" smtClean="0">
                <a:latin typeface="Cambria" pitchFamily="18" charset="0"/>
                <a:ea typeface="Cambria" pitchFamily="18" charset="0"/>
                <a:cs typeface="Calibri" pitchFamily="34" charset="0"/>
              </a:rPr>
              <a:t>Government employees and departments often face challenges in accessing timely and efficient support for various administrative, technical, and operational issues. Traditional helpdesks can be slow, inefficient, and inaccessible, leading to frustration and decreased productivity.</a:t>
            </a:r>
            <a:endParaRPr lang="en-US" dirty="0">
              <a:latin typeface="Cambria" pitchFamily="18" charset="0"/>
              <a:ea typeface="Cambria" pitchFamily="18" charset="0"/>
              <a:cs typeface="Calibri"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p>
        </p:txBody>
      </p:sp>
      <p:sp>
        <p:nvSpPr>
          <p:cNvPr id="115" name="Google Shape;115;p17"/>
          <p:cNvSpPr txBox="1">
            <a:spLocks noGrp="1"/>
          </p:cNvSpPr>
          <p:nvPr>
            <p:ph type="body" idx="1"/>
          </p:nvPr>
        </p:nvSpPr>
        <p:spPr>
          <a:xfrm>
            <a:off x="854364" y="1101437"/>
            <a:ext cx="10668000" cy="4426527"/>
          </a:xfrm>
          <a:prstGeom prst="rect">
            <a:avLst/>
          </a:prstGeom>
          <a:noFill/>
          <a:ln>
            <a:noFill/>
          </a:ln>
        </p:spPr>
        <p:txBody>
          <a:bodyPr spcFirstLastPara="1" wrap="square" lIns="91425" tIns="45700" rIns="91425" bIns="45700" anchor="t" anchorCtr="0">
            <a:noAutofit/>
          </a:bodyPr>
          <a:lstStyle/>
          <a:p>
            <a:pPr marL="342900" lvl="0" indent="-190500" algn="just" rtl="0">
              <a:spcBef>
                <a:spcPts val="0"/>
              </a:spcBef>
              <a:spcAft>
                <a:spcPts val="0"/>
              </a:spcAft>
              <a:buClr>
                <a:schemeClr val="dk1"/>
              </a:buClr>
              <a:buSzPct val="100000"/>
              <a:buNone/>
            </a:pPr>
            <a:r>
              <a:rPr lang="en-US" b="1" dirty="0" smtClean="0">
                <a:latin typeface="Cambria" panose="02040503050406030204" pitchFamily="18" charset="0"/>
                <a:ea typeface="Cambria" panose="02040503050406030204" pitchFamily="18" charset="0"/>
              </a:rPr>
              <a:t>Technology Stack Components:</a:t>
            </a:r>
          </a:p>
          <a:p>
            <a:pPr marL="342900" lvl="0" indent="-190500" algn="just">
              <a:spcBef>
                <a:spcPts val="0"/>
              </a:spcBef>
              <a:buSzPct val="100000"/>
              <a:buFont typeface="Arial" pitchFamily="34" charset="0"/>
              <a:buChar char="•"/>
            </a:pPr>
            <a:r>
              <a:rPr lang="en-US" dirty="0" smtClean="0">
                <a:latin typeface="Cambria" pitchFamily="18" charset="0"/>
                <a:ea typeface="Cambria" pitchFamily="18" charset="0"/>
                <a:cs typeface="Times New Roman" pitchFamily="18" charset="0"/>
              </a:rPr>
              <a:t>  Inefficiency: Long wait times, manual ticket routing, and limited availability of support staff can lead to significant delays in issue resolution.</a:t>
            </a:r>
          </a:p>
          <a:p>
            <a:pPr marL="342900" lvl="0" indent="-190500" algn="just">
              <a:spcBef>
                <a:spcPts val="0"/>
              </a:spcBef>
              <a:buSzPct val="100000"/>
              <a:buFont typeface="Arial" pitchFamily="34" charset="0"/>
              <a:buChar char="•"/>
            </a:pPr>
            <a:r>
              <a:rPr lang="en-US" dirty="0" smtClean="0">
                <a:latin typeface="Cambria" pitchFamily="18" charset="0"/>
                <a:ea typeface="Cambria" pitchFamily="18" charset="0"/>
                <a:cs typeface="Times New Roman" pitchFamily="18" charset="0"/>
              </a:rPr>
              <a:t> Inaccessibility: Employees may not have easy access to physical helpdesks or may face challenges in contacting support during non-business hours. </a:t>
            </a:r>
          </a:p>
          <a:p>
            <a:pPr marL="342900" lvl="0" indent="-190500" algn="just">
              <a:spcBef>
                <a:spcPts val="0"/>
              </a:spcBef>
              <a:buSzPct val="100000"/>
              <a:buFont typeface="Arial" charset="0"/>
              <a:buChar char="•"/>
            </a:pPr>
            <a:r>
              <a:rPr lang="en-US" dirty="0" smtClean="0">
                <a:latin typeface="Cambria" pitchFamily="18" charset="0"/>
                <a:ea typeface="Cambria" pitchFamily="18" charset="0"/>
                <a:cs typeface="Times New Roman" pitchFamily="18" charset="0"/>
              </a:rPr>
              <a:t>Lack of Proactive Support: Traditional helpdesks often rely on reactive support, failing to proactively address potential issues or provide timely information.</a:t>
            </a:r>
          </a:p>
          <a:p>
            <a:pPr marL="342900" lvl="0" indent="-190500" algn="just">
              <a:spcBef>
                <a:spcPts val="0"/>
              </a:spcBef>
              <a:buSzPct val="100000"/>
              <a:buFont typeface="Arial" charset="0"/>
              <a:buChar char="•"/>
            </a:pPr>
            <a:r>
              <a:rPr lang="en-US" dirty="0" smtClean="0">
                <a:latin typeface="Cambria" pitchFamily="18" charset="0"/>
                <a:ea typeface="Cambria" pitchFamily="18" charset="0"/>
                <a:cs typeface="Times New Roman" pitchFamily="18" charset="0"/>
              </a:rPr>
              <a:t>24/7 Availability: Providing round-the-clock access to support, regardless of office hours. </a:t>
            </a:r>
          </a:p>
          <a:p>
            <a:pPr marL="342900" indent="-190500" algn="just">
              <a:spcBef>
                <a:spcPts val="0"/>
              </a:spcBef>
              <a:buSzPct val="100000"/>
              <a:buFont typeface="Arial" charset="0"/>
              <a:buChar char="•"/>
            </a:pPr>
            <a:r>
              <a:rPr lang="en-US" dirty="0" smtClean="0">
                <a:latin typeface="Cambria" pitchFamily="18" charset="0"/>
                <a:ea typeface="Cambria" pitchFamily="18" charset="0"/>
                <a:cs typeface="Times New Roman" pitchFamily="18" charset="0"/>
              </a:rPr>
              <a:t> Automated Issue Resolution: Automating routine tasks and providing instant answers to frequently asked questions</a:t>
            </a:r>
            <a:r>
              <a:rPr lang="en-US" sz="2800" dirty="0" smtClean="0">
                <a:latin typeface="Cambria" pitchFamily="18" charset="0"/>
                <a:ea typeface="Cambria" pitchFamily="18" charset="0"/>
                <a:cs typeface="Times New Roman" pitchFamily="18" charset="0"/>
              </a:rPr>
              <a:t>.</a:t>
            </a:r>
          </a:p>
          <a:p>
            <a:pPr marL="342900" lvl="0" indent="-190500" algn="just">
              <a:spcBef>
                <a:spcPts val="0"/>
              </a:spcBef>
              <a:buSzPct val="100000"/>
              <a:buFont typeface="Arial" charset="0"/>
              <a:buChar char="•"/>
            </a:pPr>
            <a:endParaRPr lang="en-US" sz="2800" dirty="0" smtClean="0">
              <a:latin typeface="Cambria" pitchFamily="18" charset="0"/>
              <a:ea typeface="Cambria" pitchFamily="18" charset="0"/>
              <a:cs typeface="Times New Roman" pitchFamily="18" charset="0"/>
            </a:endParaRPr>
          </a:p>
          <a:p>
            <a:pPr marL="342900" lvl="0" indent="-190500" algn="just" rtl="0">
              <a:lnSpc>
                <a:spcPct val="200000"/>
              </a:lnSpc>
              <a:spcBef>
                <a:spcPts val="0"/>
              </a:spcBef>
              <a:spcAft>
                <a:spcPts val="0"/>
              </a:spcAft>
              <a:buClr>
                <a:schemeClr val="dk1"/>
              </a:buClr>
              <a:buSzPct val="100000"/>
              <a:buNone/>
            </a:pPr>
            <a:endParaRPr lang="en-US" sz="3400" dirty="0" smtClean="0">
              <a:latin typeface="Cambria" pitchFamily="18" charset="0"/>
              <a:ea typeface="Cambria" pitchFamily="18" charset="0"/>
            </a:endParaRPr>
          </a:p>
          <a:p>
            <a:pPr marL="342900" lvl="0" indent="-190500" algn="just" rtl="0">
              <a:lnSpc>
                <a:spcPct val="200000"/>
              </a:lnSpc>
              <a:spcBef>
                <a:spcPts val="0"/>
              </a:spcBef>
              <a:spcAft>
                <a:spcPts val="0"/>
              </a:spcAft>
              <a:buClr>
                <a:schemeClr val="dk1"/>
              </a:buClr>
              <a:buSzPct val="100000"/>
              <a:buNone/>
            </a:pPr>
            <a:r>
              <a:rPr lang="en-US" sz="2800" dirty="0" smtClean="0">
                <a:latin typeface="Cambria" pitchFamily="18" charset="0"/>
                <a:ea typeface="Cambria" pitchFamily="18" charset="0"/>
              </a:rPr>
              <a:t> </a:t>
            </a:r>
            <a:endParaRPr sz="2800" dirty="0">
              <a:latin typeface="Cambria" pitchFamily="18" charset="0"/>
              <a:ea typeface="Cambria" pitchFamily="18" charset="0"/>
            </a:endParaRPr>
          </a:p>
        </p:txBody>
      </p:sp>
    </p:spTree>
    <p:extLst>
      <p:ext uri="{BB962C8B-B14F-4D97-AF65-F5344CB8AC3E}">
        <p14:creationId xmlns:p14="http://schemas.microsoft.com/office/powerpoint/2010/main" xmlns="" val="103081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Analysis of Problem Statement</a:t>
            </a:r>
            <a:endParaRPr lang="en-US" dirty="0"/>
          </a:p>
        </p:txBody>
      </p:sp>
      <p:sp>
        <p:nvSpPr>
          <p:cNvPr id="3" name="Text Placeholder 2"/>
          <p:cNvSpPr>
            <a:spLocks noGrp="1"/>
          </p:cNvSpPr>
          <p:nvPr>
            <p:ph type="body" idx="1"/>
          </p:nvPr>
        </p:nvSpPr>
        <p:spPr/>
        <p:txBody>
          <a:bodyPr>
            <a:normAutofit/>
          </a:bodyPr>
          <a:lstStyle/>
          <a:p>
            <a:pPr marL="342900" lvl="0" indent="-190500" algn="just">
              <a:spcBef>
                <a:spcPts val="0"/>
              </a:spcBef>
              <a:buSzPct val="100000"/>
              <a:buFont typeface="Arial" charset="0"/>
              <a:buChar char="•"/>
            </a:pPr>
            <a:r>
              <a:rPr lang="en-US" dirty="0" smtClean="0">
                <a:latin typeface="Cambria" pitchFamily="18" charset="0"/>
                <a:ea typeface="Cambria" pitchFamily="18" charset="0"/>
                <a:cs typeface="Times New Roman" pitchFamily="18" charset="0"/>
              </a:rPr>
              <a:t>Improved</a:t>
            </a:r>
            <a:r>
              <a:rPr lang="en-US" dirty="0" smtClean="0">
                <a:latin typeface="Cambria" pitchFamily="18" charset="0"/>
                <a:ea typeface="Cambria" pitchFamily="18" charset="0"/>
              </a:rPr>
              <a:t> Efficiency: Streamlining ticket routing and reducing response times. </a:t>
            </a:r>
          </a:p>
          <a:p>
            <a:pPr marL="342900" lvl="0" indent="-190500" algn="just">
              <a:spcBef>
                <a:spcPts val="0"/>
              </a:spcBef>
              <a:buSzPct val="100000"/>
              <a:buFont typeface="Arial" charset="0"/>
              <a:buChar char="•"/>
            </a:pPr>
            <a:r>
              <a:rPr lang="en-US" dirty="0" smtClean="0">
                <a:latin typeface="Cambria" pitchFamily="18" charset="0"/>
                <a:ea typeface="Cambria" pitchFamily="18" charset="0"/>
              </a:rPr>
              <a:t> Proactive Support: Providing proactive notifications and alerts about potential issues.</a:t>
            </a:r>
          </a:p>
          <a:p>
            <a:pPr marL="342900" lvl="0" indent="-190500" algn="just">
              <a:spcBef>
                <a:spcPts val="0"/>
              </a:spcBef>
              <a:buSzPct val="100000"/>
              <a:buFont typeface="Arial" charset="0"/>
              <a:buChar char="•"/>
            </a:pPr>
            <a:r>
              <a:rPr lang="en-US" dirty="0" smtClean="0">
                <a:latin typeface="Cambria" pitchFamily="18" charset="0"/>
                <a:ea typeface="Cambria" pitchFamily="18" charset="0"/>
              </a:rPr>
              <a:t> Centralized Knowledge Base: Creating a centralized repository of information and knowledge. </a:t>
            </a:r>
          </a:p>
          <a:p>
            <a:pPr marL="342900" lvl="0" indent="-190500" algn="just">
              <a:spcBef>
                <a:spcPts val="0"/>
              </a:spcBef>
              <a:buSzPct val="100000"/>
              <a:buFont typeface="Arial" charset="0"/>
              <a:buChar char="•"/>
            </a:pPr>
            <a:r>
              <a:rPr lang="en-US" dirty="0" smtClean="0">
                <a:latin typeface="Cambria" pitchFamily="18" charset="0"/>
                <a:ea typeface="Cambria" pitchFamily="18" charset="0"/>
              </a:rPr>
              <a:t> Enhanced User Experience: Offering a user-friendly and intuitive interface for easy </a:t>
            </a:r>
            <a:r>
              <a:rPr lang="en-US" dirty="0" err="1" smtClean="0">
                <a:latin typeface="Cambria" pitchFamily="18" charset="0"/>
                <a:ea typeface="Cambria" pitchFamily="18" charset="0"/>
              </a:rPr>
              <a:t>interaction.Key</a:t>
            </a:r>
            <a:r>
              <a:rPr lang="en-US" dirty="0" smtClean="0">
                <a:latin typeface="Cambria" pitchFamily="18" charset="0"/>
                <a:ea typeface="Cambria" pitchFamily="18" charset="0"/>
              </a:rPr>
              <a:t> Features of the </a:t>
            </a:r>
            <a:r>
              <a:rPr lang="en-US" dirty="0" err="1" smtClean="0">
                <a:latin typeface="Cambria" pitchFamily="18" charset="0"/>
                <a:ea typeface="Cambria" pitchFamily="18" charset="0"/>
              </a:rPr>
              <a:t>Chatbot</a:t>
            </a:r>
            <a:r>
              <a:rPr lang="en-US" dirty="0" smtClean="0">
                <a:latin typeface="Cambria" pitchFamily="18" charset="0"/>
                <a:ea typeface="Cambria" pitchFamily="18" charset="0"/>
              </a:rPr>
              <a:t>:</a:t>
            </a:r>
          </a:p>
          <a:p>
            <a:pPr marL="342900" lvl="0" indent="-190500" algn="just">
              <a:spcBef>
                <a:spcPts val="0"/>
              </a:spcBef>
              <a:buSzPct val="100000"/>
              <a:buFont typeface="Arial" charset="0"/>
              <a:buChar char="•"/>
            </a:pPr>
            <a:endParaRPr lang="en-US" dirty="0" smtClean="0">
              <a:latin typeface="Cambria" pitchFamily="18" charset="0"/>
              <a:ea typeface="Cambria" pitchFamily="18" charset="0"/>
            </a:endParaRPr>
          </a:p>
          <a:p>
            <a:pPr marL="342900" lvl="0" indent="-190500" algn="just">
              <a:spcBef>
                <a:spcPts val="0"/>
              </a:spcBef>
              <a:buSzPct val="100000"/>
              <a:buFont typeface="Arial" charset="0"/>
              <a:buChar char="•"/>
            </a:pPr>
            <a:r>
              <a:rPr lang="en-US" dirty="0" smtClean="0">
                <a:latin typeface="Cambria" pitchFamily="18" charset="0"/>
                <a:ea typeface="Cambria" pitchFamily="18" charset="0"/>
              </a:rPr>
              <a:t>Natural Language Processing (NLP): Understanding and interpreting user queries in natural language.</a:t>
            </a:r>
          </a:p>
          <a:p>
            <a:pPr marL="342900" lvl="0" indent="-190500" algn="just">
              <a:spcBef>
                <a:spcPts val="0"/>
              </a:spcBef>
              <a:buSzPct val="100000"/>
              <a:buNone/>
            </a:pPr>
            <a:endParaRPr lang="en-US" dirty="0" smtClean="0">
              <a:latin typeface="Cambria" pitchFamily="18" charset="0"/>
              <a:ea typeface="Cambria"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2999"/>
            <a:ext cx="10668000" cy="5271655"/>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b="1" dirty="0" smtClean="0">
                <a:latin typeface="Cambria" panose="02040503050406030204" pitchFamily="18" charset="0"/>
                <a:ea typeface="Cambria" panose="02040503050406030204" pitchFamily="18" charset="0"/>
              </a:rPr>
              <a:t>Software  Requirements</a:t>
            </a:r>
            <a:r>
              <a:rPr lang="en-US" sz="2800" dirty="0" smtClean="0">
                <a:latin typeface="Cambria" panose="02040503050406030204" pitchFamily="18" charset="0"/>
                <a:ea typeface="Cambria" panose="02040503050406030204" pitchFamily="18" charset="0"/>
              </a:rPr>
              <a:t>: </a:t>
            </a:r>
          </a:p>
          <a:p>
            <a:pPr marL="609600" indent="-457200" algn="just">
              <a:lnSpc>
                <a:spcPct val="200000"/>
              </a:lnSpc>
              <a:spcBef>
                <a:spcPts val="0"/>
              </a:spcBef>
              <a:buSzPct val="100000"/>
            </a:pPr>
            <a:r>
              <a:rPr lang="en-US" dirty="0" err="1" smtClean="0">
                <a:latin typeface="Cambria" pitchFamily="18" charset="0"/>
                <a:ea typeface="Cambria" pitchFamily="18" charset="0"/>
                <a:cs typeface="Times New Roman" pitchFamily="18" charset="0"/>
              </a:rPr>
              <a:t>Chatbot</a:t>
            </a:r>
            <a:r>
              <a:rPr lang="en-US" dirty="0" smtClean="0">
                <a:latin typeface="Cambria" pitchFamily="18" charset="0"/>
                <a:ea typeface="Cambria" pitchFamily="18" charset="0"/>
                <a:cs typeface="Times New Roman" pitchFamily="18" charset="0"/>
              </a:rPr>
              <a:t> Engine: Dialog Flow, IBM Watson, or Rasa.</a:t>
            </a:r>
          </a:p>
          <a:p>
            <a:pPr marL="609600" indent="-457200" algn="just">
              <a:lnSpc>
                <a:spcPct val="200000"/>
              </a:lnSpc>
              <a:spcBef>
                <a:spcPts val="0"/>
              </a:spcBef>
              <a:buSzPct val="100000"/>
            </a:pPr>
            <a:r>
              <a:rPr lang="en-US" dirty="0" smtClean="0">
                <a:latin typeface="Cambria" pitchFamily="18" charset="0"/>
                <a:ea typeface="Cambria" pitchFamily="18" charset="0"/>
                <a:cs typeface="Times New Roman" pitchFamily="18" charset="0"/>
              </a:rPr>
              <a:t> Back-End Development: Node.js, Python (Flask/</a:t>
            </a:r>
            <a:r>
              <a:rPr lang="en-US" dirty="0" err="1" smtClean="0">
                <a:latin typeface="Cambria" pitchFamily="18" charset="0"/>
                <a:ea typeface="Cambria" pitchFamily="18" charset="0"/>
                <a:cs typeface="Times New Roman" pitchFamily="18" charset="0"/>
              </a:rPr>
              <a:t>Django</a:t>
            </a:r>
            <a:r>
              <a:rPr lang="en-US" dirty="0" smtClean="0">
                <a:latin typeface="Cambria" pitchFamily="18" charset="0"/>
                <a:ea typeface="Cambria" pitchFamily="18" charset="0"/>
                <a:cs typeface="Times New Roman" pitchFamily="18" charset="0"/>
              </a:rPr>
              <a:t>), Java.</a:t>
            </a:r>
          </a:p>
          <a:p>
            <a:pPr marL="609600" indent="-457200" algn="just">
              <a:lnSpc>
                <a:spcPct val="200000"/>
              </a:lnSpc>
              <a:spcBef>
                <a:spcPts val="0"/>
              </a:spcBef>
              <a:buSzPct val="100000"/>
            </a:pPr>
            <a:r>
              <a:rPr lang="en-US" dirty="0" smtClean="0">
                <a:latin typeface="Cambria" pitchFamily="18" charset="0"/>
                <a:ea typeface="Cambria" pitchFamily="18" charset="0"/>
                <a:cs typeface="Times New Roman" pitchFamily="18" charset="0"/>
              </a:rPr>
              <a:t> Front-End Development: HTML, CSS, JavaScript (React, Angular)</a:t>
            </a:r>
          </a:p>
          <a:p>
            <a:pPr marL="609600" indent="-457200" algn="just">
              <a:lnSpc>
                <a:spcPct val="200000"/>
              </a:lnSpc>
              <a:spcBef>
                <a:spcPts val="0"/>
              </a:spcBef>
              <a:buSzPct val="100000"/>
            </a:pPr>
            <a:r>
              <a:rPr lang="en-US" dirty="0" smtClean="0">
                <a:latin typeface="Cambria" pitchFamily="18" charset="0"/>
                <a:ea typeface="Cambria" pitchFamily="18" charset="0"/>
                <a:cs typeface="Times New Roman" pitchFamily="18" charset="0"/>
              </a:rPr>
              <a:t> Database: </a:t>
            </a:r>
            <a:r>
              <a:rPr lang="en-US" dirty="0" err="1" smtClean="0">
                <a:latin typeface="Cambria" pitchFamily="18" charset="0"/>
                <a:ea typeface="Cambria" pitchFamily="18" charset="0"/>
                <a:cs typeface="Times New Roman" pitchFamily="18" charset="0"/>
              </a:rPr>
              <a:t>MySQL</a:t>
            </a:r>
            <a:r>
              <a:rPr lang="en-US" dirty="0" smtClean="0">
                <a:latin typeface="Cambria" pitchFamily="18" charset="0"/>
                <a:ea typeface="Cambria" pitchFamily="18" charset="0"/>
                <a:cs typeface="Times New Roman" pitchFamily="18" charset="0"/>
              </a:rPr>
              <a:t>, </a:t>
            </a:r>
            <a:r>
              <a:rPr lang="en-US" dirty="0" err="1" smtClean="0">
                <a:latin typeface="Cambria" pitchFamily="18" charset="0"/>
                <a:ea typeface="Cambria" pitchFamily="18" charset="0"/>
                <a:cs typeface="Times New Roman" pitchFamily="18" charset="0"/>
              </a:rPr>
              <a:t>PostgreSQL</a:t>
            </a:r>
            <a:r>
              <a:rPr lang="en-US" dirty="0" smtClean="0">
                <a:latin typeface="Cambria" pitchFamily="18" charset="0"/>
                <a:ea typeface="Cambria" pitchFamily="18" charset="0"/>
                <a:cs typeface="Times New Roman" pitchFamily="18" charset="0"/>
              </a:rPr>
              <a:t>, </a:t>
            </a:r>
            <a:r>
              <a:rPr lang="en-US" dirty="0" err="1" smtClean="0">
                <a:latin typeface="Cambria" pitchFamily="18" charset="0"/>
                <a:ea typeface="Cambria" pitchFamily="18" charset="0"/>
                <a:cs typeface="Times New Roman" pitchFamily="18" charset="0"/>
              </a:rPr>
              <a:t>MongoDB</a:t>
            </a:r>
            <a:r>
              <a:rPr lang="en-US" dirty="0" smtClean="0">
                <a:latin typeface="Cambria" pitchFamily="18" charset="0"/>
                <a:ea typeface="Cambria" pitchFamily="18" charset="0"/>
                <a:cs typeface="Times New Roman" pitchFamily="18" charset="0"/>
              </a:rPr>
              <a:t>.</a:t>
            </a:r>
          </a:p>
          <a:p>
            <a:pPr marL="609600" indent="-457200" algn="just">
              <a:lnSpc>
                <a:spcPct val="200000"/>
              </a:lnSpc>
              <a:spcBef>
                <a:spcPts val="0"/>
              </a:spcBef>
              <a:buSzPct val="100000"/>
            </a:pPr>
            <a:r>
              <a:rPr lang="en-US" dirty="0" smtClean="0">
                <a:latin typeface="Cambria" pitchFamily="18" charset="0"/>
                <a:ea typeface="Cambria" pitchFamily="18" charset="0"/>
                <a:cs typeface="Times New Roman" pitchFamily="18" charset="0"/>
              </a:rPr>
              <a:t> Integration APIs: </a:t>
            </a:r>
            <a:r>
              <a:rPr lang="en-US" dirty="0" err="1" smtClean="0">
                <a:latin typeface="Cambria" pitchFamily="18" charset="0"/>
                <a:ea typeface="Cambria" pitchFamily="18" charset="0"/>
                <a:cs typeface="Times New Roman" pitchFamily="18" charset="0"/>
              </a:rPr>
              <a:t>RESTful</a:t>
            </a:r>
            <a:r>
              <a:rPr lang="en-US" dirty="0" smtClean="0">
                <a:latin typeface="Cambria" pitchFamily="18" charset="0"/>
                <a:ea typeface="Cambria" pitchFamily="18" charset="0"/>
                <a:cs typeface="Times New Roman" pitchFamily="18" charset="0"/>
              </a:rPr>
              <a:t> APIs for HR, IT, and document systems</a:t>
            </a: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333883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ea typeface="Cambria" panose="02040503050406030204" pitchFamily="18" charset="0"/>
              </a:rPr>
              <a:t>Analysis of Problem Statement </a:t>
            </a:r>
            <a:r>
              <a:rPr lang="en-US" sz="2000" dirty="0" smtClean="0">
                <a:latin typeface="Cambria" panose="02040503050406030204" pitchFamily="18" charset="0"/>
                <a:ea typeface="Cambria" panose="02040503050406030204" pitchFamily="18" charset="0"/>
              </a:rPr>
              <a:t>(contd...)</a:t>
            </a:r>
            <a:endParaRPr lang="en-US" dirty="0"/>
          </a:p>
        </p:txBody>
      </p:sp>
      <p:sp>
        <p:nvSpPr>
          <p:cNvPr id="3" name="Text Placeholder 2"/>
          <p:cNvSpPr>
            <a:spLocks noGrp="1"/>
          </p:cNvSpPr>
          <p:nvPr>
            <p:ph type="body" idx="1"/>
          </p:nvPr>
        </p:nvSpPr>
        <p:spPr/>
        <p:txBody>
          <a:bodyPr/>
          <a:lstStyle/>
          <a:p>
            <a:pPr marL="609600" lvl="0" indent="-457200" algn="just">
              <a:lnSpc>
                <a:spcPct val="200000"/>
              </a:lnSpc>
              <a:spcBef>
                <a:spcPts val="0"/>
              </a:spcBef>
              <a:buSzPct val="100000"/>
              <a:buNone/>
            </a:pPr>
            <a:r>
              <a:rPr lang="en-US" b="1" dirty="0" smtClean="0">
                <a:latin typeface="Cambria" panose="02040503050406030204" pitchFamily="18" charset="0"/>
                <a:ea typeface="Cambria" panose="02040503050406030204" pitchFamily="18" charset="0"/>
              </a:rPr>
              <a:t>Software  Requirements: </a:t>
            </a:r>
            <a:endParaRPr lang="en-US" dirty="0" smtClean="0">
              <a:latin typeface="Times New Roman" pitchFamily="18" charset="0"/>
              <a:ea typeface="Cambria" panose="02040503050406030204" pitchFamily="18" charset="0"/>
              <a:cs typeface="Times New Roman" pitchFamily="18" charset="0"/>
            </a:endParaRPr>
          </a:p>
          <a:p>
            <a:pPr marL="609600" indent="-457200" algn="just">
              <a:lnSpc>
                <a:spcPct val="200000"/>
              </a:lnSpc>
              <a:spcBef>
                <a:spcPts val="0"/>
              </a:spcBef>
              <a:buSzPct val="100000"/>
            </a:pPr>
            <a:r>
              <a:rPr lang="en-US" dirty="0" smtClean="0">
                <a:latin typeface="Cambria" pitchFamily="18" charset="0"/>
                <a:ea typeface="Cambria" pitchFamily="18" charset="0"/>
                <a:cs typeface="Times New Roman" pitchFamily="18" charset="0"/>
              </a:rPr>
              <a:t> Cloud Services: AWS, Google Cloud, or Microsoft Azure for hosting.</a:t>
            </a:r>
          </a:p>
          <a:p>
            <a:pPr marL="609600" indent="-457200" algn="just">
              <a:lnSpc>
                <a:spcPct val="200000"/>
              </a:lnSpc>
              <a:spcBef>
                <a:spcPts val="0"/>
              </a:spcBef>
              <a:buSzPct val="100000"/>
            </a:pPr>
            <a:r>
              <a:rPr lang="en-US" dirty="0" smtClean="0">
                <a:latin typeface="Cambria" pitchFamily="18" charset="0"/>
                <a:ea typeface="Cambria" pitchFamily="18" charset="0"/>
                <a:cs typeface="Times New Roman" pitchFamily="18" charset="0"/>
              </a:rPr>
              <a:t> Security: SSL/TLS encryption, </a:t>
            </a:r>
            <a:r>
              <a:rPr lang="en-US" dirty="0" err="1" smtClean="0">
                <a:latin typeface="Cambria" pitchFamily="18" charset="0"/>
                <a:ea typeface="Cambria" pitchFamily="18" charset="0"/>
                <a:cs typeface="Times New Roman" pitchFamily="18" charset="0"/>
              </a:rPr>
              <a:t>OAuth</a:t>
            </a:r>
            <a:r>
              <a:rPr lang="en-US" dirty="0" smtClean="0">
                <a:latin typeface="Cambria" pitchFamily="18" charset="0"/>
                <a:ea typeface="Cambria" pitchFamily="18" charset="0"/>
                <a:cs typeface="Times New Roman" pitchFamily="18" charset="0"/>
              </a:rPr>
              <a:t> 2.0, AES encryption.</a:t>
            </a:r>
          </a:p>
          <a:p>
            <a:pPr marL="609600" indent="-457200" algn="just">
              <a:lnSpc>
                <a:spcPct val="200000"/>
              </a:lnSpc>
              <a:spcBef>
                <a:spcPts val="0"/>
              </a:spcBef>
              <a:buSzPct val="100000"/>
            </a:pPr>
            <a:r>
              <a:rPr lang="en-US" dirty="0" smtClean="0">
                <a:latin typeface="Cambria" pitchFamily="18" charset="0"/>
                <a:ea typeface="Cambria" pitchFamily="18" charset="0"/>
                <a:cs typeface="Times New Roman" pitchFamily="18" charset="0"/>
              </a:rPr>
              <a:t> Analytics: Google Analytics, custom dashboards, or reporting tools.</a:t>
            </a:r>
          </a:p>
          <a:p>
            <a:pPr marL="609600" indent="-457200" algn="just">
              <a:lnSpc>
                <a:spcPct val="200000"/>
              </a:lnSpc>
              <a:spcBef>
                <a:spcPts val="0"/>
              </a:spcBef>
              <a:buSzPct val="100000"/>
            </a:pPr>
            <a:r>
              <a:rPr lang="en-US" dirty="0" smtClean="0">
                <a:latin typeface="Cambria" pitchFamily="18" charset="0"/>
                <a:ea typeface="Cambria" pitchFamily="18" charset="0"/>
                <a:cs typeface="Times New Roman" pitchFamily="18" charset="0"/>
              </a:rPr>
              <a:t> Maintenance: Monitoring and logging tools like Prometheus or ELK.</a:t>
            </a:r>
          </a:p>
          <a:p>
            <a:pPr marL="342900" lvl="0" indent="-190500" algn="just">
              <a:lnSpc>
                <a:spcPct val="200000"/>
              </a:lnSpc>
              <a:spcBef>
                <a:spcPts val="0"/>
              </a:spcBef>
              <a:buSzPct val="100000"/>
              <a:buNone/>
            </a:pPr>
            <a:endParaRPr lang="en-US" dirty="0" smtClean="0">
              <a:latin typeface="Cambria" panose="02040503050406030204" pitchFamily="18" charset="0"/>
              <a:ea typeface="Cambria" panose="02040503050406030204" pitchFamily="18" charset="0"/>
            </a:endParaRPr>
          </a:p>
          <a:p>
            <a:endParaRPr lang="en-US" dirty="0"/>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735</Words>
  <Application>Microsoft Office PowerPoint</Application>
  <PresentationFormat>Custom</PresentationFormat>
  <Paragraphs>94</Paragraphs>
  <Slides>12</Slides>
  <Notes>9</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Bioinformatics</vt:lpstr>
      <vt:lpstr>Chatbot based helpdesk for govt employees and departments</vt:lpstr>
      <vt:lpstr>Content</vt:lpstr>
      <vt:lpstr>Problem Statement Number: </vt:lpstr>
      <vt:lpstr>Github Link</vt:lpstr>
      <vt:lpstr>Problem Statement</vt:lpstr>
      <vt:lpstr>Analysis of Problem Statement</vt:lpstr>
      <vt:lpstr>Analysis of Problem Statement</vt:lpstr>
      <vt:lpstr>Analysis of Problem Statement (contd...)</vt:lpstr>
      <vt:lpstr>Analysis of Problem Statement (contd...)</vt:lpstr>
      <vt:lpstr>Analysis of Problem Statement (contd...)</vt:lpstr>
      <vt:lpstr>References (IEEE Paper format)</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USER</cp:lastModifiedBy>
  <cp:revision>43</cp:revision>
  <dcterms:modified xsi:type="dcterms:W3CDTF">2025-03-20T02:09:38Z</dcterms:modified>
</cp:coreProperties>
</file>