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varScale="1">
        <p:scale>
          <a:sx n="73" d="100"/>
          <a:sy n="73" d="100"/>
        </p:scale>
        <p:origin x="-60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08/05/2025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smtClean="0"/>
              <a:t>                            PROJECT TITLE</a:t>
            </a:r>
            <a:br>
              <a:rPr lang="en-GB" dirty="0" smtClean="0"/>
            </a:br>
            <a:r>
              <a:rPr lang="en-US" dirty="0" err="1" smtClean="0">
                <a:solidFill>
                  <a:schemeClr val="tx1"/>
                </a:solidFill>
                <a:latin typeface="Cambria" panose="02040503050406030204" pitchFamily="18" charset="0"/>
                <a:ea typeface="Cambria" panose="02040503050406030204" pitchFamily="18" charset="0"/>
              </a:rPr>
              <a:t>Chatbot</a:t>
            </a:r>
            <a:r>
              <a:rPr lang="en-US" dirty="0" smtClean="0">
                <a:solidFill>
                  <a:schemeClr val="tx1"/>
                </a:solidFill>
                <a:latin typeface="Cambria" panose="02040503050406030204" pitchFamily="18" charset="0"/>
                <a:ea typeface="Cambria" panose="02040503050406030204" pitchFamily="18" charset="0"/>
              </a:rPr>
              <a:t> based helpdesk for </a:t>
            </a:r>
            <a:r>
              <a:rPr lang="en-US" dirty="0" err="1" smtClean="0">
                <a:solidFill>
                  <a:schemeClr val="tx1"/>
                </a:solidFill>
                <a:latin typeface="Cambria" panose="02040503050406030204" pitchFamily="18" charset="0"/>
                <a:ea typeface="Cambria" panose="02040503050406030204" pitchFamily="18" charset="0"/>
              </a:rPr>
              <a:t>govt</a:t>
            </a:r>
            <a:r>
              <a:rPr lang="en-US" dirty="0" smtClean="0">
                <a:solidFill>
                  <a:schemeClr val="tx1"/>
                </a:solidFill>
                <a:latin typeface="Cambria" panose="02040503050406030204" pitchFamily="18" charset="0"/>
                <a:ea typeface="Cambria" panose="02040503050406030204" pitchFamily="18" charset="0"/>
              </a:rPr>
              <a:t> employees and departments</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a:t>
            </a:r>
            <a:r>
              <a:rPr lang="en-GB" dirty="0" smtClean="0">
                <a:latin typeface="Cambria" panose="02040503050406030204" pitchFamily="18" charset="0"/>
                <a:ea typeface="Cambria" panose="02040503050406030204" pitchFamily="18" charset="0"/>
              </a:rPr>
              <a:t>CIT-G14</a:t>
            </a:r>
            <a:endParaRPr lang="en-GB" dirty="0" smtClean="0"/>
          </a:p>
          <a:p>
            <a:pPr algn="l"/>
            <a:endParaRPr lang="en-GB" dirty="0"/>
          </a:p>
        </p:txBody>
      </p:sp>
      <p:graphicFrame>
        <p:nvGraphicFramePr>
          <p:cNvPr id="4" name="Table 3"/>
          <p:cNvGraphicFramePr>
            <a:graphicFrameLocks noGrp="1"/>
          </p:cNvGraphicFramePr>
          <p:nvPr>
            <p:extLst>
              <p:ext uri="{D42A27DB-BD31-4B8C-83A1-F6EECF244321}">
                <p14:modId xmlns="" xmlns:p14="http://schemas.microsoft.com/office/powerpoint/2010/main" val="3031183526"/>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 xmlns:a16="http://schemas.microsoft.com/office/drawing/2014/main" val="3331634959"/>
                    </a:ext>
                  </a:extLst>
                </a:gridCol>
                <a:gridCol w="3333666">
                  <a:extLst>
                    <a:ext uri="{9D8B030D-6E8A-4147-A177-3AD203B41FA5}">
                      <a16:colId xmlns="" xmlns:a16="http://schemas.microsoft.com/office/drawing/2014/main" val="2054911721"/>
                    </a:ext>
                  </a:extLst>
                </a:gridCol>
              </a:tblGrid>
              <a:tr h="370840">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5440526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spcBef>
                <a:spcPts val="0"/>
              </a:spcBef>
              <a:buClr>
                <a:srgbClr val="17365D"/>
              </a:buClr>
              <a:buSzPts val="2000"/>
            </a:pPr>
            <a:r>
              <a:rPr lang="en-US" sz="2400" dirty="0" smtClean="0">
                <a:solidFill>
                  <a:srgbClr val="17365D"/>
                </a:solidFill>
                <a:latin typeface="Times New Roman" pitchFamily="18" charset="0"/>
                <a:ea typeface="Cambria" panose="02040503050406030204" pitchFamily="18" charset="0"/>
                <a:cs typeface="Times New Roman" pitchFamily="18" charset="0"/>
                <a:sym typeface="Verdana"/>
              </a:rPr>
              <a:t>Under the Supervision of,</a:t>
            </a:r>
            <a:endParaRPr lang="en-US" dirty="0" smtClean="0">
              <a:latin typeface="Times New Roman" pitchFamily="18" charset="0"/>
              <a:ea typeface="Cambria" panose="02040503050406030204" pitchFamily="18" charset="0"/>
              <a:cs typeface="Times New Roman" pitchFamily="18" charset="0"/>
            </a:endParaRPr>
          </a:p>
          <a:p>
            <a:pPr lvl="0">
              <a:spcBef>
                <a:spcPts val="400"/>
              </a:spcBef>
              <a:buClr>
                <a:srgbClr val="17365D"/>
              </a:buClr>
              <a:buSzPts val="2000"/>
            </a:pPr>
            <a:r>
              <a:rPr lang="en-US" sz="2400" dirty="0" smtClean="0">
                <a:solidFill>
                  <a:srgbClr val="17365D"/>
                </a:solidFill>
                <a:latin typeface="Times New Roman" pitchFamily="18" charset="0"/>
                <a:ea typeface="Cambria" panose="02040503050406030204" pitchFamily="18" charset="0"/>
                <a:cs typeface="Times New Roman" pitchFamily="18" charset="0"/>
                <a:sym typeface="Verdana"/>
              </a:rPr>
              <a:t>                  Dr. </a:t>
            </a:r>
            <a:r>
              <a:rPr lang="en-US" sz="2400" dirty="0" err="1" smtClean="0">
                <a:solidFill>
                  <a:srgbClr val="17365D"/>
                </a:solidFill>
                <a:latin typeface="Times New Roman" pitchFamily="18" charset="0"/>
                <a:ea typeface="Cambria" panose="02040503050406030204" pitchFamily="18" charset="0"/>
                <a:cs typeface="Times New Roman" pitchFamily="18" charset="0"/>
                <a:sym typeface="Verdana"/>
              </a:rPr>
              <a:t>Nihar</a:t>
            </a:r>
            <a:r>
              <a:rPr lang="en-US" sz="2400" dirty="0" smtClean="0">
                <a:solidFill>
                  <a:srgbClr val="17365D"/>
                </a:solidFill>
                <a:latin typeface="Times New Roman" pitchFamily="18" charset="0"/>
                <a:ea typeface="Cambria" panose="02040503050406030204" pitchFamily="18" charset="0"/>
                <a:cs typeface="Times New Roman" pitchFamily="18" charset="0"/>
                <a:sym typeface="Verdana"/>
              </a:rPr>
              <a:t> </a:t>
            </a:r>
            <a:r>
              <a:rPr lang="en-US" sz="2400" dirty="0" err="1" smtClean="0">
                <a:solidFill>
                  <a:srgbClr val="17365D"/>
                </a:solidFill>
                <a:latin typeface="Times New Roman" pitchFamily="18" charset="0"/>
                <a:ea typeface="Cambria" panose="02040503050406030204" pitchFamily="18" charset="0"/>
                <a:cs typeface="Times New Roman" pitchFamily="18" charset="0"/>
                <a:sym typeface="Verdana"/>
              </a:rPr>
              <a:t>Ranjan</a:t>
            </a:r>
            <a:r>
              <a:rPr lang="en-US" sz="2400" dirty="0" smtClean="0">
                <a:solidFill>
                  <a:srgbClr val="17365D"/>
                </a:solidFill>
                <a:latin typeface="Times New Roman" pitchFamily="18" charset="0"/>
                <a:ea typeface="Cambria" panose="02040503050406030204" pitchFamily="18" charset="0"/>
                <a:cs typeface="Times New Roman" pitchFamily="18" charset="0"/>
                <a:sym typeface="Verdana"/>
              </a:rPr>
              <a:t> </a:t>
            </a:r>
            <a:r>
              <a:rPr lang="en-US" sz="2400" dirty="0" err="1" smtClean="0">
                <a:solidFill>
                  <a:srgbClr val="17365D"/>
                </a:solidFill>
                <a:latin typeface="Times New Roman" pitchFamily="18" charset="0"/>
                <a:ea typeface="Cambria" panose="02040503050406030204" pitchFamily="18" charset="0"/>
                <a:cs typeface="Times New Roman" pitchFamily="18" charset="0"/>
                <a:sym typeface="Verdana"/>
              </a:rPr>
              <a:t>Naya</a:t>
            </a:r>
            <a:endParaRPr lang="en-US" sz="2400" dirty="0" smtClean="0">
              <a:solidFill>
                <a:srgbClr val="17365D"/>
              </a:solidFill>
              <a:latin typeface="Times New Roman" pitchFamily="18" charset="0"/>
              <a:ea typeface="Cambria" panose="02040503050406030204" pitchFamily="18" charset="0"/>
              <a:cs typeface="Times New Roman" pitchFamily="18" charset="0"/>
              <a:sym typeface="Verdana"/>
            </a:endParaRPr>
          </a:p>
          <a:p>
            <a:pPr lvl="0">
              <a:spcBef>
                <a:spcPts val="340"/>
              </a:spcBef>
              <a:buClr>
                <a:srgbClr val="17365D"/>
              </a:buClr>
              <a:buSzPts val="1700"/>
            </a:pPr>
            <a:r>
              <a:rPr lang="en-US" dirty="0" smtClean="0">
                <a:solidFill>
                  <a:srgbClr val="17365D"/>
                </a:solidFill>
                <a:latin typeface="Cambria" panose="02040503050406030204" pitchFamily="18" charset="0"/>
                <a:ea typeface="Cambria" panose="02040503050406030204" pitchFamily="18" charset="0"/>
                <a:cs typeface="Verdana"/>
                <a:sym typeface="Verdana"/>
              </a:rPr>
              <a:t>                               Associate Professor </a:t>
            </a:r>
            <a:endParaRPr lang="en-US" dirty="0" smtClean="0">
              <a:latin typeface="Cambria" panose="02040503050406030204" pitchFamily="18" charset="0"/>
              <a:ea typeface="Cambria" panose="02040503050406030204" pitchFamily="18" charset="0"/>
            </a:endParaRPr>
          </a:p>
          <a:p>
            <a:pPr lvl="0">
              <a:spcBef>
                <a:spcPts val="340"/>
              </a:spcBef>
              <a:buClr>
                <a:srgbClr val="17365D"/>
              </a:buClr>
              <a:buSzPts val="1700"/>
            </a:pPr>
            <a:r>
              <a:rPr lang="en-US" dirty="0" smtClean="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lang="en-US" dirty="0" smtClean="0">
              <a:latin typeface="Cambria" panose="02040503050406030204" pitchFamily="18" charset="0"/>
              <a:ea typeface="Cambria" panose="02040503050406030204" pitchFamily="18" charset="0"/>
            </a:endParaRPr>
          </a:p>
          <a:p>
            <a:pPr lvl="0">
              <a:spcBef>
                <a:spcPts val="340"/>
              </a:spcBef>
              <a:buClr>
                <a:srgbClr val="17365D"/>
              </a:buClr>
              <a:buSzPts val="1700"/>
            </a:pPr>
            <a:r>
              <a:rPr lang="en-US" dirty="0" smtClean="0">
                <a:solidFill>
                  <a:srgbClr val="17365D"/>
                </a:solidFill>
                <a:latin typeface="Cambria" panose="02040503050406030204" pitchFamily="18" charset="0"/>
                <a:ea typeface="Cambria" panose="02040503050406030204" pitchFamily="18" charset="0"/>
                <a:cs typeface="Verdana"/>
                <a:sym typeface="Verdana"/>
              </a:rPr>
              <a:t>                                Presidency University</a:t>
            </a:r>
            <a:endParaRPr lang="en-US" dirty="0" smtClean="0">
              <a:latin typeface="Cambria" panose="02040503050406030204" pitchFamily="18" charset="0"/>
              <a:ea typeface="Cambria" panose="02040503050406030204" pitchFamily="18" charset="0"/>
            </a:endParaRP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Review-1</a:t>
            </a:r>
            <a:endParaRPr lang="en-GB" dirty="0"/>
          </a:p>
        </p:txBody>
      </p:sp>
      <p:graphicFrame>
        <p:nvGraphicFramePr>
          <p:cNvPr id="7" name="Table 6"/>
          <p:cNvGraphicFramePr>
            <a:graphicFrameLocks noGrp="1"/>
          </p:cNvGraphicFramePr>
          <p:nvPr/>
        </p:nvGraphicFramePr>
        <p:xfrm>
          <a:off x="169815" y="3363498"/>
          <a:ext cx="5708470" cy="2493603"/>
        </p:xfrm>
        <a:graphic>
          <a:graphicData uri="http://schemas.openxmlformats.org/drawingml/2006/table">
            <a:tbl>
              <a:tblPr firstRow="1" bandRow="1">
                <a:tableStyleId>{FABFCF23-3B69-468F-B69F-88F6DE6A72F2}</a:tableStyleId>
              </a:tblPr>
              <a:tblGrid>
                <a:gridCol w="2782391"/>
                <a:gridCol w="2926079"/>
              </a:tblGrid>
              <a:tr h="6105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 </a:t>
                      </a:r>
                    </a:p>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RollNumber</a:t>
                      </a:r>
                      <a:endParaRPr lang="en-US" b="1" dirty="0">
                        <a:latin typeface="Cambria" pitchFamily="18" charset="0"/>
                        <a:ea typeface="Cambria"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Student Name</a:t>
                      </a:r>
                      <a:endParaRPr lang="en-US" dirty="0"/>
                    </a:p>
                  </a:txBody>
                  <a:tcPr/>
                </a:tc>
              </a:tr>
              <a:tr h="404481">
                <a:tc>
                  <a:txBody>
                    <a:bodyPr/>
                    <a:lstStyle/>
                    <a:p>
                      <a:pPr algn="ctr"/>
                      <a:r>
                        <a:rPr lang="en-US" dirty="0" smtClean="0"/>
                        <a:t>20211CIT0069</a:t>
                      </a:r>
                      <a:endParaRPr lang="en-US" b="1" dirty="0">
                        <a:latin typeface="Cambria" pitchFamily="18" charset="0"/>
                        <a:ea typeface="Cambria" pitchFamily="18" charset="0"/>
                        <a:cs typeface="Times New Roman" pitchFamily="18" charset="0"/>
                      </a:endParaRPr>
                    </a:p>
                  </a:txBody>
                  <a:tcPr/>
                </a:tc>
                <a:tc>
                  <a:txBody>
                    <a:bodyPr/>
                    <a:lstStyle/>
                    <a:p>
                      <a:pPr algn="ctr"/>
                      <a:r>
                        <a:rPr lang="en-US" dirty="0" smtClean="0"/>
                        <a:t>DHANUSH M</a:t>
                      </a:r>
                      <a:endParaRPr lang="en-US" b="1" dirty="0">
                        <a:latin typeface="Cambria" pitchFamily="18" charset="0"/>
                        <a:ea typeface="Cambria" pitchFamily="18" charset="0"/>
                        <a:cs typeface="Times New Roman" pitchFamily="18" charset="0"/>
                      </a:endParaRPr>
                    </a:p>
                  </a:txBody>
                  <a:tcPr/>
                </a:tc>
              </a:tr>
              <a:tr h="404481">
                <a:tc>
                  <a:txBody>
                    <a:bodyPr/>
                    <a:lstStyle/>
                    <a:p>
                      <a:pPr algn="ctr"/>
                      <a:r>
                        <a:rPr lang="en-US" dirty="0" smtClean="0"/>
                        <a:t>20211CIT0156</a:t>
                      </a:r>
                      <a:endParaRPr lang="en-US" b="1" dirty="0">
                        <a:latin typeface="Cambria" pitchFamily="18" charset="0"/>
                        <a:ea typeface="Cambria" pitchFamily="18" charset="0"/>
                        <a:cs typeface="Times New Roman" pitchFamily="18" charset="0"/>
                      </a:endParaRPr>
                    </a:p>
                  </a:txBody>
                  <a:tcPr/>
                </a:tc>
                <a:tc>
                  <a:txBody>
                    <a:bodyPr/>
                    <a:lstStyle/>
                    <a:p>
                      <a:pPr algn="ctr"/>
                      <a:r>
                        <a:rPr lang="en-US" dirty="0" smtClean="0"/>
                        <a:t>BHUVANESHWAR Y</a:t>
                      </a:r>
                      <a:endParaRPr lang="en-US" b="1" dirty="0">
                        <a:latin typeface="Cambria" pitchFamily="18" charset="0"/>
                        <a:ea typeface="Cambria" pitchFamily="18" charset="0"/>
                        <a:cs typeface="Times New Roman" pitchFamily="18" charset="0"/>
                      </a:endParaRPr>
                    </a:p>
                  </a:txBody>
                  <a:tcPr/>
                </a:tc>
              </a:tr>
              <a:tr h="404481">
                <a:tc>
                  <a:txBody>
                    <a:bodyPr/>
                    <a:lstStyle/>
                    <a:p>
                      <a:pPr algn="ctr"/>
                      <a:r>
                        <a:rPr lang="en-US" dirty="0" smtClean="0"/>
                        <a:t>20211CIT0147</a:t>
                      </a:r>
                      <a:endParaRPr lang="en-US" b="1" dirty="0">
                        <a:latin typeface="Cambria" pitchFamily="18" charset="0"/>
                        <a:ea typeface="Cambria" pitchFamily="18" charset="0"/>
                        <a:cs typeface="Times New Roman" pitchFamily="18" charset="0"/>
                      </a:endParaRPr>
                    </a:p>
                  </a:txBody>
                  <a:tcPr/>
                </a:tc>
                <a:tc>
                  <a:txBody>
                    <a:bodyPr/>
                    <a:lstStyle/>
                    <a:p>
                      <a:pPr algn="ctr"/>
                      <a:r>
                        <a:rPr lang="en-US" dirty="0" smtClean="0"/>
                        <a:t>SHREYANKA B</a:t>
                      </a:r>
                      <a:r>
                        <a:rPr lang="en-US" baseline="0" dirty="0" smtClean="0"/>
                        <a:t> L</a:t>
                      </a:r>
                      <a:endParaRPr lang="en-US" b="1" dirty="0">
                        <a:latin typeface="Cambria" pitchFamily="18" charset="0"/>
                        <a:ea typeface="Cambria" pitchFamily="18" charset="0"/>
                        <a:cs typeface="Times New Roman" pitchFamily="18" charset="0"/>
                      </a:endParaRPr>
                    </a:p>
                  </a:txBody>
                  <a:tcPr/>
                </a:tc>
              </a:tr>
              <a:tr h="610594">
                <a:tc>
                  <a:txBody>
                    <a:bodyPr/>
                    <a:lstStyle/>
                    <a:p>
                      <a:pPr algn="ctr"/>
                      <a:r>
                        <a:rPr lang="en-US" dirty="0" smtClean="0"/>
                        <a:t>20211CIT0110</a:t>
                      </a:r>
                      <a:endParaRPr lang="en-US" b="1" dirty="0">
                        <a:latin typeface="Cambria" pitchFamily="18" charset="0"/>
                        <a:ea typeface="Cambria" pitchFamily="18" charset="0"/>
                        <a:cs typeface="Times New Roman" pitchFamily="18" charset="0"/>
                      </a:endParaRPr>
                    </a:p>
                  </a:txBody>
                  <a:tcPr/>
                </a:tc>
                <a:tc>
                  <a:txBody>
                    <a:bodyPr/>
                    <a:lstStyle/>
                    <a:p>
                      <a:pPr algn="ctr"/>
                      <a:r>
                        <a:rPr lang="en-US" dirty="0" smtClean="0"/>
                        <a:t>S</a:t>
                      </a:r>
                      <a:r>
                        <a:rPr lang="en-US" baseline="0" dirty="0" smtClean="0"/>
                        <a:t> P BRAHMA CHAITANYA</a:t>
                      </a:r>
                      <a:endParaRPr lang="en-US" b="1" dirty="0">
                        <a:latin typeface="Cambria" pitchFamily="18" charset="0"/>
                        <a:ea typeface="Cambria" pitchFamily="18" charset="0"/>
                        <a:cs typeface="Times New Roman" pitchFamily="18" charset="0"/>
                      </a:endParaRPr>
                    </a:p>
                  </a:txBody>
                  <a:tcPr/>
                </a:tc>
              </a:tr>
            </a:tbl>
          </a:graphicData>
        </a:graphic>
      </p:graphicFrame>
    </p:spTree>
    <p:extLst>
      <p:ext uri="{BB962C8B-B14F-4D97-AF65-F5344CB8AC3E}">
        <p14:creationId xmlns=""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Enhanced Service Delivery: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will streamline communication and task management, providing faster, more accurate assistance to government employees.</a:t>
            </a:r>
          </a:p>
          <a:p>
            <a:r>
              <a:rPr lang="en-US" sz="2000" b="1" dirty="0" smtClean="0">
                <a:latin typeface="Times New Roman" pitchFamily="18" charset="0"/>
                <a:cs typeface="Times New Roman" pitchFamily="18" charset="0"/>
              </a:rPr>
              <a:t>Efficiency &amp; Cost Reduction:</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Automating routine tasks will reduce workload on staff, leading to cost savings and improved efficiency across government departments.</a:t>
            </a:r>
          </a:p>
          <a:p>
            <a:r>
              <a:rPr lang="en-US" sz="2000" b="1" dirty="0" smtClean="0">
                <a:latin typeface="Times New Roman" pitchFamily="18" charset="0"/>
                <a:cs typeface="Times New Roman" pitchFamily="18" charset="0"/>
              </a:rPr>
              <a:t>24/7 Accessibility: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ensures round-the-clock support, improving responsiveness and accessibility for employees.</a:t>
            </a:r>
          </a:p>
          <a:p>
            <a:r>
              <a:rPr lang="en-US" sz="2000" b="1" dirty="0" smtClean="0">
                <a:latin typeface="Times New Roman" pitchFamily="18" charset="0"/>
                <a:cs typeface="Times New Roman" pitchFamily="18" charset="0"/>
              </a:rPr>
              <a:t>Data Security &amp; Privacy: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Strong security protocols will safeguard sensitive information, ensuring compliance with government regulations.</a:t>
            </a:r>
          </a:p>
          <a:p>
            <a:r>
              <a:rPr lang="en-US" sz="2000" b="1" dirty="0" smtClean="0">
                <a:latin typeface="Times New Roman" pitchFamily="18" charset="0"/>
                <a:cs typeface="Times New Roman" pitchFamily="18" charset="0"/>
              </a:rPr>
              <a:t>Scalable &amp; Continuous Improvement: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will evolve based on user feedback and interactions, continuously improving its performance and adaptability.</a:t>
            </a:r>
          </a:p>
          <a:p>
            <a:endParaRPr lang="en-GB"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Almeida, M., et al.</a:t>
            </a:r>
            <a:r>
              <a:rPr lang="en-US" sz="2000" dirty="0" smtClean="0">
                <a:latin typeface="Times New Roman" pitchFamily="18" charset="0"/>
                <a:cs typeface="Times New Roman" pitchFamily="18" charset="0"/>
              </a:rPr>
              <a:t> (2020). </a:t>
            </a:r>
            <a:r>
              <a:rPr lang="en-US" sz="2000" i="1" dirty="0" err="1" smtClean="0">
                <a:latin typeface="Times New Roman" pitchFamily="18" charset="0"/>
                <a:cs typeface="Times New Roman" pitchFamily="18" charset="0"/>
              </a:rPr>
              <a:t>Chatbots</a:t>
            </a:r>
            <a:r>
              <a:rPr lang="en-US" sz="2000" i="1" dirty="0" smtClean="0">
                <a:latin typeface="Times New Roman" pitchFamily="18" charset="0"/>
                <a:cs typeface="Times New Roman" pitchFamily="18" charset="0"/>
              </a:rPr>
              <a:t> in Public Services: Improving Government-Citizen Interaction</a:t>
            </a:r>
            <a:r>
              <a:rPr lang="en-US" sz="2000" dirty="0" smtClean="0">
                <a:latin typeface="Times New Roman" pitchFamily="18" charset="0"/>
                <a:cs typeface="Times New Roman" pitchFamily="18" charset="0"/>
              </a:rPr>
              <a:t>. Journal of Public Administration.</a:t>
            </a:r>
          </a:p>
          <a:p>
            <a:r>
              <a:rPr lang="en-US" sz="2000" b="1" dirty="0" err="1" smtClean="0">
                <a:latin typeface="Times New Roman" pitchFamily="18" charset="0"/>
                <a:cs typeface="Times New Roman" pitchFamily="18" charset="0"/>
              </a:rPr>
              <a:t>Vermesan</a:t>
            </a:r>
            <a:r>
              <a:rPr lang="en-US" sz="2000" b="1" dirty="0" smtClean="0">
                <a:latin typeface="Times New Roman" pitchFamily="18" charset="0"/>
                <a:cs typeface="Times New Roman" pitchFamily="18" charset="0"/>
              </a:rPr>
              <a:t>, O., &amp; </a:t>
            </a:r>
            <a:r>
              <a:rPr lang="en-US" sz="2000" b="1" dirty="0" err="1" smtClean="0">
                <a:latin typeface="Times New Roman" pitchFamily="18" charset="0"/>
                <a:cs typeface="Times New Roman" pitchFamily="18" charset="0"/>
              </a:rPr>
              <a:t>Friess</a:t>
            </a:r>
            <a:r>
              <a:rPr lang="en-US" sz="2000" b="1" dirty="0" smtClean="0">
                <a:latin typeface="Times New Roman" pitchFamily="18" charset="0"/>
                <a:cs typeface="Times New Roman" pitchFamily="18" charset="0"/>
              </a:rPr>
              <a:t>, P.</a:t>
            </a:r>
            <a:r>
              <a:rPr lang="en-US" sz="2000" dirty="0" smtClean="0">
                <a:latin typeface="Times New Roman" pitchFamily="18" charset="0"/>
                <a:cs typeface="Times New Roman" pitchFamily="18" charset="0"/>
              </a:rPr>
              <a:t> (2014). </a:t>
            </a:r>
            <a:r>
              <a:rPr lang="en-US" sz="2000" i="1" dirty="0" smtClean="0">
                <a:latin typeface="Times New Roman" pitchFamily="18" charset="0"/>
                <a:cs typeface="Times New Roman" pitchFamily="18" charset="0"/>
              </a:rPr>
              <a:t>AI Technologies in Government: Enhancing Public Services</a:t>
            </a:r>
            <a:r>
              <a:rPr lang="en-US" sz="2000" dirty="0" smtClean="0">
                <a:latin typeface="Times New Roman" pitchFamily="18" charset="0"/>
                <a:cs typeface="Times New Roman" pitchFamily="18" charset="0"/>
              </a:rPr>
              <a:t>. Springer International Publishing.</a:t>
            </a:r>
          </a:p>
          <a:p>
            <a:r>
              <a:rPr lang="en-US" sz="2000" b="1" dirty="0" err="1" smtClean="0">
                <a:latin typeface="Times New Roman" pitchFamily="18" charset="0"/>
                <a:cs typeface="Times New Roman" pitchFamily="18" charset="0"/>
              </a:rPr>
              <a:t>Bhatnagar</a:t>
            </a:r>
            <a:r>
              <a:rPr lang="en-US" sz="2000" b="1" dirty="0" smtClean="0">
                <a:latin typeface="Times New Roman" pitchFamily="18" charset="0"/>
                <a:cs typeface="Times New Roman" pitchFamily="18" charset="0"/>
              </a:rPr>
              <a:t>, R., &amp; </a:t>
            </a:r>
            <a:r>
              <a:rPr lang="en-US" sz="2000" b="1" dirty="0" err="1" smtClean="0">
                <a:latin typeface="Times New Roman" pitchFamily="18" charset="0"/>
                <a:cs typeface="Times New Roman" pitchFamily="18" charset="0"/>
              </a:rPr>
              <a:t>Rani</a:t>
            </a:r>
            <a:r>
              <a:rPr lang="en-US" sz="2000" b="1" dirty="0" smtClean="0">
                <a:latin typeface="Times New Roman" pitchFamily="18" charset="0"/>
                <a:cs typeface="Times New Roman" pitchFamily="18" charset="0"/>
              </a:rPr>
              <a:t>, P.</a:t>
            </a:r>
            <a:r>
              <a:rPr lang="en-US" sz="2000" dirty="0" smtClean="0">
                <a:latin typeface="Times New Roman" pitchFamily="18" charset="0"/>
                <a:cs typeface="Times New Roman" pitchFamily="18" charset="0"/>
              </a:rPr>
              <a:t> (2021). </a:t>
            </a:r>
            <a:r>
              <a:rPr lang="en-US" sz="2000" i="1" dirty="0" smtClean="0">
                <a:latin typeface="Times New Roman" pitchFamily="18" charset="0"/>
                <a:cs typeface="Times New Roman" pitchFamily="18" charset="0"/>
              </a:rPr>
              <a:t>Role of AI </a:t>
            </a:r>
            <a:r>
              <a:rPr lang="en-US" sz="2000" i="1" dirty="0" err="1" smtClean="0">
                <a:latin typeface="Times New Roman" pitchFamily="18" charset="0"/>
                <a:cs typeface="Times New Roman" pitchFamily="18" charset="0"/>
              </a:rPr>
              <a:t>Chatbots</a:t>
            </a:r>
            <a:r>
              <a:rPr lang="en-US" sz="2000" i="1" dirty="0" smtClean="0">
                <a:latin typeface="Times New Roman" pitchFamily="18" charset="0"/>
                <a:cs typeface="Times New Roman" pitchFamily="18" charset="0"/>
              </a:rPr>
              <a:t> in Automating Administrative Tasks in Government Sectors</a:t>
            </a:r>
            <a:r>
              <a:rPr lang="en-US" sz="2000" dirty="0" smtClean="0">
                <a:latin typeface="Times New Roman" pitchFamily="18" charset="0"/>
                <a:cs typeface="Times New Roman" pitchFamily="18" charset="0"/>
              </a:rPr>
              <a:t>. Government Technology Review.</a:t>
            </a:r>
          </a:p>
          <a:p>
            <a:r>
              <a:rPr lang="en-US" sz="2000" b="1" dirty="0" err="1" smtClean="0">
                <a:latin typeface="Times New Roman" pitchFamily="18" charset="0"/>
                <a:cs typeface="Times New Roman" pitchFamily="18" charset="0"/>
              </a:rPr>
              <a:t>Chaudhary</a:t>
            </a:r>
            <a:r>
              <a:rPr lang="en-US" sz="2000" b="1" dirty="0" smtClean="0">
                <a:latin typeface="Times New Roman" pitchFamily="18" charset="0"/>
                <a:cs typeface="Times New Roman" pitchFamily="18" charset="0"/>
              </a:rPr>
              <a:t>, V., et al.</a:t>
            </a:r>
            <a:r>
              <a:rPr lang="en-US" sz="2000" dirty="0" smtClean="0">
                <a:latin typeface="Times New Roman" pitchFamily="18" charset="0"/>
                <a:cs typeface="Times New Roman" pitchFamily="18" charset="0"/>
              </a:rPr>
              <a:t> (2019). </a:t>
            </a:r>
            <a:r>
              <a:rPr lang="en-US" sz="2000" i="1" dirty="0" smtClean="0">
                <a:latin typeface="Times New Roman" pitchFamily="18" charset="0"/>
                <a:cs typeface="Times New Roman" pitchFamily="18" charset="0"/>
              </a:rPr>
              <a:t>Cost Reduction through Automation in Government Services: A Case Study</a:t>
            </a:r>
            <a:r>
              <a:rPr lang="en-US" sz="2000" dirty="0" smtClean="0">
                <a:latin typeface="Times New Roman" pitchFamily="18" charset="0"/>
                <a:cs typeface="Times New Roman" pitchFamily="18" charset="0"/>
              </a:rPr>
              <a:t>. International Journal of Public Sector Management.</a:t>
            </a:r>
          </a:p>
          <a:p>
            <a:r>
              <a:rPr lang="en-US" sz="2000" b="1" dirty="0" err="1" smtClean="0">
                <a:latin typeface="Times New Roman" pitchFamily="18" charset="0"/>
                <a:cs typeface="Times New Roman" pitchFamily="18" charset="0"/>
              </a:rPr>
              <a:t>Müller</a:t>
            </a:r>
            <a:r>
              <a:rPr lang="en-US" sz="2000" b="1" dirty="0" smtClean="0">
                <a:latin typeface="Times New Roman" pitchFamily="18" charset="0"/>
                <a:cs typeface="Times New Roman" pitchFamily="18" charset="0"/>
              </a:rPr>
              <a:t>, M., et al.</a:t>
            </a:r>
            <a:r>
              <a:rPr lang="en-US" sz="2000" dirty="0" smtClean="0">
                <a:latin typeface="Times New Roman" pitchFamily="18" charset="0"/>
                <a:cs typeface="Times New Roman" pitchFamily="18" charset="0"/>
              </a:rPr>
              <a:t> (2018). </a:t>
            </a:r>
            <a:r>
              <a:rPr lang="en-US" sz="2000" i="1" dirty="0" smtClean="0">
                <a:latin typeface="Times New Roman" pitchFamily="18" charset="0"/>
                <a:cs typeface="Times New Roman" pitchFamily="18" charset="0"/>
              </a:rPr>
              <a:t>Security and Privacy in AI-based Public Sector Applications</a:t>
            </a:r>
            <a:r>
              <a:rPr lang="en-US" sz="2000" dirty="0" smtClean="0">
                <a:latin typeface="Times New Roman" pitchFamily="18" charset="0"/>
                <a:cs typeface="Times New Roman" pitchFamily="18" charset="0"/>
              </a:rPr>
              <a:t>. Security &amp; Privacy Journal.</a:t>
            </a:r>
          </a:p>
          <a:p>
            <a:endParaRPr lang="en-GB"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This project aims to create a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-based helpdesk system that helps government employees and departments easily access information and get support.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uses artificial intelligence (AI) to answer questions, guide users through processes, and help with tasks like submitting forms or checking the status of requests.</a:t>
            </a:r>
          </a:p>
          <a:p>
            <a:r>
              <a:rPr lang="en-US" sz="2000" dirty="0" smtClean="0">
                <a:latin typeface="Times New Roman" pitchFamily="18" charset="0"/>
                <a:cs typeface="Times New Roman" pitchFamily="18" charset="0"/>
              </a:rPr>
              <a:t>The goal is to make it easier for government workers to find the information they need quickly and to reduce the time spent on repetitive tasks.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will be available 24/7, providing instant support and improving efficiency within government departments. By automating common tasks and inquiries, it will also reduce the workload on human support staff and make the entire process faster and more efficient.</a:t>
            </a:r>
          </a:p>
          <a:p>
            <a:endParaRPr lang="en-GB" sz="2000" dirty="0"/>
          </a:p>
        </p:txBody>
      </p:sp>
    </p:spTree>
    <p:extLst>
      <p:ext uri="{BB962C8B-B14F-4D97-AF65-F5344CB8AC3E}">
        <p14:creationId xmlns=""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increasingly being used in various sectors, including government, to improve services and reduce manual work. Below are key insights from studies on how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benefiting government employees and public services:</a:t>
            </a:r>
          </a:p>
          <a:p>
            <a:r>
              <a:rPr lang="en-US" sz="2000" b="1" dirty="0" smtClean="0">
                <a:latin typeface="Times New Roman" pitchFamily="18" charset="0"/>
                <a:cs typeface="Times New Roman" pitchFamily="18" charset="0"/>
              </a:rPr>
              <a:t>Improving Public Services: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help public sector agencies by answering common questions and providing information quickly. Studies show that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reduce waiting times and help citizens and employees get the information they need faster, improving service delivery.</a:t>
            </a:r>
          </a:p>
          <a:p>
            <a:r>
              <a:rPr lang="en-US" sz="2000" b="1" dirty="0" smtClean="0">
                <a:latin typeface="Times New Roman" pitchFamily="18" charset="0"/>
                <a:cs typeface="Times New Roman" pitchFamily="18" charset="0"/>
              </a:rPr>
              <a:t>AI and Natural Language Processing (NLP) in Government: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use AI and Natural Language Processing (NLP) to understand and respond to questions more naturally. This technology allows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to interpret complex language and provide relevant answers, making them useful in government settings where the language can be technical.</a:t>
            </a:r>
          </a:p>
        </p:txBody>
      </p:sp>
    </p:spTree>
    <p:extLst>
      <p:ext uri="{BB962C8B-B14F-4D97-AF65-F5344CB8AC3E}">
        <p14:creationId xmlns=""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Literature Review</a:t>
            </a:r>
            <a:endParaRPr lang="en-US" dirty="0"/>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Assisting Employees and Automating Tasks: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also being used to help government employees by automating routine tasks, such as checking the status of requests or submitting forms. This reduces the workload for employees and saves time for more important tasks.</a:t>
            </a:r>
          </a:p>
          <a:p>
            <a:r>
              <a:rPr lang="en-US" sz="2000" b="1" dirty="0" smtClean="0">
                <a:latin typeface="Times New Roman" pitchFamily="18" charset="0"/>
                <a:cs typeface="Times New Roman" pitchFamily="18" charset="0"/>
              </a:rPr>
              <a:t>Improving Efficiency and Reducing Costs:</a:t>
            </a:r>
            <a:r>
              <a:rPr lang="en-US" sz="2000" dirty="0" smtClean="0">
                <a:latin typeface="Times New Roman" pitchFamily="18" charset="0"/>
                <a:cs typeface="Times New Roman" pitchFamily="18" charset="0"/>
              </a:rPr>
              <a:t> Using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in government departments can lower costs and make operations more efficient. By handling common questions and requests,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reduce the need for human staff, allowing them to focus on more complex issues.</a:t>
            </a:r>
          </a:p>
          <a:p>
            <a:r>
              <a:rPr lang="en-US" sz="2000" b="1" dirty="0" smtClean="0">
                <a:latin typeface="Times New Roman" pitchFamily="18" charset="0"/>
                <a:cs typeface="Times New Roman" pitchFamily="18" charset="0"/>
              </a:rPr>
              <a:t>Security and Privacy Concerns:</a:t>
            </a:r>
            <a:r>
              <a:rPr lang="en-US" sz="2000" dirty="0" smtClean="0">
                <a:latin typeface="Times New Roman" pitchFamily="18" charset="0"/>
                <a:cs typeface="Times New Roman" pitchFamily="18" charset="0"/>
              </a:rPr>
              <a:t> Since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in government often deal with sensitive information, ensuring data security is a major concern. Studies highlight the importance of strong security measures to protect the personal data and privacy of citizens and employees interacting with these systems.</a:t>
            </a:r>
          </a:p>
          <a:p>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786674" y="1116875"/>
            <a:ext cx="10668000" cy="4952997"/>
          </a:xfrm>
        </p:spPr>
        <p:txBody>
          <a:bodyPr>
            <a:normAutofit/>
          </a:bodyPr>
          <a:lstStyle/>
          <a:p>
            <a:r>
              <a:rPr lang="en-US" sz="2000" b="1" dirty="0" smtClean="0">
                <a:latin typeface="Times New Roman" pitchFamily="18" charset="0"/>
                <a:cs typeface="Times New Roman" pitchFamily="18" charset="0"/>
              </a:rPr>
              <a:t>AI-Powered </a:t>
            </a:r>
            <a:r>
              <a:rPr lang="en-US" sz="2000" b="1" dirty="0" err="1" smtClean="0">
                <a:latin typeface="Times New Roman" pitchFamily="18" charset="0"/>
                <a:cs typeface="Times New Roman" pitchFamily="18" charset="0"/>
              </a:rPr>
              <a:t>Chatbot</a:t>
            </a:r>
            <a:r>
              <a:rPr lang="en-US" sz="2000" b="1" dirty="0" smtClean="0">
                <a:latin typeface="Times New Roman" pitchFamily="18" charset="0"/>
                <a:cs typeface="Times New Roman" pitchFamily="18" charset="0"/>
              </a:rPr>
              <a:t> Development:</a:t>
            </a:r>
            <a:r>
              <a:rPr lang="en-US" sz="2000" dirty="0" smtClean="0">
                <a:latin typeface="Times New Roman" pitchFamily="18" charset="0"/>
                <a:cs typeface="Times New Roman" pitchFamily="18" charset="0"/>
              </a:rPr>
              <a:t> Build an intelligent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using AI and NLP to understand and respond to employee queries in natural language.</a:t>
            </a:r>
          </a:p>
          <a:p>
            <a:r>
              <a:rPr lang="en-US" sz="2000" b="1" dirty="0" smtClean="0">
                <a:latin typeface="Times New Roman" pitchFamily="18" charset="0"/>
                <a:cs typeface="Times New Roman" pitchFamily="18" charset="0"/>
              </a:rPr>
              <a:t>Integration with Government Systems:</a:t>
            </a:r>
            <a:r>
              <a:rPr lang="en-US" sz="2000" dirty="0" smtClean="0">
                <a:latin typeface="Times New Roman" pitchFamily="18" charset="0"/>
                <a:cs typeface="Times New Roman" pitchFamily="18" charset="0"/>
              </a:rPr>
              <a:t> Connect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with internal government databases and systems for real-time updates on requests, policies, and processes.</a:t>
            </a:r>
          </a:p>
          <a:p>
            <a:r>
              <a:rPr lang="en-US" sz="2000" b="1" dirty="0" smtClean="0">
                <a:latin typeface="Times New Roman" pitchFamily="18" charset="0"/>
                <a:cs typeface="Times New Roman" pitchFamily="18" charset="0"/>
              </a:rPr>
              <a:t>Task Automation:</a:t>
            </a:r>
            <a:r>
              <a:rPr lang="en-US" sz="2000" dirty="0" smtClean="0">
                <a:latin typeface="Times New Roman" pitchFamily="18" charset="0"/>
                <a:cs typeface="Times New Roman" pitchFamily="18" charset="0"/>
              </a:rPr>
              <a:t> Automate repetitive tasks such as form submission, status tracking, and FAQs to reduce manual intervention.</a:t>
            </a:r>
          </a:p>
          <a:p>
            <a:r>
              <a:rPr lang="en-US" sz="2000" b="1" dirty="0" smtClean="0">
                <a:latin typeface="Times New Roman" pitchFamily="18" charset="0"/>
                <a:cs typeface="Times New Roman" pitchFamily="18" charset="0"/>
              </a:rPr>
              <a:t>User Interaction:</a:t>
            </a:r>
            <a:r>
              <a:rPr lang="en-US" sz="2000" dirty="0" smtClean="0">
                <a:latin typeface="Times New Roman" pitchFamily="18" charset="0"/>
                <a:cs typeface="Times New Roman" pitchFamily="18" charset="0"/>
              </a:rPr>
              <a:t> Provide an intuitive interface (text and voice) for government employees to interact with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guiding them through tasks.</a:t>
            </a:r>
          </a:p>
          <a:p>
            <a:r>
              <a:rPr lang="en-US" sz="2000" b="1" dirty="0" smtClean="0">
                <a:latin typeface="Times New Roman" pitchFamily="18" charset="0"/>
                <a:cs typeface="Times New Roman" pitchFamily="18" charset="0"/>
              </a:rPr>
              <a:t>Security &amp; Privacy Measures:</a:t>
            </a:r>
            <a:r>
              <a:rPr lang="en-US" sz="2000" dirty="0" smtClean="0">
                <a:latin typeface="Times New Roman" pitchFamily="18" charset="0"/>
                <a:cs typeface="Times New Roman" pitchFamily="18" charset="0"/>
              </a:rPr>
              <a:t> Implement strong security protocols to protect sensitive information and comply with privacy regulations.</a:t>
            </a:r>
          </a:p>
          <a:p>
            <a:r>
              <a:rPr lang="en-US" sz="2000" b="1" dirty="0" smtClean="0">
                <a:latin typeface="Times New Roman" pitchFamily="18" charset="0"/>
                <a:cs typeface="Times New Roman" pitchFamily="18" charset="0"/>
              </a:rPr>
              <a:t>Continuous Learning:</a:t>
            </a:r>
            <a:r>
              <a:rPr lang="en-US" sz="2000" dirty="0" smtClean="0">
                <a:latin typeface="Times New Roman" pitchFamily="18" charset="0"/>
                <a:cs typeface="Times New Roman" pitchFamily="18" charset="0"/>
              </a:rPr>
              <a:t> Enable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to improve and adapt based on user interactions, becoming smarter over time</a:t>
            </a:r>
            <a:endParaRPr lang="en-GB"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Automate Routine Tasks:</a:t>
            </a:r>
            <a:r>
              <a:rPr lang="en-US" sz="2000" dirty="0" smtClean="0">
                <a:latin typeface="Times New Roman" pitchFamily="18" charset="0"/>
                <a:cs typeface="Times New Roman" pitchFamily="18" charset="0"/>
              </a:rPr>
              <a:t> Streamline administrative tasks such as form submissions, status checks, and policy inquiries.</a:t>
            </a:r>
          </a:p>
          <a:p>
            <a:r>
              <a:rPr lang="en-US" sz="2000" b="1" dirty="0" smtClean="0">
                <a:latin typeface="Times New Roman" pitchFamily="18" charset="0"/>
                <a:cs typeface="Times New Roman" pitchFamily="18" charset="0"/>
              </a:rPr>
              <a:t>Improve Efficiency:</a:t>
            </a:r>
            <a:r>
              <a:rPr lang="en-US" sz="2000" dirty="0" smtClean="0">
                <a:latin typeface="Times New Roman" pitchFamily="18" charset="0"/>
                <a:cs typeface="Times New Roman" pitchFamily="18" charset="0"/>
              </a:rPr>
              <a:t> Reduce manual workload for government employees and enhance overall productivity.</a:t>
            </a:r>
          </a:p>
          <a:p>
            <a:r>
              <a:rPr lang="en-US" sz="2000" b="1" dirty="0" smtClean="0">
                <a:latin typeface="Times New Roman" pitchFamily="18" charset="0"/>
                <a:cs typeface="Times New Roman" pitchFamily="18" charset="0"/>
              </a:rPr>
              <a:t>24/7 Availability:</a:t>
            </a:r>
            <a:r>
              <a:rPr lang="en-US" sz="2000" dirty="0" smtClean="0">
                <a:latin typeface="Times New Roman" pitchFamily="18" charset="0"/>
                <a:cs typeface="Times New Roman" pitchFamily="18" charset="0"/>
              </a:rPr>
              <a:t> Offer round-the-clock support to employees for quick, real-time responses to queries and requests.</a:t>
            </a:r>
          </a:p>
          <a:p>
            <a:r>
              <a:rPr lang="en-US" sz="2000" b="1" dirty="0" smtClean="0">
                <a:latin typeface="Times New Roman" pitchFamily="18" charset="0"/>
                <a:cs typeface="Times New Roman" pitchFamily="18" charset="0"/>
              </a:rPr>
              <a:t>Enhance User Experience:</a:t>
            </a:r>
            <a:r>
              <a:rPr lang="en-US" sz="2000" dirty="0" smtClean="0">
                <a:latin typeface="Times New Roman" pitchFamily="18" charset="0"/>
                <a:cs typeface="Times New Roman" pitchFamily="18" charset="0"/>
              </a:rPr>
              <a:t> Provide easy access to information and guidance for employees, making tasks simpler and faster.</a:t>
            </a:r>
          </a:p>
          <a:p>
            <a:r>
              <a:rPr lang="en-US" sz="2000" b="1" dirty="0" smtClean="0">
                <a:latin typeface="Times New Roman" pitchFamily="18" charset="0"/>
                <a:cs typeface="Times New Roman" pitchFamily="18" charset="0"/>
              </a:rPr>
              <a:t>Ensure Security &amp; Privacy:</a:t>
            </a:r>
            <a:r>
              <a:rPr lang="en-US" sz="2000" dirty="0" smtClean="0">
                <a:latin typeface="Times New Roman" pitchFamily="18" charset="0"/>
                <a:cs typeface="Times New Roman" pitchFamily="18" charset="0"/>
              </a:rPr>
              <a:t> Safeguard sensitive government data with strong encryption and compliance with privacy regulations.</a:t>
            </a:r>
          </a:p>
          <a:p>
            <a:r>
              <a:rPr lang="en-US" sz="2000" b="1" dirty="0" smtClean="0">
                <a:latin typeface="Times New Roman" pitchFamily="18" charset="0"/>
                <a:cs typeface="Times New Roman" pitchFamily="18" charset="0"/>
              </a:rPr>
              <a:t>Continuous Improvement:</a:t>
            </a:r>
            <a:r>
              <a:rPr lang="en-US" sz="2000" dirty="0" smtClean="0">
                <a:latin typeface="Times New Roman" pitchFamily="18" charset="0"/>
                <a:cs typeface="Times New Roman" pitchFamily="18" charset="0"/>
              </a:rPr>
              <a:t> Enable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to learn and adapt over time for more accurate and efficient assistance.</a:t>
            </a:r>
            <a:endParaRPr lang="en-GB"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Autofit/>
          </a:bodyPr>
          <a:lstStyle/>
          <a:p>
            <a:r>
              <a:rPr lang="en-US" sz="2000" b="1" dirty="0" smtClean="0">
                <a:latin typeface="Times New Roman" pitchFamily="18" charset="0"/>
                <a:cs typeface="Times New Roman" pitchFamily="18" charset="0"/>
              </a:rPr>
              <a:t>Requirement Analysis:</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Identify common queries, tasks, and services needed by government employees.</a:t>
            </a:r>
          </a:p>
          <a:p>
            <a:r>
              <a:rPr lang="en-US" sz="2000" b="1" dirty="0" smtClean="0">
                <a:latin typeface="Times New Roman" pitchFamily="18" charset="0"/>
                <a:cs typeface="Times New Roman" pitchFamily="18" charset="0"/>
              </a:rPr>
              <a:t>Design &amp; Development:</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Develop AI and NLP models to power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for understanding and processing queries.</a:t>
            </a:r>
          </a:p>
          <a:p>
            <a:r>
              <a:rPr lang="en-US" sz="2000" b="1" dirty="0" smtClean="0">
                <a:latin typeface="Times New Roman" pitchFamily="18" charset="0"/>
                <a:cs typeface="Times New Roman" pitchFamily="18" charset="0"/>
              </a:rPr>
              <a:t>Integration with Government Systems:</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Integrate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with internal databases and platforms for real-time information retrieval.</a:t>
            </a:r>
          </a:p>
          <a:p>
            <a:r>
              <a:rPr lang="en-US" sz="2000" b="1" dirty="0" smtClean="0">
                <a:latin typeface="Times New Roman" pitchFamily="18" charset="0"/>
                <a:cs typeface="Times New Roman" pitchFamily="18" charset="0"/>
              </a:rPr>
              <a:t>Security &amp; Privacy:</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Implement encryption and data protection measures to ensure sensitive information is secure.</a:t>
            </a:r>
          </a:p>
          <a:p>
            <a:r>
              <a:rPr lang="en-US" sz="2000" b="1" dirty="0" smtClean="0">
                <a:latin typeface="Times New Roman" pitchFamily="18" charset="0"/>
                <a:cs typeface="Times New Roman" pitchFamily="18" charset="0"/>
              </a:rPr>
              <a:t>Testing &amp; Optimization:</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Conduct user testing to identify issues and improve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accuracy.</a:t>
            </a:r>
          </a:p>
          <a:p>
            <a:r>
              <a:rPr lang="en-US" sz="2000" b="1" dirty="0" smtClean="0">
                <a:latin typeface="Times New Roman" pitchFamily="18" charset="0"/>
                <a:cs typeface="Times New Roman" pitchFamily="18" charset="0"/>
              </a:rPr>
              <a:t>Deployment &amp; Continuous Learning:</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Deploy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across government departments.</a:t>
            </a:r>
          </a:p>
          <a:p>
            <a:endParaRPr lang="en-GB"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p>
        </p:txBody>
      </p:sp>
      <p:pic>
        <p:nvPicPr>
          <p:cNvPr id="5" name="Content Placeholder 4" descr="gantt.png"/>
          <p:cNvPicPr>
            <a:picLocks noGrp="1" noChangeAspect="1"/>
          </p:cNvPicPr>
          <p:nvPr>
            <p:ph idx="1"/>
          </p:nvPr>
        </p:nvPicPr>
        <p:blipFill>
          <a:blip r:embed="rId2"/>
          <a:stretch>
            <a:fillRect/>
          </a:stretch>
        </p:blipFill>
        <p:spPr>
          <a:xfrm>
            <a:off x="1985554" y="1143000"/>
            <a:ext cx="7850777" cy="4953000"/>
          </a:xfrm>
        </p:spPr>
      </p:pic>
    </p:spTree>
    <p:extLst>
      <p:ext uri="{BB962C8B-B14F-4D97-AF65-F5344CB8AC3E}">
        <p14:creationId xmlns=""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85000" lnSpcReduction="20000"/>
          </a:bodyPr>
          <a:lstStyle/>
          <a:p>
            <a:r>
              <a:rPr lang="en-US" b="1" dirty="0" smtClean="0">
                <a:latin typeface="Times New Roman" pitchFamily="18" charset="0"/>
                <a:cs typeface="Times New Roman" pitchFamily="18" charset="0"/>
              </a:rPr>
              <a:t>Improved Efficiency: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Employees can quickly access information, complete tasks, and resolve issues, reducing manual intervention and waiting times.</a:t>
            </a:r>
          </a:p>
          <a:p>
            <a:r>
              <a:rPr lang="en-US" b="1" dirty="0" smtClean="0">
                <a:latin typeface="Times New Roman" pitchFamily="18" charset="0"/>
                <a:cs typeface="Times New Roman" pitchFamily="18" charset="0"/>
              </a:rPr>
              <a:t>Cost Savings: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By automating routine tasks,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reduces the workload on human staff, leading to savings in time and operational costs.</a:t>
            </a:r>
          </a:p>
          <a:p>
            <a:r>
              <a:rPr lang="en-US" b="1" dirty="0" smtClean="0">
                <a:latin typeface="Times New Roman" pitchFamily="18" charset="0"/>
                <a:cs typeface="Times New Roman" pitchFamily="18" charset="0"/>
              </a:rPr>
              <a:t>24/7 Support: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will be available around the clock, ensuring employees can get help anytime, improving accessibility and responsiveness.</a:t>
            </a:r>
          </a:p>
          <a:p>
            <a:r>
              <a:rPr lang="en-US" b="1" dirty="0" smtClean="0">
                <a:latin typeface="Times New Roman" pitchFamily="18" charset="0"/>
                <a:cs typeface="Times New Roman" pitchFamily="18" charset="0"/>
              </a:rPr>
              <a:t>Enhanced User Experience: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user-friendly interface with accurate, personalized responses will improve satisfaction among government employees.</a:t>
            </a:r>
          </a:p>
          <a:p>
            <a:r>
              <a:rPr lang="en-US" b="1" dirty="0" smtClean="0">
                <a:latin typeface="Times New Roman" pitchFamily="18" charset="0"/>
                <a:cs typeface="Times New Roman" pitchFamily="18" charset="0"/>
              </a:rPr>
              <a:t>Increased Productivity: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Employees spend less time on administrative tasks and more time on critical work, boosting overall productivity.</a:t>
            </a:r>
          </a:p>
          <a:p>
            <a:r>
              <a:rPr lang="en-US" b="1" dirty="0" smtClean="0">
                <a:latin typeface="Times New Roman" pitchFamily="18" charset="0"/>
                <a:cs typeface="Times New Roman" pitchFamily="18" charset="0"/>
              </a:rPr>
              <a:t>Continuous Improvement: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will evolve over time by learning from user interactions, resulting in increasingly accurate and efficient support.</a:t>
            </a:r>
          </a:p>
          <a:p>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150</TotalTime>
  <Words>942</Words>
  <Application>Microsoft Office PowerPoint</Application>
  <PresentationFormat>Custom</PresentationFormat>
  <Paragraphs>82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Bioinformatics</vt:lpstr>
      <vt:lpstr>                            PROJECT TITLE Chatbot based helpdesk for govt employees and departments</vt:lpstr>
      <vt:lpstr>Introduction</vt:lpstr>
      <vt:lpstr>Literature Review</vt:lpstr>
      <vt:lpstr>Literature Review</vt:lpstr>
      <vt:lpstr>Proposed Method</vt:lpstr>
      <vt:lpstr>Objectives</vt:lpstr>
      <vt:lpstr>Methodology</vt:lpstr>
      <vt:lpstr>Timeline of Project</vt:lpstr>
      <vt:lpstr>Expected Outcomes</vt:lpstr>
      <vt:lpstr>Conclusion</vt:lpstr>
      <vt:lpstr>References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USER</cp:lastModifiedBy>
  <cp:revision>16</cp:revision>
  <dcterms:created xsi:type="dcterms:W3CDTF">2023-03-16T03:26:27Z</dcterms:created>
  <dcterms:modified xsi:type="dcterms:W3CDTF">2025-05-08T08:13:03Z</dcterms:modified>
</cp:coreProperties>
</file>