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60" r:id="rId6"/>
    <p:sldId id="289" r:id="rId7"/>
    <p:sldId id="281" r:id="rId8"/>
    <p:sldId id="282" r:id="rId9"/>
    <p:sldId id="286" r:id="rId10"/>
    <p:sldId id="287" r:id="rId11"/>
    <p:sldId id="288" r:id="rId12"/>
    <p:sldId id="285" r:id="rId13"/>
    <p:sldId id="263" r:id="rId14"/>
    <p:sldId id="264" r:id="rId15"/>
    <p:sldId id="28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4181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914400"/>
            <a:ext cx="12191999" cy="1028699"/>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GB" sz="2400" dirty="0" smtClean="0">
                <a:latin typeface="Cambria" pitchFamily="18" charset="0"/>
                <a:ea typeface="Cambria" pitchFamily="18" charset="0"/>
              </a:rPr>
              <a:t> PROJECT TITLE</a:t>
            </a:r>
            <a:br>
              <a:rPr lang="en-GB" sz="2400" dirty="0" smtClean="0">
                <a:latin typeface="Cambria" pitchFamily="18" charset="0"/>
                <a:ea typeface="Cambria" pitchFamily="18" charset="0"/>
              </a:rPr>
            </a:br>
            <a:r>
              <a:rPr lang="en-US" sz="2400" dirty="0" err="1" smtClean="0">
                <a:solidFill>
                  <a:schemeClr val="tx1"/>
                </a:solidFill>
                <a:latin typeface="Cambria" pitchFamily="18" charset="0"/>
                <a:ea typeface="Cambria" pitchFamily="18" charset="0"/>
              </a:rPr>
              <a:t>Chatbot</a:t>
            </a:r>
            <a:r>
              <a:rPr lang="en-US" sz="2400" dirty="0" smtClean="0">
                <a:solidFill>
                  <a:schemeClr val="tx1"/>
                </a:solidFill>
                <a:latin typeface="Cambria" pitchFamily="18" charset="0"/>
                <a:ea typeface="Cambria" pitchFamily="18" charset="0"/>
              </a:rPr>
              <a:t> based helpdesk for </a:t>
            </a:r>
            <a:r>
              <a:rPr lang="en-US" sz="2400" dirty="0" err="1" smtClean="0">
                <a:solidFill>
                  <a:schemeClr val="tx1"/>
                </a:solidFill>
                <a:latin typeface="Cambria" pitchFamily="18" charset="0"/>
                <a:ea typeface="Cambria" pitchFamily="18" charset="0"/>
              </a:rPr>
              <a:t>govt</a:t>
            </a:r>
            <a:r>
              <a:rPr lang="en-US" sz="2400" dirty="0" smtClean="0">
                <a:solidFill>
                  <a:schemeClr val="tx1"/>
                </a:solidFill>
                <a:latin typeface="Cambria" pitchFamily="18" charset="0"/>
                <a:ea typeface="Cambria" pitchFamily="18" charset="0"/>
              </a:rPr>
              <a:t> employees and departments</a:t>
            </a:r>
            <a:endParaRPr sz="2400" dirty="0">
              <a:latin typeface="Cambria" pitchFamily="18" charset="0"/>
              <a:ea typeface="Cambria" pitchFamily="18" charset="0"/>
            </a:endParaRPr>
          </a:p>
        </p:txBody>
      </p:sp>
      <p:sp>
        <p:nvSpPr>
          <p:cNvPr id="88" name="Google Shape;88;p13"/>
          <p:cNvSpPr txBox="1">
            <a:spLocks noGrp="1"/>
          </p:cNvSpPr>
          <p:nvPr>
            <p:ph type="subTitle" idx="1"/>
          </p:nvPr>
        </p:nvSpPr>
        <p:spPr>
          <a:xfrm>
            <a:off x="-596900" y="1439448"/>
            <a:ext cx="121920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sym typeface="Arial"/>
            </a:endParaRPr>
          </a:p>
          <a:p>
            <a:pPr marL="0" lvl="0" indent="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52934" y="2292566"/>
            <a:ext cx="5514300" cy="25588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endParaRPr lang="en-GB" sz="16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lang="en-GB" sz="1600" b="1"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lang="en-GB" sz="16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200" b="1" i="0" u="none" strike="noStrike" cap="none" dirty="0" smtClean="0">
                <a:solidFill>
                  <a:srgbClr val="17365D"/>
                </a:solidFill>
                <a:latin typeface="Cambria" pitchFamily="18" charset="0"/>
                <a:ea typeface="Cambria" pitchFamily="18" charset="0"/>
                <a:cs typeface="Verdana"/>
                <a:sym typeface="Verdana"/>
              </a:rPr>
              <a:t>Under </a:t>
            </a:r>
            <a:r>
              <a:rPr lang="en-GB" sz="2200" b="1" i="0" u="none" strike="noStrike" cap="none" dirty="0">
                <a:solidFill>
                  <a:srgbClr val="17365D"/>
                </a:solidFill>
                <a:latin typeface="Cambria" pitchFamily="18" charset="0"/>
                <a:ea typeface="Cambria" pitchFamily="18" charset="0"/>
                <a:cs typeface="Verdana"/>
                <a:sym typeface="Verdana"/>
              </a:rPr>
              <a:t>the Supervision of,</a:t>
            </a:r>
            <a:endParaRPr sz="2200" dirty="0">
              <a:latin typeface="Cambria" pitchFamily="18" charset="0"/>
              <a:ea typeface="Cambria" pitchFamily="18" charset="0"/>
            </a:endParaRPr>
          </a:p>
          <a:p>
            <a:pPr marL="0" marR="0" lvl="0" indent="0" algn="ctr" rtl="0">
              <a:spcBef>
                <a:spcPts val="400"/>
              </a:spcBef>
              <a:spcAft>
                <a:spcPts val="0"/>
              </a:spcAft>
              <a:buClr>
                <a:srgbClr val="17365D"/>
              </a:buClr>
              <a:buSzPts val="2000"/>
              <a:buFont typeface="Arial"/>
              <a:buNone/>
            </a:pPr>
            <a:endParaRPr sz="2200" b="1" i="0" u="none" strike="noStrike" cap="none" dirty="0">
              <a:solidFill>
                <a:srgbClr val="17365D"/>
              </a:solidFill>
              <a:latin typeface="Cambria" pitchFamily="18" charset="0"/>
              <a:ea typeface="Cambria"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200" b="1" u="sng" dirty="0">
                <a:solidFill>
                  <a:srgbClr val="17365D"/>
                </a:solidFill>
                <a:latin typeface="Cambria" pitchFamily="18" charset="0"/>
                <a:ea typeface="Cambria" pitchFamily="18" charset="0"/>
                <a:sym typeface="Verdana"/>
              </a:rPr>
              <a:t>Dr. </a:t>
            </a:r>
            <a:r>
              <a:rPr lang="en-US" sz="2200" b="1" u="sng" dirty="0">
                <a:solidFill>
                  <a:srgbClr val="17365D"/>
                </a:solidFill>
                <a:latin typeface="Cambria" pitchFamily="18" charset="0"/>
                <a:ea typeface="Cambria" pitchFamily="18" charset="0"/>
              </a:rPr>
              <a:t>Nihar Ranjan Nayak</a:t>
            </a:r>
            <a:endParaRPr sz="2200" b="1" u="sng" dirty="0">
              <a:solidFill>
                <a:srgbClr val="17365D"/>
              </a:solidFill>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Associate Professor</a:t>
            </a:r>
            <a:endParaRPr sz="2200" dirty="0">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School of Computer Science and Engineering</a:t>
            </a:r>
            <a:endParaRPr sz="2200" dirty="0">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Presidency University</a:t>
            </a:r>
            <a:endParaRPr sz="2200" dirty="0">
              <a:latin typeface="Cambria" pitchFamily="18" charset="0"/>
              <a:ea typeface="Cambria"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r>
              <a:rPr lang="en-GB" sz="2400" b="1" i="0" u="none" strike="noStrike" cap="none" dirty="0" smtClean="0">
                <a:solidFill>
                  <a:schemeClr val="accent1">
                    <a:lumMod val="50000"/>
                  </a:schemeClr>
                </a:solidFill>
                <a:latin typeface="Cambria" pitchFamily="18" charset="0"/>
                <a:ea typeface="Cambria" pitchFamily="18" charset="0"/>
                <a:cs typeface="Verdana"/>
                <a:sym typeface="Verdana"/>
              </a:rPr>
              <a:t>                                                            </a:t>
            </a:r>
            <a:r>
              <a:rPr lang="en-GB" sz="2400" b="1" dirty="0" smtClean="0">
                <a:solidFill>
                  <a:schemeClr val="accent1">
                    <a:lumMod val="50000"/>
                  </a:schemeClr>
                </a:solidFill>
                <a:latin typeface="Cambria" pitchFamily="18" charset="0"/>
                <a:ea typeface="Cambria" pitchFamily="18" charset="0"/>
                <a:cs typeface="Times New Roman" pitchFamily="18" charset="0"/>
              </a:rPr>
              <a:t>PIP104 University Project-II</a:t>
            </a:r>
          </a:p>
          <a:p>
            <a:r>
              <a:rPr lang="en-GB" sz="2400" b="1" smtClean="0">
                <a:solidFill>
                  <a:schemeClr val="accent1">
                    <a:lumMod val="50000"/>
                  </a:schemeClr>
                </a:solidFill>
                <a:latin typeface="Cambria" pitchFamily="18" charset="0"/>
                <a:ea typeface="Cambria" pitchFamily="18" charset="0"/>
                <a:cs typeface="Times New Roman" pitchFamily="18" charset="0"/>
              </a:rPr>
              <a:t>                                                                         Review-3 </a:t>
            </a:r>
            <a:endParaRPr lang="en-GB" sz="2400" b="1" dirty="0" smtClean="0">
              <a:solidFill>
                <a:schemeClr val="accent1">
                  <a:lumMod val="50000"/>
                </a:schemeClr>
              </a:solidFill>
              <a:latin typeface="Cambria" pitchFamily="18" charset="0"/>
              <a:ea typeface="Cambria" pitchFamily="18" charset="0"/>
              <a:cs typeface="Times New Roman" pitchFamily="18" charset="0"/>
            </a:endParaRPr>
          </a:p>
          <a:p>
            <a:pPr marL="0" marR="0" lvl="0" indent="0" algn="ctr" rtl="0">
              <a:spcBef>
                <a:spcPts val="0"/>
              </a:spcBef>
              <a:spcAft>
                <a:spcPts val="0"/>
              </a:spcAft>
              <a:buClr>
                <a:srgbClr val="17365D"/>
              </a:buClr>
              <a:buSzPct val="100000"/>
              <a:buFont typeface="Arial"/>
              <a:buNone/>
            </a:pPr>
            <a:endParaRPr sz="2000" b="1" dirty="0">
              <a:latin typeface="Cambria" panose="02040503050406030204" pitchFamily="18" charset="0"/>
              <a:ea typeface="Cambria" panose="02040503050406030204" pitchFamily="18" charset="0"/>
            </a:endParaRPr>
          </a:p>
        </p:txBody>
      </p:sp>
      <p:sp>
        <p:nvSpPr>
          <p:cNvPr id="8" name="Google Shape;91;p13"/>
          <p:cNvSpPr txBox="1"/>
          <p:nvPr/>
        </p:nvSpPr>
        <p:spPr>
          <a:xfrm>
            <a:off x="0" y="4650202"/>
            <a:ext cx="12192000" cy="1562100"/>
          </a:xfrm>
          <a:prstGeom prst="rect">
            <a:avLst/>
          </a:prstGeom>
          <a:noFill/>
          <a:ln>
            <a:noFill/>
          </a:ln>
        </p:spPr>
        <p:txBody>
          <a:bodyPr spcFirstLastPara="1" wrap="square" lIns="91425" tIns="45700" rIns="91425" bIns="45700" anchor="t" anchorCtr="0">
            <a:noAutofit/>
          </a:bodyPr>
          <a:lstStyle/>
          <a:p>
            <a:r>
              <a:rPr lang="en-GB" sz="2000" dirty="0" smtClean="0"/>
              <a:t>              </a:t>
            </a:r>
            <a:r>
              <a:rPr lang="en-GB" sz="2400" b="1" dirty="0" smtClean="0">
                <a:solidFill>
                  <a:schemeClr val="accent1">
                    <a:lumMod val="50000"/>
                  </a:schemeClr>
                </a:solidFill>
                <a:latin typeface="Cambria" pitchFamily="18" charset="0"/>
                <a:ea typeface="Cambria" pitchFamily="18" charset="0"/>
              </a:rPr>
              <a:t>Batch Number:CIT-G14 </a:t>
            </a:r>
          </a:p>
        </p:txBody>
      </p:sp>
      <p:graphicFrame>
        <p:nvGraphicFramePr>
          <p:cNvPr id="2" name="Table 1">
            <a:extLst>
              <a:ext uri="{FF2B5EF4-FFF2-40B4-BE49-F238E27FC236}">
                <a16:creationId xmlns="" xmlns:a16="http://schemas.microsoft.com/office/drawing/2014/main" id="{092A609D-5AB6-17D7-B916-A36EC4B47438}"/>
              </a:ext>
            </a:extLst>
          </p:cNvPr>
          <p:cNvGraphicFramePr>
            <a:graphicFrameLocks noGrp="1"/>
          </p:cNvGraphicFramePr>
          <p:nvPr/>
        </p:nvGraphicFramePr>
        <p:xfrm>
          <a:off x="427289" y="2292567"/>
          <a:ext cx="5831018" cy="1694980"/>
        </p:xfrm>
        <a:graphic>
          <a:graphicData uri="http://schemas.openxmlformats.org/drawingml/2006/table">
            <a:tbl>
              <a:tblPr firstRow="1" bandRow="1"/>
              <a:tblGrid>
                <a:gridCol w="2531811">
                  <a:extLst>
                    <a:ext uri="{9D8B030D-6E8A-4147-A177-3AD203B41FA5}">
                      <a16:colId xmlns="" xmlns:a16="http://schemas.microsoft.com/office/drawing/2014/main" val="2409070074"/>
                    </a:ext>
                  </a:extLst>
                </a:gridCol>
                <a:gridCol w="3299207">
                  <a:extLst>
                    <a:ext uri="{9D8B030D-6E8A-4147-A177-3AD203B41FA5}">
                      <a16:colId xmlns="" xmlns:a16="http://schemas.microsoft.com/office/drawing/2014/main" val="1376002445"/>
                    </a:ext>
                  </a:extLst>
                </a:gridCol>
              </a:tblGrid>
              <a:tr h="3238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smtClean="0">
                          <a:solidFill>
                            <a:srgbClr val="17365D"/>
                          </a:solidFill>
                          <a:latin typeface="Cambria" panose="02040503050406030204" pitchFamily="18" charset="0"/>
                          <a:ea typeface="Cambria" panose="02040503050406030204" pitchFamily="18" charset="0"/>
                          <a:cs typeface="Calibri" panose="020F0502020204030204" pitchFamily="34" charset="0"/>
                        </a:rPr>
                        <a:t>Roll Number</a:t>
                      </a:r>
                      <a:endPar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 xmlns:a16="http://schemas.microsoft.com/office/drawing/2014/main" val="3292089522"/>
                  </a:ext>
                </a:extLst>
              </a:tr>
              <a:tr h="279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20211CIT0110</a:t>
                      </a:r>
                    </a:p>
                  </a:txBody>
                  <a:tcPr/>
                </a:tc>
                <a:tc>
                  <a:txBody>
                    <a:bodyPr/>
                    <a:lstStyle/>
                    <a:p>
                      <a:pPr algn="ctr"/>
                      <a:r>
                        <a:rPr lang="en-US" sz="1600" dirty="0">
                          <a:latin typeface="Cambria" panose="02040503050406030204" pitchFamily="18" charset="0"/>
                          <a:ea typeface="Cambria" panose="02040503050406030204" pitchFamily="18" charset="0"/>
                          <a:cs typeface="Calibri" panose="020F0502020204030204" pitchFamily="34" charset="0"/>
                        </a:rPr>
                        <a:t>S P BRAHMA CHAITANYA</a:t>
                      </a:r>
                    </a:p>
                  </a:txBody>
                  <a:tcPr/>
                </a:tc>
                <a:extLst>
                  <a:ext uri="{0D108BD9-81ED-4DB2-BD59-A6C34878D82A}">
                    <a16:rowId xmlns="" xmlns:a16="http://schemas.microsoft.com/office/drawing/2014/main" val="3089188993"/>
                  </a:ext>
                </a:extLst>
              </a:tr>
              <a:tr h="33866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20211CIT0156</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BHUVANESHWAR Y</a:t>
                      </a:r>
                      <a:endParaRPr lang="en-US"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 xmlns:a16="http://schemas.microsoft.com/office/drawing/2014/main" val="2336278679"/>
                  </a:ext>
                </a:extLst>
              </a:tr>
              <a:tr h="3344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mj-lt"/>
                        <a:buNone/>
                        <a:tabLst/>
                        <a:defRPr/>
                      </a:pPr>
                      <a:r>
                        <a:rPr lang="en-US" sz="1600" dirty="0" smtClean="0">
                          <a:latin typeface="Cambria" panose="02040503050406030204" pitchFamily="18" charset="0"/>
                          <a:ea typeface="Cambria" panose="02040503050406030204" pitchFamily="18" charset="0"/>
                          <a:cs typeface="Calibri" panose="020F0502020204030204" pitchFamily="34" charset="0"/>
                        </a:rPr>
                        <a:t>20211CIT0147</a:t>
                      </a:r>
                      <a:endParaRPr lang="en-US" sz="1600"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smtClean="0">
                          <a:latin typeface="Cambria" panose="02040503050406030204" pitchFamily="18" charset="0"/>
                          <a:ea typeface="Cambria" panose="02040503050406030204" pitchFamily="18" charset="0"/>
                          <a:cs typeface="Calibri" panose="020F0502020204030204" pitchFamily="34" charset="0"/>
                        </a:rPr>
                        <a:t>SHREYANKA B L</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 xmlns:a16="http://schemas.microsoft.com/office/drawing/2014/main" val="3173867597"/>
                  </a:ext>
                </a:extLst>
              </a:tr>
              <a:tr h="35046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Cambria" panose="02040503050406030204" pitchFamily="18" charset="0"/>
                          <a:ea typeface="Cambria" panose="02040503050406030204" pitchFamily="18" charset="0"/>
                          <a:cs typeface="Calibri" panose="020F0502020204030204" pitchFamily="34" charset="0"/>
                        </a:rPr>
                        <a:t>20211CIT0069</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smtClean="0">
                          <a:latin typeface="Cambria" panose="02040503050406030204" pitchFamily="18" charset="0"/>
                          <a:ea typeface="Cambria" panose="02040503050406030204" pitchFamily="18" charset="0"/>
                          <a:cs typeface="Calibri" panose="020F0502020204030204" pitchFamily="34" charset="0"/>
                        </a:rPr>
                        <a:t>DHANUSH M</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 xmlns:a16="http://schemas.microsoft.com/office/drawing/2014/main" val="2698295766"/>
                  </a:ext>
                </a:extLst>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Autofit/>
          </a:bodyPr>
          <a:lstStyle/>
          <a:p>
            <a:r>
              <a:rPr lang="en-US" sz="2000" b="1" dirty="0" smtClean="0">
                <a:latin typeface="Times New Roman" pitchFamily="18" charset="0"/>
                <a:cs typeface="Times New Roman" pitchFamily="18" charset="0"/>
              </a:rPr>
              <a:t>5. Ticketing System Integration (If No Answer Found)</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Unanswered query.</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Auto</a:t>
            </a:r>
            <a:r>
              <a:rPr lang="en-US" sz="2000" dirty="0" smtClean="0">
                <a:latin typeface="Times New Roman" pitchFamily="18" charset="0"/>
                <a:cs typeface="Times New Roman" pitchFamily="18" charset="0"/>
              </a:rPr>
              <a:t>-generate ticket with:</a:t>
            </a:r>
          </a:p>
          <a:p>
            <a:pPr lvl="2"/>
            <a:r>
              <a:rPr lang="en-US" sz="2000" dirty="0" smtClean="0">
                <a:latin typeface="Times New Roman" pitchFamily="18" charset="0"/>
                <a:cs typeface="Times New Roman" pitchFamily="18" charset="0"/>
              </a:rPr>
              <a:t>User details</a:t>
            </a:r>
          </a:p>
          <a:p>
            <a:pPr lvl="2"/>
            <a:r>
              <a:rPr lang="en-US" sz="2000" dirty="0" smtClean="0">
                <a:latin typeface="Times New Roman" pitchFamily="18" charset="0"/>
                <a:cs typeface="Times New Roman" pitchFamily="18" charset="0"/>
              </a:rPr>
              <a:t>Query log</a:t>
            </a:r>
          </a:p>
          <a:p>
            <a:pPr lvl="2"/>
            <a:r>
              <a:rPr lang="en-US" sz="2000" dirty="0" smtClean="0">
                <a:latin typeface="Times New Roman" pitchFamily="18" charset="0"/>
                <a:cs typeface="Times New Roman" pitchFamily="18" charset="0"/>
              </a:rPr>
              <a:t>Department routing</a:t>
            </a:r>
          </a:p>
          <a:p>
            <a:pPr lvl="1"/>
            <a:r>
              <a:rPr lang="en-US" dirty="0" smtClean="0">
                <a:latin typeface="Times New Roman" pitchFamily="18" charset="0"/>
                <a:cs typeface="Times New Roman" pitchFamily="18" charset="0"/>
              </a:rPr>
              <a:t>Notify the user with ticket ID and estimated resolution time.</a:t>
            </a:r>
          </a:p>
          <a:p>
            <a:r>
              <a:rPr lang="en-US" sz="2000" b="1" dirty="0" smtClean="0">
                <a:latin typeface="Times New Roman" pitchFamily="18" charset="0"/>
                <a:cs typeface="Times New Roman" pitchFamily="18" charset="0"/>
              </a:rPr>
              <a:t>6. Response Generation</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Answer or ticket info.</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Format</a:t>
            </a:r>
            <a:r>
              <a:rPr lang="en-US" sz="2000" dirty="0" smtClean="0">
                <a:latin typeface="Times New Roman" pitchFamily="18" charset="0"/>
                <a:cs typeface="Times New Roman" pitchFamily="18" charset="0"/>
              </a:rPr>
              <a:t> natural language response.</a:t>
            </a:r>
          </a:p>
          <a:p>
            <a:pPr lvl="1"/>
            <a:r>
              <a:rPr lang="en-US" dirty="0" smtClean="0">
                <a:latin typeface="Times New Roman" pitchFamily="18" charset="0"/>
                <a:cs typeface="Times New Roman" pitchFamily="18" charset="0"/>
              </a:rPr>
              <a:t>Attach any necessary files or links (PDFs, forms).</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Response sent to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7. Feedback &amp; Logging</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User's satisfaction (Yes/No, Ratings).</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Log</a:t>
            </a:r>
            <a:r>
              <a:rPr lang="en-US" sz="2000" dirty="0" smtClean="0">
                <a:latin typeface="Times New Roman" pitchFamily="18" charset="0"/>
                <a:cs typeface="Times New Roman" pitchFamily="18" charset="0"/>
              </a:rPr>
              <a:t> feedback for improvement.</a:t>
            </a:r>
          </a:p>
          <a:p>
            <a:pPr lvl="1"/>
            <a:r>
              <a:rPr lang="en-US" dirty="0" smtClean="0">
                <a:latin typeface="Times New Roman" pitchFamily="18" charset="0"/>
                <a:cs typeface="Times New Roman" pitchFamily="18" charset="0"/>
              </a:rPr>
              <a:t>Update query logs, unresolved cases.</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Improved accuracy and ticket analytics.</a:t>
            </a:r>
          </a:p>
          <a:p>
            <a:r>
              <a:rPr lang="en-US" sz="2000" b="1" dirty="0" smtClean="0">
                <a:latin typeface="Times New Roman" pitchFamily="18" charset="0"/>
                <a:cs typeface="Times New Roman" pitchFamily="18" charset="0"/>
              </a:rPr>
              <a:t>8. Learning &amp; Updates (Optional)</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New queries or feedback.</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Admin</a:t>
            </a:r>
            <a:r>
              <a:rPr lang="en-US" sz="2000" dirty="0" smtClean="0">
                <a:latin typeface="Times New Roman" pitchFamily="18" charset="0"/>
                <a:cs typeface="Times New Roman" pitchFamily="18" charset="0"/>
              </a:rPr>
              <a:t> reviews new or failed queries.</a:t>
            </a:r>
          </a:p>
          <a:p>
            <a:pPr lvl="1"/>
            <a:r>
              <a:rPr lang="en-US" dirty="0" smtClean="0">
                <a:latin typeface="Times New Roman" pitchFamily="18" charset="0"/>
                <a:cs typeface="Times New Roman" pitchFamily="18" charset="0"/>
              </a:rPr>
              <a:t>Update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training data &amp; knowledge base regularly.</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Improved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intelligence.</a:t>
            </a:r>
          </a:p>
          <a:p>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Project Timeline (Gantt Chart)</a:t>
            </a:r>
            <a:endParaRPr lang="en-US" dirty="0"/>
          </a:p>
        </p:txBody>
      </p:sp>
      <p:pic>
        <p:nvPicPr>
          <p:cNvPr id="4" name="Content Placeholder 3" descr="gantt.png"/>
          <p:cNvPicPr>
            <a:picLocks noGrp="1" noChangeAspect="1"/>
          </p:cNvPicPr>
          <p:nvPr>
            <p:ph idx="1"/>
          </p:nvPr>
        </p:nvPicPr>
        <p:blipFill>
          <a:blip r:embed="rId2"/>
          <a:stretch>
            <a:fillRect/>
          </a:stretch>
        </p:blipFill>
        <p:spPr>
          <a:xfrm>
            <a:off x="1892300" y="914400"/>
            <a:ext cx="7683499" cy="5181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117600"/>
            <a:ext cx="10668000" cy="4991100"/>
          </a:xfrm>
        </p:spPr>
        <p:txBody>
          <a:bodyPr>
            <a:normAutofit fontScale="85000" lnSpcReduction="20000"/>
          </a:bodyPr>
          <a:lstStyle/>
          <a:p>
            <a:r>
              <a:rPr lang="en-US" b="1" dirty="0" smtClean="0">
                <a:latin typeface="Times New Roman" pitchFamily="18" charset="0"/>
                <a:cs typeface="Times New Roman" pitchFamily="18" charset="0"/>
              </a:rPr>
              <a:t>Improved Efficiency: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can quickly access information, complete tasks, and resolve issues, reducing manual intervention and waiting times.</a:t>
            </a:r>
          </a:p>
          <a:p>
            <a:r>
              <a:rPr lang="en-US" b="1" dirty="0" smtClean="0">
                <a:latin typeface="Times New Roman" pitchFamily="18" charset="0"/>
                <a:cs typeface="Times New Roman" pitchFamily="18" charset="0"/>
              </a:rPr>
              <a:t>Cost Savings: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By automating routine tasks,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reduces the workload on human staff, leading to savings in time and operational costs.</a:t>
            </a:r>
          </a:p>
          <a:p>
            <a:r>
              <a:rPr lang="en-US" b="1" dirty="0" smtClean="0">
                <a:latin typeface="Times New Roman" pitchFamily="18" charset="0"/>
                <a:cs typeface="Times New Roman" pitchFamily="18" charset="0"/>
              </a:rPr>
              <a:t>24/7 Support: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be available around the clock, ensuring employees can get help anytime, improving accessibility and responsiveness.</a:t>
            </a:r>
          </a:p>
          <a:p>
            <a:r>
              <a:rPr lang="en-US" b="1" dirty="0" smtClean="0">
                <a:latin typeface="Times New Roman" pitchFamily="18" charset="0"/>
                <a:cs typeface="Times New Roman" pitchFamily="18" charset="0"/>
              </a:rPr>
              <a:t>Enhanced User Experience: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user-friendly interface with accurate, personalized responses will improve satisfaction among government employees.</a:t>
            </a:r>
          </a:p>
          <a:p>
            <a:r>
              <a:rPr lang="en-US" b="1" dirty="0" smtClean="0">
                <a:latin typeface="Times New Roman" pitchFamily="18" charset="0"/>
                <a:cs typeface="Times New Roman" pitchFamily="18" charset="0"/>
              </a:rPr>
              <a:t>Increased Productivity: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spend less time on administrative tasks and more time on critical work, boosting overall productivity.</a:t>
            </a:r>
          </a:p>
          <a:p>
            <a:r>
              <a:rPr lang="en-US" b="1" dirty="0" smtClean="0">
                <a:latin typeface="Times New Roman" pitchFamily="18" charset="0"/>
                <a:cs typeface="Times New Roman" pitchFamily="18" charset="0"/>
              </a:rPr>
              <a:t>Continuous Improvement: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evolve over time by learning from user interactions, resulting in increasingly accurate and efficient support.</a:t>
            </a:r>
          </a:p>
          <a:p>
            <a:endParaRPr lang="en-GB" dirty="0" smtClean="0">
              <a:latin typeface="Times New Roman" pitchFamily="18" charset="0"/>
              <a:cs typeface="Times New Roman" pitchFamily="18" charset="0"/>
            </a:endParaRPr>
          </a:p>
          <a:p>
            <a:pPr marL="457200" indent="-457200">
              <a:lnSpc>
                <a:spcPct val="200000"/>
              </a:lnSpc>
              <a:buFont typeface="+mj-lt"/>
              <a:buAutoNum type="arabicPeriod"/>
            </a:pP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1923928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876300"/>
            <a:ext cx="10036908" cy="5130799"/>
          </a:xfrm>
        </p:spPr>
        <p:txBody>
          <a:bodyPr>
            <a:normAutofit/>
          </a:bodyPr>
          <a:lstStyle/>
          <a:p>
            <a:r>
              <a:rPr lang="en-US" sz="2000" b="1" dirty="0" smtClean="0">
                <a:latin typeface="Times New Roman" pitchFamily="18" charset="0"/>
                <a:cs typeface="Times New Roman" pitchFamily="18" charset="0"/>
              </a:rPr>
              <a:t>Enhanced Service Delivery: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streamline communication and task management, providing faster, more accurate assistance to government employees.</a:t>
            </a:r>
          </a:p>
          <a:p>
            <a:r>
              <a:rPr lang="en-US" sz="2000" b="1" dirty="0" smtClean="0">
                <a:latin typeface="Times New Roman" pitchFamily="18" charset="0"/>
                <a:cs typeface="Times New Roman" pitchFamily="18" charset="0"/>
              </a:rPr>
              <a:t>Efficiency &amp; Cost Reduction: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Automating routine tasks will reduce workload on staff, leading to cost savings and improved efficiency across government departments.</a:t>
            </a:r>
          </a:p>
          <a:p>
            <a:r>
              <a:rPr lang="en-US" sz="2000" b="1" dirty="0" smtClean="0">
                <a:latin typeface="Times New Roman" pitchFamily="18" charset="0"/>
                <a:cs typeface="Times New Roman" pitchFamily="18" charset="0"/>
              </a:rPr>
              <a:t>24/7 Accessibility: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ensures round-the-clock support, improving responsiveness and accessibility for employees.</a:t>
            </a:r>
          </a:p>
          <a:p>
            <a:r>
              <a:rPr lang="en-US" sz="2000" b="1" dirty="0" smtClean="0">
                <a:latin typeface="Times New Roman" pitchFamily="18" charset="0"/>
                <a:cs typeface="Times New Roman" pitchFamily="18" charset="0"/>
              </a:rPr>
              <a:t>Data Security &amp; Privacy: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Strong security protocols will safeguard sensitive information, ensuring compliance with government regulations.</a:t>
            </a:r>
          </a:p>
          <a:p>
            <a:r>
              <a:rPr lang="en-US" sz="2000" b="1" dirty="0" smtClean="0">
                <a:latin typeface="Times New Roman" pitchFamily="18" charset="0"/>
                <a:cs typeface="Times New Roman" pitchFamily="18" charset="0"/>
              </a:rPr>
              <a:t>Scalable &amp; Continuous Improvement: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evolve based on user feedback and interactions, continuously improving its performance and adaptability.</a:t>
            </a:r>
          </a:p>
          <a:p>
            <a:endParaRPr lang="en-GB" sz="2000" dirty="0" smtClean="0">
              <a:latin typeface="Times New Roman" pitchFamily="18" charset="0"/>
              <a:cs typeface="Times New Roman"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385711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References (IEEE Paper)</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Almeida, M., et al.</a:t>
            </a:r>
            <a:r>
              <a:rPr lang="en-US" sz="2000" dirty="0" smtClean="0">
                <a:latin typeface="Times New Roman" pitchFamily="18" charset="0"/>
                <a:cs typeface="Times New Roman" pitchFamily="18" charset="0"/>
              </a:rPr>
              <a:t> (2020).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Public Services: Improving Government-Citizen Interaction</a:t>
            </a:r>
            <a:r>
              <a:rPr lang="en-US" sz="2000" dirty="0" smtClean="0">
                <a:latin typeface="Times New Roman" pitchFamily="18" charset="0"/>
                <a:cs typeface="Times New Roman" pitchFamily="18" charset="0"/>
              </a:rPr>
              <a:t>. Journal of Public Administration.</a:t>
            </a:r>
          </a:p>
          <a:p>
            <a:r>
              <a:rPr lang="en-US" sz="2000" b="1" dirty="0" err="1" smtClean="0">
                <a:latin typeface="Times New Roman" pitchFamily="18" charset="0"/>
                <a:cs typeface="Times New Roman" pitchFamily="18" charset="0"/>
              </a:rPr>
              <a:t>Vermesan</a:t>
            </a:r>
            <a:r>
              <a:rPr lang="en-US" sz="2000" b="1" dirty="0" smtClean="0">
                <a:latin typeface="Times New Roman" pitchFamily="18" charset="0"/>
                <a:cs typeface="Times New Roman" pitchFamily="18" charset="0"/>
              </a:rPr>
              <a:t>, O., &amp; </a:t>
            </a:r>
            <a:r>
              <a:rPr lang="en-US" sz="2000" b="1" dirty="0" err="1" smtClean="0">
                <a:latin typeface="Times New Roman" pitchFamily="18" charset="0"/>
                <a:cs typeface="Times New Roman" pitchFamily="18" charset="0"/>
              </a:rPr>
              <a:t>Friess</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(2014). </a:t>
            </a:r>
            <a:r>
              <a:rPr lang="en-US" sz="2000" i="1" dirty="0" smtClean="0">
                <a:latin typeface="Times New Roman" pitchFamily="18" charset="0"/>
                <a:cs typeface="Times New Roman" pitchFamily="18" charset="0"/>
              </a:rPr>
              <a:t>AI Technologies in Government: Enhancing Public Services</a:t>
            </a:r>
            <a:r>
              <a:rPr lang="en-US" sz="2000" dirty="0" smtClean="0">
                <a:latin typeface="Times New Roman" pitchFamily="18" charset="0"/>
                <a:cs typeface="Times New Roman" pitchFamily="18" charset="0"/>
              </a:rPr>
              <a:t>. Springer International Publishing.</a:t>
            </a:r>
          </a:p>
          <a:p>
            <a:r>
              <a:rPr lang="en-US" sz="2000" b="1" dirty="0" err="1" smtClean="0">
                <a:latin typeface="Times New Roman" pitchFamily="18" charset="0"/>
                <a:cs typeface="Times New Roman" pitchFamily="18" charset="0"/>
              </a:rPr>
              <a:t>Bhatnagar</a:t>
            </a:r>
            <a:r>
              <a:rPr lang="en-US" sz="2000" b="1" dirty="0" smtClean="0">
                <a:latin typeface="Times New Roman" pitchFamily="18" charset="0"/>
                <a:cs typeface="Times New Roman" pitchFamily="18" charset="0"/>
              </a:rPr>
              <a:t>, R., &amp; </a:t>
            </a:r>
            <a:r>
              <a:rPr lang="en-US" sz="2000" b="1" dirty="0" err="1" smtClean="0">
                <a:latin typeface="Times New Roman" pitchFamily="18" charset="0"/>
                <a:cs typeface="Times New Roman" pitchFamily="18" charset="0"/>
              </a:rPr>
              <a:t>Rani</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(2021). </a:t>
            </a:r>
            <a:r>
              <a:rPr lang="en-US" sz="2000" i="1" dirty="0" smtClean="0">
                <a:latin typeface="Times New Roman" pitchFamily="18" charset="0"/>
                <a:cs typeface="Times New Roman" pitchFamily="18" charset="0"/>
              </a:rPr>
              <a:t>Role of AI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Automating Administrative Tasks in Government Sectors</a:t>
            </a:r>
            <a:r>
              <a:rPr lang="en-US" sz="2000" dirty="0" smtClean="0">
                <a:latin typeface="Times New Roman" pitchFamily="18" charset="0"/>
                <a:cs typeface="Times New Roman" pitchFamily="18" charset="0"/>
              </a:rPr>
              <a:t>. Government Technology Review.</a:t>
            </a:r>
          </a:p>
          <a:p>
            <a:r>
              <a:rPr lang="en-US" sz="2000" b="1" dirty="0" err="1" smtClean="0">
                <a:latin typeface="Times New Roman" pitchFamily="18" charset="0"/>
                <a:cs typeface="Times New Roman" pitchFamily="18" charset="0"/>
              </a:rPr>
              <a:t>Chaudhary</a:t>
            </a:r>
            <a:r>
              <a:rPr lang="en-US" sz="2000" b="1" dirty="0" smtClean="0">
                <a:latin typeface="Times New Roman" pitchFamily="18" charset="0"/>
                <a:cs typeface="Times New Roman" pitchFamily="18" charset="0"/>
              </a:rPr>
              <a:t>, V., et al.</a:t>
            </a:r>
            <a:r>
              <a:rPr lang="en-US" sz="2000" dirty="0" smtClean="0">
                <a:latin typeface="Times New Roman" pitchFamily="18" charset="0"/>
                <a:cs typeface="Times New Roman" pitchFamily="18" charset="0"/>
              </a:rPr>
              <a:t> (2019). </a:t>
            </a:r>
            <a:r>
              <a:rPr lang="en-US" sz="2000" i="1" dirty="0" smtClean="0">
                <a:latin typeface="Times New Roman" pitchFamily="18" charset="0"/>
                <a:cs typeface="Times New Roman" pitchFamily="18" charset="0"/>
              </a:rPr>
              <a:t>Cost Reduction through Automation in Government Services: A Case Study</a:t>
            </a:r>
            <a:r>
              <a:rPr lang="en-US" sz="2000" dirty="0" smtClean="0">
                <a:latin typeface="Times New Roman" pitchFamily="18" charset="0"/>
                <a:cs typeface="Times New Roman" pitchFamily="18" charset="0"/>
              </a:rPr>
              <a:t>. International Journal of Public Sector Management.</a:t>
            </a:r>
          </a:p>
          <a:p>
            <a:r>
              <a:rPr lang="en-US" sz="2000" b="1" dirty="0" err="1" smtClean="0">
                <a:latin typeface="Times New Roman" pitchFamily="18" charset="0"/>
                <a:cs typeface="Times New Roman" pitchFamily="18" charset="0"/>
              </a:rPr>
              <a:t>Müller</a:t>
            </a:r>
            <a:r>
              <a:rPr lang="en-US" sz="2000" b="1" dirty="0" smtClean="0">
                <a:latin typeface="Times New Roman" pitchFamily="18" charset="0"/>
                <a:cs typeface="Times New Roman" pitchFamily="18" charset="0"/>
              </a:rPr>
              <a:t>, M., et al.</a:t>
            </a:r>
            <a:r>
              <a:rPr lang="en-US" sz="2000" dirty="0" smtClean="0">
                <a:latin typeface="Times New Roman" pitchFamily="18" charset="0"/>
                <a:cs typeface="Times New Roman" pitchFamily="18" charset="0"/>
              </a:rPr>
              <a:t> (2018). </a:t>
            </a:r>
            <a:r>
              <a:rPr lang="en-US" sz="2000" i="1" dirty="0" smtClean="0">
                <a:latin typeface="Times New Roman" pitchFamily="18" charset="0"/>
                <a:cs typeface="Times New Roman" pitchFamily="18" charset="0"/>
              </a:rPr>
              <a:t>Security and Privacy in AI-based Public Sector Applications</a:t>
            </a:r>
            <a:r>
              <a:rPr lang="en-US" sz="2000" dirty="0" smtClean="0">
                <a:latin typeface="Times New Roman" pitchFamily="18" charset="0"/>
                <a:cs typeface="Times New Roman" pitchFamily="18" charset="0"/>
              </a:rPr>
              <a:t>. Security &amp; Privacy Journal.</a:t>
            </a:r>
          </a:p>
          <a:p>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 xmlns:a16="http://schemas.microsoft.com/office/drawing/2014/main" id="{C3D953F8-4095-7E76-D913-1BF89A6002D4}"/>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52762" y="1275399"/>
            <a:ext cx="6086475" cy="430720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30217"/>
            <a:ext cx="10668000" cy="2983521"/>
          </a:xfrm>
        </p:spPr>
        <p:txBody>
          <a:bodyPr>
            <a:noAutofit/>
          </a:bodyPr>
          <a:lstStyle/>
          <a:p>
            <a:r>
              <a:rPr lang="en-US" sz="2000" dirty="0" smtClean="0">
                <a:latin typeface="Times New Roman" pitchFamily="18" charset="0"/>
                <a:cs typeface="Times New Roman" pitchFamily="18" charset="0"/>
              </a:rPr>
              <a:t>This project aims to create a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-based helpdesk system that helps government employees and departments easily access information and get support.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uses artificial intelligence (AI) to answer questions, guide users through processes, and help with tasks like submitting forms or checking the status of requests.</a:t>
            </a:r>
          </a:p>
          <a:p>
            <a:r>
              <a:rPr lang="en-US" sz="2000" dirty="0" smtClean="0">
                <a:latin typeface="Times New Roman" pitchFamily="18" charset="0"/>
                <a:cs typeface="Times New Roman" pitchFamily="18" charset="0"/>
              </a:rPr>
              <a:t>The goal is to make it easier for government workers to find the information they need quickly and to reduce the time spent on repetitive tasks.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be available 24/7, providing instant support and improving efficiency within government departments. By automating common tasks and inquiries, it will also reduce the workload on human support staff and make the entire process faster and more efficient.</a:t>
            </a:r>
          </a:p>
          <a:p>
            <a:endParaRPr lang="en-GB" sz="2000" dirty="0" smtClean="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334872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increasingly being used in various sectors, including government, to improve services and reduce manual work. Below are key insights from studies on how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benefiting government employees and public services:</a:t>
            </a:r>
          </a:p>
          <a:p>
            <a:r>
              <a:rPr lang="en-US" sz="2000" b="1" dirty="0" smtClean="0">
                <a:latin typeface="Times New Roman" pitchFamily="18" charset="0"/>
                <a:cs typeface="Times New Roman" pitchFamily="18" charset="0"/>
              </a:rPr>
              <a:t>Improving Public 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help public sector agencies by answering common questions and providing information quickly. Studies show that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waiting times and help citizens and employees get the information they need faster, improving service delivery.</a:t>
            </a:r>
          </a:p>
          <a:p>
            <a:r>
              <a:rPr lang="en-US" sz="2000" b="1" dirty="0" smtClean="0">
                <a:latin typeface="Times New Roman" pitchFamily="18" charset="0"/>
                <a:cs typeface="Times New Roman" pitchFamily="18" charset="0"/>
              </a:rPr>
              <a:t>AI and Natural Language Processing (NLP) in Government: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use AI and Natural Language Processing (NLP) to understand and respond to questions more naturally. This technology allows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to interpret complex language and provide relevant answers, making them useful in government settings where the language can be technical.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77111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Assisting Employees and Automating Tasks: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also being used to help government employees by automating routine tasks, such as checking the status of requests or submitting forms. This reduces the workload for employees and saves time for more important tasks.</a:t>
            </a:r>
          </a:p>
          <a:p>
            <a:r>
              <a:rPr lang="en-US" sz="2000" b="1" dirty="0" smtClean="0">
                <a:latin typeface="Times New Roman" pitchFamily="18" charset="0"/>
                <a:cs typeface="Times New Roman" pitchFamily="18" charset="0"/>
              </a:rPr>
              <a:t>Improving Efficiency and Reducing Costs:</a:t>
            </a:r>
            <a:r>
              <a:rPr lang="en-US" sz="2000" dirty="0" smtClean="0">
                <a:latin typeface="Times New Roman" pitchFamily="18" charset="0"/>
                <a:cs typeface="Times New Roman" pitchFamily="18" charset="0"/>
              </a:rPr>
              <a:t> Using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departments can lower costs and make operations more efficient. By handling common questions and requests,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the need for human staff, allowing them to focus on more complex issues.</a:t>
            </a:r>
          </a:p>
          <a:p>
            <a:r>
              <a:rPr lang="en-US" sz="2000" b="1" dirty="0" smtClean="0">
                <a:latin typeface="Times New Roman" pitchFamily="18" charset="0"/>
                <a:cs typeface="Times New Roman" pitchFamily="18" charset="0"/>
              </a:rPr>
              <a:t>Security and Privacy Concerns:</a:t>
            </a:r>
            <a:r>
              <a:rPr lang="en-US" sz="2000" dirty="0" smtClean="0">
                <a:latin typeface="Times New Roman" pitchFamily="18" charset="0"/>
                <a:cs typeface="Times New Roman" pitchFamily="18" charset="0"/>
              </a:rPr>
              <a:t> Since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often deal with sensitive information, ensuring data security is a major concern. Studies highlight the importance of strong security measures to protect the personal data and privacy of citizens and employees interacting with these systems.</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677111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57554" y="1351085"/>
            <a:ext cx="11476892" cy="4155830"/>
          </a:xfrm>
        </p:spPr>
        <p:txBody>
          <a:bodyPr>
            <a:normAutofit/>
          </a:bodyPr>
          <a:lstStyle/>
          <a:p>
            <a:r>
              <a:rPr lang="en-US" sz="2000" b="1" dirty="0" smtClean="0">
                <a:latin typeface="Times New Roman" pitchFamily="18" charset="0"/>
                <a:cs typeface="Times New Roman" pitchFamily="18" charset="0"/>
              </a:rPr>
              <a:t>Automate Routine Tasks:</a:t>
            </a:r>
            <a:r>
              <a:rPr lang="en-US" sz="2000" dirty="0" smtClean="0">
                <a:latin typeface="Times New Roman" pitchFamily="18" charset="0"/>
                <a:cs typeface="Times New Roman" pitchFamily="18" charset="0"/>
              </a:rPr>
              <a:t> Streamline administrative tasks such as form submissions, status checks, and policy inquiries.</a:t>
            </a:r>
          </a:p>
          <a:p>
            <a:r>
              <a:rPr lang="en-US" sz="2000" b="1" dirty="0" smtClean="0">
                <a:latin typeface="Times New Roman" pitchFamily="18" charset="0"/>
                <a:cs typeface="Times New Roman" pitchFamily="18" charset="0"/>
              </a:rPr>
              <a:t>Improve Efficiency:</a:t>
            </a:r>
            <a:r>
              <a:rPr lang="en-US" sz="2000" dirty="0" smtClean="0">
                <a:latin typeface="Times New Roman" pitchFamily="18" charset="0"/>
                <a:cs typeface="Times New Roman" pitchFamily="18" charset="0"/>
              </a:rPr>
              <a:t> Reduce manual workload for government employees and enhance overall productivity.</a:t>
            </a:r>
          </a:p>
          <a:p>
            <a:r>
              <a:rPr lang="en-US" sz="2000" b="1" dirty="0" smtClean="0">
                <a:latin typeface="Times New Roman" pitchFamily="18" charset="0"/>
                <a:cs typeface="Times New Roman" pitchFamily="18" charset="0"/>
              </a:rPr>
              <a:t>24/7 Availability:</a:t>
            </a:r>
            <a:r>
              <a:rPr lang="en-US" sz="2000" dirty="0" smtClean="0">
                <a:latin typeface="Times New Roman" pitchFamily="18" charset="0"/>
                <a:cs typeface="Times New Roman" pitchFamily="18" charset="0"/>
              </a:rPr>
              <a:t> Offer round-the-clock support to employees for quick, real-time responses to queries and requests.</a:t>
            </a:r>
          </a:p>
          <a:p>
            <a:r>
              <a:rPr lang="en-US" sz="2000" b="1" dirty="0" smtClean="0">
                <a:latin typeface="Times New Roman" pitchFamily="18" charset="0"/>
                <a:cs typeface="Times New Roman" pitchFamily="18" charset="0"/>
              </a:rPr>
              <a:t>Enhance User Experience:</a:t>
            </a:r>
            <a:r>
              <a:rPr lang="en-US" sz="2000" dirty="0" smtClean="0">
                <a:latin typeface="Times New Roman" pitchFamily="18" charset="0"/>
                <a:cs typeface="Times New Roman" pitchFamily="18" charset="0"/>
              </a:rPr>
              <a:t> Provide easy access to information and guidance for employees, making tasks simpler and faster.</a:t>
            </a:r>
          </a:p>
          <a:p>
            <a:r>
              <a:rPr lang="en-US" sz="2000" b="1" dirty="0" smtClean="0">
                <a:latin typeface="Times New Roman" pitchFamily="18" charset="0"/>
                <a:cs typeface="Times New Roman" pitchFamily="18" charset="0"/>
              </a:rPr>
              <a:t>Ensure Security &amp; Privacy:</a:t>
            </a:r>
            <a:r>
              <a:rPr lang="en-US" sz="2000" dirty="0" smtClean="0">
                <a:latin typeface="Times New Roman" pitchFamily="18" charset="0"/>
                <a:cs typeface="Times New Roman" pitchFamily="18" charset="0"/>
              </a:rPr>
              <a:t> Safeguard sensitive government data with strong encryption and compliance with privacy regulations.</a:t>
            </a:r>
          </a:p>
          <a:p>
            <a:r>
              <a:rPr lang="en-US" sz="2000" b="1" dirty="0" smtClean="0">
                <a:latin typeface="Times New Roman" pitchFamily="18" charset="0"/>
                <a:cs typeface="Times New Roman" pitchFamily="18" charset="0"/>
              </a:rPr>
              <a:t>Continuous Improvement:</a:t>
            </a:r>
            <a:r>
              <a:rPr lang="en-US" sz="2000" dirty="0" smtClean="0">
                <a:latin typeface="Times New Roman" pitchFamily="18" charset="0"/>
                <a:cs typeface="Times New Roman" pitchFamily="18" charset="0"/>
              </a:rPr>
              <a:t> Enable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to learn and adapt over time for more accurate and efficient assistance.</a:t>
            </a:r>
            <a:endParaRPr lang="en-GB" sz="2000" dirty="0" smtClean="0">
              <a:latin typeface="Times New Roman" pitchFamily="18" charset="0"/>
              <a:cs typeface="Times New Roman" pitchFamily="18" charset="0"/>
            </a:endParaRPr>
          </a:p>
          <a:p>
            <a:pPr algn="just"/>
            <a:endParaRPr lang="en-GB" sz="2000" dirty="0">
              <a:latin typeface="Sitka Subheading" pitchFamily="2" charset="0"/>
            </a:endParaRPr>
          </a:p>
        </p:txBody>
      </p:sp>
    </p:spTree>
    <p:extLst>
      <p:ext uri="{BB962C8B-B14F-4D97-AF65-F5344CB8AC3E}">
        <p14:creationId xmlns="" xmlns:p14="http://schemas.microsoft.com/office/powerpoint/2010/main" val="26667295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Gaps Identified</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Language Support: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lack support for regional Indian languages.</a:t>
            </a:r>
          </a:p>
          <a:p>
            <a:r>
              <a:rPr lang="en-US" sz="2000" b="1" dirty="0" smtClean="0">
                <a:latin typeface="Times New Roman" pitchFamily="18" charset="0"/>
                <a:cs typeface="Times New Roman" pitchFamily="18" charset="0"/>
              </a:rPr>
              <a:t>Data Security:</a:t>
            </a:r>
            <a:r>
              <a:rPr lang="en-US" sz="2000" dirty="0" smtClean="0">
                <a:latin typeface="Times New Roman" pitchFamily="18" charset="0"/>
                <a:cs typeface="Times New Roman" pitchFamily="18" charset="0"/>
              </a:rPr>
              <a:t> Sensitive user data may not be fully protected.</a:t>
            </a:r>
          </a:p>
          <a:p>
            <a:r>
              <a:rPr lang="en-US" sz="2000" b="1" dirty="0" smtClean="0">
                <a:latin typeface="Times New Roman" pitchFamily="18" charset="0"/>
                <a:cs typeface="Times New Roman" pitchFamily="18" charset="0"/>
              </a:rPr>
              <a:t>Context Handling:</a:t>
            </a:r>
            <a:r>
              <a:rPr lang="en-US" sz="2000" dirty="0" smtClean="0">
                <a:latin typeface="Times New Roman" pitchFamily="18" charset="0"/>
                <a:cs typeface="Times New Roman" pitchFamily="18" charset="0"/>
              </a:rPr>
              <a:t> Bots struggle to understand follow-up or related questions.</a:t>
            </a:r>
          </a:p>
          <a:p>
            <a:r>
              <a:rPr lang="en-US" sz="2000" b="1" dirty="0" smtClean="0">
                <a:latin typeface="Times New Roman" pitchFamily="18" charset="0"/>
                <a:cs typeface="Times New Roman" pitchFamily="18" charset="0"/>
              </a:rPr>
              <a:t>System Integration:</a:t>
            </a:r>
            <a:r>
              <a:rPr lang="en-US" sz="2000" dirty="0" smtClean="0">
                <a:latin typeface="Times New Roman" pitchFamily="18" charset="0"/>
                <a:cs typeface="Times New Roman" pitchFamily="18" charset="0"/>
              </a:rPr>
              <a:t> Difficult to connect with old government software systems.</a:t>
            </a:r>
          </a:p>
          <a:p>
            <a:r>
              <a:rPr lang="en-US" sz="2000" b="1" dirty="0" smtClean="0">
                <a:latin typeface="Times New Roman" pitchFamily="18" charset="0"/>
                <a:cs typeface="Times New Roman" pitchFamily="18" charset="0"/>
              </a:rPr>
              <a:t>Knowledge Base: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rely on incomplete or outdated information.</a:t>
            </a:r>
          </a:p>
          <a:p>
            <a:r>
              <a:rPr lang="en-US" sz="2000" b="1" dirty="0" smtClean="0">
                <a:latin typeface="Times New Roman" pitchFamily="18" charset="0"/>
                <a:cs typeface="Times New Roman" pitchFamily="18" charset="0"/>
              </a:rPr>
              <a:t>Learning Ability:</a:t>
            </a:r>
            <a:r>
              <a:rPr lang="en-US" sz="2000" dirty="0" smtClean="0">
                <a:latin typeface="Times New Roman" pitchFamily="18" charset="0"/>
                <a:cs typeface="Times New Roman" pitchFamily="18" charset="0"/>
              </a:rPr>
              <a:t> Most bots don’t improve from new data or feedback.</a:t>
            </a:r>
          </a:p>
          <a:p>
            <a:r>
              <a:rPr lang="en-US" sz="2000" b="1" dirty="0" smtClean="0">
                <a:latin typeface="Times New Roman" pitchFamily="18" charset="0"/>
                <a:cs typeface="Times New Roman" pitchFamily="18" charset="0"/>
              </a:rPr>
              <a:t>User-Friendliness:</a:t>
            </a:r>
            <a:r>
              <a:rPr lang="en-US" sz="2000" dirty="0" smtClean="0">
                <a:latin typeface="Times New Roman" pitchFamily="18" charset="0"/>
                <a:cs typeface="Times New Roman" pitchFamily="18" charset="0"/>
              </a:rPr>
              <a:t> Interfaces are not easy for non-technical staff.</a:t>
            </a:r>
          </a:p>
          <a:p>
            <a:r>
              <a:rPr lang="en-US" sz="2000" b="1" dirty="0" smtClean="0">
                <a:latin typeface="Times New Roman" pitchFamily="18" charset="0"/>
                <a:cs typeface="Times New Roman" pitchFamily="18" charset="0"/>
              </a:rPr>
              <a:t>Performance Metrics:</a:t>
            </a:r>
            <a:r>
              <a:rPr lang="en-US" sz="2000" dirty="0" smtClean="0">
                <a:latin typeface="Times New Roman" pitchFamily="18" charset="0"/>
                <a:cs typeface="Times New Roman" pitchFamily="18" charset="0"/>
              </a:rPr>
              <a:t> No standard way to measure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success.</a:t>
            </a:r>
          </a:p>
          <a:p>
            <a:r>
              <a:rPr lang="en-US" sz="2000" b="1" dirty="0" smtClean="0">
                <a:latin typeface="Times New Roman" pitchFamily="18" charset="0"/>
                <a:cs typeface="Times New Roman" pitchFamily="18" charset="0"/>
              </a:rPr>
              <a:t>Human Support:</a:t>
            </a:r>
            <a:r>
              <a:rPr lang="en-US" sz="2000" dirty="0" smtClean="0">
                <a:latin typeface="Times New Roman" pitchFamily="18" charset="0"/>
                <a:cs typeface="Times New Roman" pitchFamily="18" charset="0"/>
              </a:rPr>
              <a:t> Poor system for transferring unresolved queries to real</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75F65BB-E587-0B5C-3C0D-54849C8D9A1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485E91B-EF31-1643-74E2-48C104EC5090}"/>
              </a:ext>
            </a:extLst>
          </p:cNvPr>
          <p:cNvSpPr>
            <a:spLocks noGrp="1"/>
          </p:cNvSpPr>
          <p:nvPr>
            <p:ph type="title"/>
          </p:nvPr>
        </p:nvSpPr>
        <p:spPr/>
        <p:txBody>
          <a:bodyPr/>
          <a:lstStyle/>
          <a:p>
            <a:r>
              <a:rPr lang="en-GB" dirty="0" smtClean="0"/>
              <a:t> Proposed Methodology </a:t>
            </a:r>
            <a:endParaRPr lang="en-GB" dirty="0"/>
          </a:p>
        </p:txBody>
      </p:sp>
      <p:sp>
        <p:nvSpPr>
          <p:cNvPr id="3" name="Content Placeholder 2">
            <a:extLst>
              <a:ext uri="{FF2B5EF4-FFF2-40B4-BE49-F238E27FC236}">
                <a16:creationId xmlns="" xmlns:a16="http://schemas.microsoft.com/office/drawing/2014/main" id="{7374A1B9-6AC5-41B8-67C9-9C3D7CE7B399}"/>
              </a:ext>
            </a:extLst>
          </p:cNvPr>
          <p:cNvSpPr>
            <a:spLocks noGrp="1"/>
          </p:cNvSpPr>
          <p:nvPr>
            <p:ph idx="1"/>
          </p:nvPr>
        </p:nvSpPr>
        <p:spPr/>
        <p:txBody>
          <a:bodyPr>
            <a:noAutofit/>
          </a:bodyPr>
          <a:lstStyle/>
          <a:p>
            <a:r>
              <a:rPr lang="en-US" sz="2000" b="1" dirty="0" smtClean="0">
                <a:latin typeface="Times New Roman" pitchFamily="18" charset="0"/>
                <a:cs typeface="Times New Roman" pitchFamily="18" charset="0"/>
              </a:rPr>
              <a:t>Requirement Analysis: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Identify common queries, tasks, and services needed by government employees.</a:t>
            </a:r>
          </a:p>
          <a:p>
            <a:r>
              <a:rPr lang="en-US" sz="2000" b="1" dirty="0" smtClean="0">
                <a:latin typeface="Times New Roman" pitchFamily="18" charset="0"/>
                <a:cs typeface="Times New Roman" pitchFamily="18" charset="0"/>
              </a:rPr>
              <a:t>Design &amp; Development:</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Develop AI and NLP models to power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for understanding and processing queries.</a:t>
            </a:r>
          </a:p>
          <a:p>
            <a:r>
              <a:rPr lang="en-US" sz="2000" b="1" dirty="0" smtClean="0">
                <a:latin typeface="Times New Roman" pitchFamily="18" charset="0"/>
                <a:cs typeface="Times New Roman" pitchFamily="18" charset="0"/>
              </a:rPr>
              <a:t>Integration with Government Systems: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Integrate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with internal databases and platforms for real-time information retrieval.</a:t>
            </a:r>
          </a:p>
          <a:p>
            <a:r>
              <a:rPr lang="en-US" sz="2000" b="1" dirty="0" smtClean="0">
                <a:latin typeface="Times New Roman" pitchFamily="18" charset="0"/>
                <a:cs typeface="Times New Roman" pitchFamily="18" charset="0"/>
              </a:rPr>
              <a:t>Security &amp; Privacy:</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Implement encryption and data protection measures to ensure sensitive information is secure.</a:t>
            </a:r>
          </a:p>
          <a:p>
            <a:r>
              <a:rPr lang="en-US" sz="2000" b="1" dirty="0" smtClean="0">
                <a:latin typeface="Times New Roman" pitchFamily="18" charset="0"/>
                <a:cs typeface="Times New Roman" pitchFamily="18" charset="0"/>
              </a:rPr>
              <a:t>Testing &amp; Optimization:</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Conduct user testing to identify issues and improve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accuracy.</a:t>
            </a:r>
          </a:p>
          <a:p>
            <a:r>
              <a:rPr lang="en-US" sz="2000" b="1" dirty="0" smtClean="0">
                <a:latin typeface="Times New Roman" pitchFamily="18" charset="0"/>
                <a:cs typeface="Times New Roman" pitchFamily="18" charset="0"/>
              </a:rPr>
              <a:t>Deployment &amp; Continuous Learning:</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Deploy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across government departments.</a:t>
            </a:r>
          </a:p>
          <a:p>
            <a:endParaRPr lang="en-GB" sz="2000" dirty="0" smtClean="0">
              <a:latin typeface="Times New Roman" pitchFamily="18" charset="0"/>
              <a:cs typeface="Times New Roman" pitchFamily="18" charset="0"/>
            </a:endParaRP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363192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3A33D4A-273E-F6A5-6D92-B49556CF3A0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413C41E-DDE6-B27B-73FD-331C1EBF0F2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 xmlns:a16="http://schemas.microsoft.com/office/drawing/2014/main" id="{7F96DB8A-32EB-762E-4524-215FDB49CB52}"/>
              </a:ext>
            </a:extLst>
          </p:cNvPr>
          <p:cNvSpPr>
            <a:spLocks noGrp="1"/>
          </p:cNvSpPr>
          <p:nvPr>
            <p:ph idx="1"/>
          </p:nvPr>
        </p:nvSpPr>
        <p:spPr>
          <a:xfrm>
            <a:off x="889000" y="1028701"/>
            <a:ext cx="10668000" cy="4789854"/>
          </a:xfrm>
        </p:spPr>
        <p:txBody>
          <a:bodyPr>
            <a:noAutofit/>
          </a:bodyPr>
          <a:lstStyle/>
          <a:p>
            <a:r>
              <a:rPr lang="en-US" sz="2000" b="1" dirty="0" smtClean="0">
                <a:latin typeface="Times New Roman" pitchFamily="18" charset="0"/>
                <a:cs typeface="Times New Roman" pitchFamily="18" charset="0"/>
              </a:rPr>
              <a:t>1. User Initialization</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 starts chat session.</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Identify</a:t>
            </a:r>
            <a:r>
              <a:rPr lang="en-US" sz="2000" dirty="0" smtClean="0">
                <a:latin typeface="Times New Roman" pitchFamily="18" charset="0"/>
                <a:cs typeface="Times New Roman" pitchFamily="18" charset="0"/>
              </a:rPr>
              <a:t> the user (Employee/Department/Guest).</a:t>
            </a:r>
          </a:p>
          <a:p>
            <a:pPr lvl="1"/>
            <a:r>
              <a:rPr lang="en-US" dirty="0" smtClean="0">
                <a:latin typeface="Times New Roman" pitchFamily="18" charset="0"/>
                <a:cs typeface="Times New Roman" pitchFamily="18" charset="0"/>
              </a:rPr>
              <a:t>Authenticate if needed (e.g., Employee ID and OTP/email).</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Authenticated user or access level set.</a:t>
            </a:r>
          </a:p>
          <a:p>
            <a:r>
              <a:rPr lang="en-US" sz="2000" b="1" dirty="0" smtClean="0">
                <a:latin typeface="Times New Roman" pitchFamily="18" charset="0"/>
                <a:cs typeface="Times New Roman" pitchFamily="18" charset="0"/>
              </a:rPr>
              <a:t>2. Intent Detection (NLP Processing)</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 query (e.g., “How to apply for leave?”).</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Use</a:t>
            </a:r>
            <a:r>
              <a:rPr lang="en-US" sz="2000" dirty="0" smtClean="0">
                <a:latin typeface="Times New Roman" pitchFamily="18" charset="0"/>
                <a:cs typeface="Times New Roman" pitchFamily="18" charset="0"/>
              </a:rPr>
              <a:t> NLP to extract:</a:t>
            </a:r>
          </a:p>
          <a:p>
            <a:pPr lvl="2"/>
            <a:r>
              <a:rPr lang="en-US" sz="2000" dirty="0" smtClean="0">
                <a:latin typeface="Times New Roman" pitchFamily="18" charset="0"/>
                <a:cs typeface="Times New Roman" pitchFamily="18" charset="0"/>
              </a:rPr>
              <a:t>Intent (e.g., "Leave Application")</a:t>
            </a:r>
          </a:p>
          <a:p>
            <a:pPr lvl="2"/>
            <a:r>
              <a:rPr lang="en-US" sz="2000" dirty="0" smtClean="0">
                <a:latin typeface="Times New Roman" pitchFamily="18" charset="0"/>
                <a:cs typeface="Times New Roman" pitchFamily="18" charset="0"/>
              </a:rPr>
              <a:t>Entities (e.g., "Annual Leave", "HR Policy")</a:t>
            </a:r>
          </a:p>
          <a:p>
            <a:pPr lvl="1"/>
            <a:r>
              <a:rPr lang="en-US" dirty="0" smtClean="0">
                <a:latin typeface="Times New Roman" pitchFamily="18" charset="0"/>
                <a:cs typeface="Times New Roman" pitchFamily="18" charset="0"/>
              </a:rPr>
              <a:t>Match query with predefined intents using </a:t>
            </a:r>
            <a:r>
              <a:rPr lang="en-US" dirty="0" err="1" smtClean="0">
                <a:latin typeface="Times New Roman" pitchFamily="18" charset="0"/>
                <a:cs typeface="Times New Roman" pitchFamily="18" charset="0"/>
              </a:rPr>
              <a:t>Dialogflow</a:t>
            </a:r>
            <a:r>
              <a:rPr lang="en-US" dirty="0" smtClean="0">
                <a:latin typeface="Times New Roman" pitchFamily="18" charset="0"/>
                <a:cs typeface="Times New Roman" pitchFamily="18" charset="0"/>
              </a:rPr>
              <a:t>/Rasa.</a:t>
            </a:r>
          </a:p>
        </p:txBody>
      </p:sp>
    </p:spTree>
    <p:extLst>
      <p:ext uri="{BB962C8B-B14F-4D97-AF65-F5344CB8AC3E}">
        <p14:creationId xmlns="" xmlns:p14="http://schemas.microsoft.com/office/powerpoint/2010/main" val="8960443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rmAutofit fontScale="92500" lnSpcReduction="10000"/>
          </a:bodyPr>
          <a:lstStyle/>
          <a:p>
            <a:r>
              <a:rPr lang="en-US" sz="2200" b="1" dirty="0" smtClean="0">
                <a:latin typeface="Times New Roman" pitchFamily="18" charset="0"/>
                <a:cs typeface="Times New Roman" pitchFamily="18" charset="0"/>
              </a:rPr>
              <a:t>3. Response Decision Tree</a:t>
            </a:r>
          </a:p>
          <a:p>
            <a:r>
              <a:rPr lang="en-US" sz="2200" b="1" dirty="0" smtClean="0">
                <a:latin typeface="Times New Roman" pitchFamily="18" charset="0"/>
                <a:cs typeface="Times New Roman" pitchFamily="18" charset="0"/>
              </a:rPr>
              <a:t>Input:</a:t>
            </a:r>
            <a:r>
              <a:rPr lang="en-US" sz="2200" dirty="0" smtClean="0">
                <a:latin typeface="Times New Roman" pitchFamily="18" charset="0"/>
                <a:cs typeface="Times New Roman" pitchFamily="18" charset="0"/>
              </a:rPr>
              <a:t> Detected Intent &amp; Entities.</a:t>
            </a:r>
          </a:p>
          <a:p>
            <a:r>
              <a:rPr lang="en-US" sz="2200" b="1" dirty="0" err="1" smtClean="0">
                <a:latin typeface="Times New Roman" pitchFamily="18" charset="0"/>
                <a:cs typeface="Times New Roman" pitchFamily="18" charset="0"/>
              </a:rPr>
              <a:t>Process:</a:t>
            </a:r>
            <a:r>
              <a:rPr lang="en-US" sz="2200" dirty="0" err="1" smtClean="0">
                <a:latin typeface="Times New Roman" pitchFamily="18" charset="0"/>
                <a:cs typeface="Times New Roman" pitchFamily="18" charset="0"/>
              </a:rPr>
              <a:t>Route</a:t>
            </a:r>
            <a:r>
              <a:rPr lang="en-US" sz="2200" dirty="0" smtClean="0">
                <a:latin typeface="Times New Roman" pitchFamily="18" charset="0"/>
                <a:cs typeface="Times New Roman" pitchFamily="18" charset="0"/>
              </a:rPr>
              <a:t> based on category:</a:t>
            </a:r>
          </a:p>
          <a:p>
            <a:pPr lvl="2"/>
            <a:r>
              <a:rPr lang="en-US" sz="2200" dirty="0" smtClean="0">
                <a:latin typeface="Times New Roman" pitchFamily="18" charset="0"/>
                <a:cs typeface="Times New Roman" pitchFamily="18" charset="0"/>
              </a:rPr>
              <a:t>HR → Leave, Salary, Transfers</a:t>
            </a:r>
          </a:p>
          <a:p>
            <a:pPr lvl="2"/>
            <a:r>
              <a:rPr lang="en-US" sz="2200" dirty="0" smtClean="0">
                <a:latin typeface="Times New Roman" pitchFamily="18" charset="0"/>
                <a:cs typeface="Times New Roman" pitchFamily="18" charset="0"/>
              </a:rPr>
              <a:t>IT → Password Reset, Email Access</a:t>
            </a:r>
          </a:p>
          <a:p>
            <a:pPr lvl="2"/>
            <a:r>
              <a:rPr lang="en-US" sz="2200" dirty="0" smtClean="0">
                <a:latin typeface="Times New Roman" pitchFamily="18" charset="0"/>
                <a:cs typeface="Times New Roman" pitchFamily="18" charset="0"/>
              </a:rPr>
              <a:t>Admin → Circulars, Orders</a:t>
            </a:r>
          </a:p>
          <a:p>
            <a:pPr lvl="1"/>
            <a:r>
              <a:rPr lang="en-US" sz="2200" dirty="0" smtClean="0">
                <a:latin typeface="Times New Roman" pitchFamily="18" charset="0"/>
                <a:cs typeface="Times New Roman" pitchFamily="18" charset="0"/>
              </a:rPr>
              <a:t>Check if FAQ/database answer exists.</a:t>
            </a:r>
          </a:p>
          <a:p>
            <a:pPr lvl="1"/>
            <a:r>
              <a:rPr lang="en-US" sz="2200" dirty="0" smtClean="0">
                <a:latin typeface="Times New Roman" pitchFamily="18" charset="0"/>
                <a:cs typeface="Times New Roman" pitchFamily="18" charset="0"/>
              </a:rPr>
              <a:t>If yes: Retrieve from knowledge base.</a:t>
            </a:r>
          </a:p>
          <a:p>
            <a:pPr lvl="1"/>
            <a:r>
              <a:rPr lang="en-US" sz="2200" dirty="0" smtClean="0">
                <a:latin typeface="Times New Roman" pitchFamily="18" charset="0"/>
                <a:cs typeface="Times New Roman" pitchFamily="18" charset="0"/>
              </a:rPr>
              <a:t>If no: Escalate to human agent or ticketing system.</a:t>
            </a:r>
          </a:p>
          <a:p>
            <a:r>
              <a:rPr lang="en-US" sz="2200" b="1" dirty="0" smtClean="0">
                <a:latin typeface="Times New Roman" pitchFamily="18" charset="0"/>
                <a:cs typeface="Times New Roman" pitchFamily="18" charset="0"/>
              </a:rPr>
              <a:t>4. Knowledge Base Query</a:t>
            </a:r>
          </a:p>
          <a:p>
            <a:r>
              <a:rPr lang="en-US" sz="2200" b="1" dirty="0" smtClean="0">
                <a:latin typeface="Times New Roman" pitchFamily="18" charset="0"/>
                <a:cs typeface="Times New Roman" pitchFamily="18" charset="0"/>
              </a:rPr>
              <a:t>Input:</a:t>
            </a:r>
            <a:r>
              <a:rPr lang="en-US" sz="2200" dirty="0" smtClean="0">
                <a:latin typeface="Times New Roman" pitchFamily="18" charset="0"/>
                <a:cs typeface="Times New Roman" pitchFamily="18" charset="0"/>
              </a:rPr>
              <a:t> Intent and context.</a:t>
            </a:r>
          </a:p>
          <a:p>
            <a:r>
              <a:rPr lang="en-US" sz="2200" b="1" dirty="0" err="1" smtClean="0">
                <a:latin typeface="Times New Roman" pitchFamily="18" charset="0"/>
                <a:cs typeface="Times New Roman" pitchFamily="18" charset="0"/>
              </a:rPr>
              <a:t>Process:</a:t>
            </a:r>
            <a:r>
              <a:rPr lang="en-US" sz="2200" dirty="0" err="1" smtClean="0">
                <a:latin typeface="Times New Roman" pitchFamily="18" charset="0"/>
                <a:cs typeface="Times New Roman" pitchFamily="18" charset="0"/>
              </a:rPr>
              <a:t>Query</a:t>
            </a:r>
            <a:r>
              <a:rPr lang="en-US" sz="2200" dirty="0" smtClean="0">
                <a:latin typeface="Times New Roman" pitchFamily="18" charset="0"/>
                <a:cs typeface="Times New Roman" pitchFamily="18" charset="0"/>
              </a:rPr>
              <a:t> structured or semi-structured database:</a:t>
            </a:r>
          </a:p>
          <a:p>
            <a:pPr lvl="2"/>
            <a:r>
              <a:rPr lang="en-US" sz="2200" dirty="0" smtClean="0">
                <a:latin typeface="Times New Roman" pitchFamily="18" charset="0"/>
                <a:cs typeface="Times New Roman" pitchFamily="18" charset="0"/>
              </a:rPr>
              <a:t>FAQs table, Document Index, Policy PDFs, etc.</a:t>
            </a:r>
          </a:p>
          <a:p>
            <a:r>
              <a:rPr lang="en-US" sz="2200" b="1" dirty="0" smtClean="0">
                <a:latin typeface="Times New Roman" pitchFamily="18" charset="0"/>
                <a:cs typeface="Times New Roman" pitchFamily="18" charset="0"/>
              </a:rPr>
              <a:t>Output:</a:t>
            </a:r>
            <a:r>
              <a:rPr lang="en-US" sz="2200" dirty="0" smtClean="0">
                <a:latin typeface="Times New Roman" pitchFamily="18" charset="0"/>
                <a:cs typeface="Times New Roman" pitchFamily="18" charset="0"/>
              </a:rPr>
              <a:t> Matched answer or document link.</a:t>
            </a:r>
          </a:p>
          <a:p>
            <a:endParaRPr lang="en-US"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389</TotalTime>
  <Words>1251</Words>
  <Application>Microsoft Office PowerPoint</Application>
  <PresentationFormat>Custom</PresentationFormat>
  <Paragraphs>135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Bioinformatics</vt:lpstr>
      <vt:lpstr> PROJECT TITLE Chatbot based helpdesk for govt employees and departments</vt:lpstr>
      <vt:lpstr>Introduction</vt:lpstr>
      <vt:lpstr>Literature Review</vt:lpstr>
      <vt:lpstr>Literature Review</vt:lpstr>
      <vt:lpstr>Objectives</vt:lpstr>
      <vt:lpstr>Research Gaps Identified</vt:lpstr>
      <vt:lpstr> Proposed Methodology </vt:lpstr>
      <vt:lpstr>Algorithm</vt:lpstr>
      <vt:lpstr>Algorithm</vt:lpstr>
      <vt:lpstr>Algorithm</vt:lpstr>
      <vt:lpstr>Algorithm</vt:lpstr>
      <vt:lpstr>Project Timeline (Gantt Chart)</vt:lpstr>
      <vt:lpstr>Expected Outcome</vt:lpstr>
      <vt:lpstr>Conclusion</vt:lpstr>
      <vt:lpstr>References (IEEE Paper)</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33</cp:revision>
  <dcterms:created xsi:type="dcterms:W3CDTF">2023-03-16T03:26:27Z</dcterms:created>
  <dcterms:modified xsi:type="dcterms:W3CDTF">2025-05-08T08:12:20Z</dcterms:modified>
</cp:coreProperties>
</file>