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4" r:id="rId2"/>
  </p:sldMasterIdLst>
  <p:notesMasterIdLst>
    <p:notesMasterId r:id="rId8"/>
  </p:notesMasterIdLst>
  <p:sldIdLst>
    <p:sldId id="263" r:id="rId3"/>
    <p:sldId id="268" r:id="rId4"/>
    <p:sldId id="291" r:id="rId5"/>
    <p:sldId id="289" r:id="rId6"/>
    <p:sldId id="29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089"/>
    <a:srgbClr val="3D4D6F"/>
    <a:srgbClr val="3C4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1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71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8B28D-7CE4-4656-8CB7-8CC64E1809D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F4662-5B5C-428E-B17F-E5F1DA75B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3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4662-5B5C-428E-B17F-E5F1DA75BB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9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0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48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12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64654" y="64363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691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34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09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778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5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1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290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09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45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18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2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23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6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3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hhc/garbage-classific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5">
            <a:extLst>
              <a:ext uri="{FF2B5EF4-FFF2-40B4-BE49-F238E27FC236}">
                <a16:creationId xmlns:a16="http://schemas.microsoft.com/office/drawing/2014/main" id="{2771D9CD-B6B2-4919-B461-87C59EC4056D}"/>
              </a:ext>
            </a:extLst>
          </p:cNvPr>
          <p:cNvSpPr/>
          <p:nvPr/>
        </p:nvSpPr>
        <p:spPr>
          <a:xfrm>
            <a:off x="0" y="1687009"/>
            <a:ext cx="12192000" cy="3483979"/>
          </a:xfrm>
          <a:custGeom>
            <a:avLst/>
            <a:gdLst>
              <a:gd name="connsiteX0" fmla="*/ 4524058 w 12192000"/>
              <a:gd name="connsiteY0" fmla="*/ 0 h 3483979"/>
              <a:gd name="connsiteX1" fmla="*/ 12192000 w 12192000"/>
              <a:gd name="connsiteY1" fmla="*/ 0 h 3483979"/>
              <a:gd name="connsiteX2" fmla="*/ 12192000 w 12192000"/>
              <a:gd name="connsiteY2" fmla="*/ 3483979 h 3483979"/>
              <a:gd name="connsiteX3" fmla="*/ 4524057 w 12192000"/>
              <a:gd name="connsiteY3" fmla="*/ 3483979 h 3483979"/>
              <a:gd name="connsiteX4" fmla="*/ 4594651 w 12192000"/>
              <a:gd name="connsiteY4" fmla="*/ 3419819 h 3483979"/>
              <a:gd name="connsiteX5" fmla="*/ 5289631 w 12192000"/>
              <a:gd name="connsiteY5" fmla="*/ 1741989 h 3483979"/>
              <a:gd name="connsiteX6" fmla="*/ 4594651 w 12192000"/>
              <a:gd name="connsiteY6" fmla="*/ 64159 h 3483979"/>
              <a:gd name="connsiteX7" fmla="*/ 0 w 12192000"/>
              <a:gd name="connsiteY7" fmla="*/ 0 h 3483979"/>
              <a:gd name="connsiteX8" fmla="*/ 1309583 w 12192000"/>
              <a:gd name="connsiteY8" fmla="*/ 0 h 3483979"/>
              <a:gd name="connsiteX9" fmla="*/ 1238990 w 12192000"/>
              <a:gd name="connsiteY9" fmla="*/ 64159 h 3483979"/>
              <a:gd name="connsiteX10" fmla="*/ 544010 w 12192000"/>
              <a:gd name="connsiteY10" fmla="*/ 1741989 h 3483979"/>
              <a:gd name="connsiteX11" fmla="*/ 1238990 w 12192000"/>
              <a:gd name="connsiteY11" fmla="*/ 3419819 h 3483979"/>
              <a:gd name="connsiteX12" fmla="*/ 1309584 w 12192000"/>
              <a:gd name="connsiteY12" fmla="*/ 3483979 h 3483979"/>
              <a:gd name="connsiteX13" fmla="*/ 0 w 12192000"/>
              <a:gd name="connsiteY13" fmla="*/ 3483979 h 34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83979">
                <a:moveTo>
                  <a:pt x="4524058" y="0"/>
                </a:moveTo>
                <a:lnTo>
                  <a:pt x="12192000" y="0"/>
                </a:lnTo>
                <a:lnTo>
                  <a:pt x="12192000" y="3483979"/>
                </a:lnTo>
                <a:lnTo>
                  <a:pt x="4524057" y="3483979"/>
                </a:lnTo>
                <a:lnTo>
                  <a:pt x="4594651" y="3419819"/>
                </a:lnTo>
                <a:cubicBezTo>
                  <a:pt x="5024045" y="2990425"/>
                  <a:pt x="5289631" y="2397223"/>
                  <a:pt x="5289631" y="1741989"/>
                </a:cubicBezTo>
                <a:cubicBezTo>
                  <a:pt x="5289631" y="1086756"/>
                  <a:pt x="5024045" y="493553"/>
                  <a:pt x="4594651" y="64159"/>
                </a:cubicBezTo>
                <a:close/>
                <a:moveTo>
                  <a:pt x="0" y="0"/>
                </a:moveTo>
                <a:lnTo>
                  <a:pt x="1309583" y="0"/>
                </a:lnTo>
                <a:lnTo>
                  <a:pt x="1238990" y="64159"/>
                </a:lnTo>
                <a:cubicBezTo>
                  <a:pt x="809596" y="493553"/>
                  <a:pt x="544010" y="1086756"/>
                  <a:pt x="544010" y="1741989"/>
                </a:cubicBezTo>
                <a:cubicBezTo>
                  <a:pt x="544010" y="2397223"/>
                  <a:pt x="809596" y="2990425"/>
                  <a:pt x="1238990" y="3419819"/>
                </a:cubicBezTo>
                <a:lnTo>
                  <a:pt x="1309584" y="3483979"/>
                </a:lnTo>
                <a:lnTo>
                  <a:pt x="0" y="3483979"/>
                </a:lnTo>
                <a:close/>
              </a:path>
            </a:pathLst>
          </a:custGeom>
          <a:solidFill>
            <a:srgbClr val="3D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36DDE6-6557-4048-96FC-DAC57626AB6B}"/>
              </a:ext>
            </a:extLst>
          </p:cNvPr>
          <p:cNvSpPr txBox="1"/>
          <p:nvPr/>
        </p:nvSpPr>
        <p:spPr>
          <a:xfrm>
            <a:off x="5462546" y="2290227"/>
            <a:ext cx="6644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000" i="1">
                <a:solidFill>
                  <a:schemeClr val="bg1"/>
                </a:solidFill>
                <a:effectLst>
                  <a:outerShdw blurRad="63500" dist="38100" dir="16200000" rotWithShape="0">
                    <a:prstClr val="black">
                      <a:alpha val="22000"/>
                    </a:prstClr>
                  </a:outerShdw>
                </a:effectLst>
                <a:latin typeface="字魂35号-经典雅黑" panose="00000500000000000000" pitchFamily="2" charset="-122"/>
                <a:ea typeface="字魂35号-经典雅黑" panose="00000500000000000000" pitchFamily="2" charset="-122"/>
              </a:defRPr>
            </a:lvl1pPr>
          </a:lstStyle>
          <a:p>
            <a:r>
              <a:rPr lang="zh-CN" altLang="en-US" i="0" dirty="0">
                <a:gradFill flip="none" rotWithShape="1">
                  <a:gsLst>
                    <a:gs pos="0">
                      <a:srgbClr val="EFD2AB"/>
                    </a:gs>
                    <a:gs pos="100000">
                      <a:srgbClr val="E7BB81"/>
                    </a:gs>
                  </a:gsLst>
                  <a:lin ang="54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7000"/>
                    </a:prstClr>
                  </a:outerShdw>
                  <a:reflection blurRad="6350" stA="37000" endPos="29000" dist="38100" dir="5400000" sy="-100000" algn="bl" rotWithShape="0"/>
                </a:effectLst>
                <a:latin typeface="+mn-lt"/>
                <a:ea typeface="+mn-ea"/>
                <a:cs typeface="+mn-ea"/>
                <a:sym typeface="+mn-lt"/>
              </a:rPr>
              <a:t>垃圾识别分类系统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8AD369-C8D5-40A5-B052-777F2BE33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8" y="1265913"/>
            <a:ext cx="4339315" cy="425682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任意多边形 10">
            <a:extLst>
              <a:ext uri="{FF2B5EF4-FFF2-40B4-BE49-F238E27FC236}">
                <a16:creationId xmlns:a16="http://schemas.microsoft.com/office/drawing/2014/main" id="{6791C9DD-6064-439A-B68E-89326A10DE2C}"/>
              </a:ext>
            </a:extLst>
          </p:cNvPr>
          <p:cNvSpPr/>
          <p:nvPr/>
        </p:nvSpPr>
        <p:spPr>
          <a:xfrm>
            <a:off x="0" y="190406"/>
            <a:ext cx="334370" cy="668740"/>
          </a:xfrm>
          <a:custGeom>
            <a:avLst/>
            <a:gdLst>
              <a:gd name="connsiteX0" fmla="*/ 0 w 334370"/>
              <a:gd name="connsiteY0" fmla="*/ 0 h 668740"/>
              <a:gd name="connsiteX1" fmla="*/ 334370 w 334370"/>
              <a:gd name="connsiteY1" fmla="*/ 334370 h 668740"/>
              <a:gd name="connsiteX2" fmla="*/ 0 w 334370"/>
              <a:gd name="connsiteY2" fmla="*/ 668740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70" h="668740">
                <a:moveTo>
                  <a:pt x="0" y="0"/>
                </a:moveTo>
                <a:cubicBezTo>
                  <a:pt x="184667" y="0"/>
                  <a:pt x="334370" y="149703"/>
                  <a:pt x="334370" y="334370"/>
                </a:cubicBezTo>
                <a:cubicBezTo>
                  <a:pt x="334370" y="519037"/>
                  <a:pt x="184667" y="668740"/>
                  <a:pt x="0" y="668740"/>
                </a:cubicBezTo>
                <a:close/>
              </a:path>
            </a:pathLst>
          </a:cu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BAF1CB4-2EBC-4563-A6E8-0D8E982CF850}"/>
              </a:ext>
            </a:extLst>
          </p:cNvPr>
          <p:cNvSpPr/>
          <p:nvPr/>
        </p:nvSpPr>
        <p:spPr>
          <a:xfrm>
            <a:off x="127269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0E5B5D2-B5C1-43C8-8277-835F0E49E864}"/>
              </a:ext>
            </a:extLst>
          </p:cNvPr>
          <p:cNvSpPr/>
          <p:nvPr/>
        </p:nvSpPr>
        <p:spPr>
          <a:xfrm>
            <a:off x="588908" y="190406"/>
            <a:ext cx="668740" cy="668740"/>
          </a:xfrm>
          <a:prstGeom prst="ellipse">
            <a:avLst/>
          </a:pr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DAB8EB-79B8-41B1-BBD2-1E9EF0620876}"/>
              </a:ext>
            </a:extLst>
          </p:cNvPr>
          <p:cNvSpPr/>
          <p:nvPr/>
        </p:nvSpPr>
        <p:spPr>
          <a:xfrm>
            <a:off x="1050547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21E054-A04A-4ECE-89A2-D7E78187F53A}"/>
              </a:ext>
            </a:extLst>
          </p:cNvPr>
          <p:cNvSpPr txBox="1"/>
          <p:nvPr/>
        </p:nvSpPr>
        <p:spPr>
          <a:xfrm flipH="1">
            <a:off x="1719286" y="263166"/>
            <a:ext cx="26539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项目计划报告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34BE88-C189-4B57-98E2-862E60380668}"/>
              </a:ext>
            </a:extLst>
          </p:cNvPr>
          <p:cNvSpPr/>
          <p:nvPr/>
        </p:nvSpPr>
        <p:spPr>
          <a:xfrm>
            <a:off x="2299733" y="5945258"/>
            <a:ext cx="7392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项目地址：</a:t>
            </a:r>
            <a:r>
              <a:rPr lang="en-US" altLang="zh-CN" sz="2000" dirty="0">
                <a:hlinkClick r:id="rId3"/>
              </a:rPr>
              <a:t>https://github.com/Yyhhc/garbage-classification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E9944C-4F62-4DF7-A9EE-ADE0D3B78372}"/>
              </a:ext>
            </a:extLst>
          </p:cNvPr>
          <p:cNvSpPr txBox="1"/>
          <p:nvPr/>
        </p:nvSpPr>
        <p:spPr>
          <a:xfrm>
            <a:off x="6763103" y="4153438"/>
            <a:ext cx="4809465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zh-CN" altLang="en-US" kern="1400" spc="100" dirty="0">
                <a:solidFill>
                  <a:schemeClr val="bg1"/>
                </a:solidFill>
                <a:cs typeface="+mn-ea"/>
              </a:rPr>
              <a:t>小组成员：杨文豪</a:t>
            </a:r>
            <a:r>
              <a:rPr lang="en-US" altLang="zh-CN" kern="1400" spc="100" dirty="0">
                <a:solidFill>
                  <a:schemeClr val="bg1"/>
                </a:solidFill>
                <a:cs typeface="+mn-ea"/>
              </a:rPr>
              <a:t>    </a:t>
            </a:r>
            <a:r>
              <a:rPr lang="zh-CN" altLang="en-US" kern="1400" spc="100" dirty="0">
                <a:solidFill>
                  <a:schemeClr val="bg1"/>
                </a:solidFill>
                <a:cs typeface="+mn-ea"/>
              </a:rPr>
              <a:t>陈洪涛</a:t>
            </a:r>
            <a:r>
              <a:rPr lang="en-US" altLang="zh-CN" kern="1400" spc="100" dirty="0">
                <a:solidFill>
                  <a:schemeClr val="bg1"/>
                </a:solidFill>
                <a:cs typeface="+mn-ea"/>
              </a:rPr>
              <a:t>    </a:t>
            </a:r>
            <a:r>
              <a:rPr lang="zh-CN" altLang="en-US" kern="1400" spc="100" dirty="0">
                <a:solidFill>
                  <a:schemeClr val="bg1"/>
                </a:solidFill>
                <a:cs typeface="+mn-ea"/>
              </a:rPr>
              <a:t>侯同庆</a:t>
            </a:r>
            <a:endParaRPr lang="en-US" altLang="zh-CN" kern="1400" spc="100" dirty="0">
              <a:solidFill>
                <a:schemeClr val="bg1"/>
              </a:solidFill>
              <a:cs typeface="+mn-ea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endParaRPr lang="zh-CN" altLang="en-US" sz="1400" kern="1400" spc="1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392E79-A409-4A5B-8D9B-3953F37B8AB9}"/>
              </a:ext>
            </a:extLst>
          </p:cNvPr>
          <p:cNvSpPr txBox="1"/>
          <p:nvPr/>
        </p:nvSpPr>
        <p:spPr>
          <a:xfrm>
            <a:off x="8159576" y="4687861"/>
            <a:ext cx="264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400" spc="100" dirty="0">
                <a:solidFill>
                  <a:schemeClr val="bg1"/>
                </a:solidFill>
                <a:cs typeface="+mn-ea"/>
              </a:rPr>
              <a:t>2022/3/31</a:t>
            </a:r>
            <a:endParaRPr lang="zh-CN" altLang="en-US" kern="1400" spc="100" dirty="0">
              <a:solidFill>
                <a:schemeClr val="bg1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09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190406"/>
            <a:ext cx="334370" cy="668740"/>
          </a:xfrm>
          <a:custGeom>
            <a:avLst/>
            <a:gdLst>
              <a:gd name="connsiteX0" fmla="*/ 0 w 334370"/>
              <a:gd name="connsiteY0" fmla="*/ 0 h 668740"/>
              <a:gd name="connsiteX1" fmla="*/ 334370 w 334370"/>
              <a:gd name="connsiteY1" fmla="*/ 334370 h 668740"/>
              <a:gd name="connsiteX2" fmla="*/ 0 w 334370"/>
              <a:gd name="connsiteY2" fmla="*/ 668740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70" h="668740">
                <a:moveTo>
                  <a:pt x="0" y="0"/>
                </a:moveTo>
                <a:cubicBezTo>
                  <a:pt x="184667" y="0"/>
                  <a:pt x="334370" y="149703"/>
                  <a:pt x="334370" y="334370"/>
                </a:cubicBezTo>
                <a:cubicBezTo>
                  <a:pt x="334370" y="519037"/>
                  <a:pt x="184667" y="668740"/>
                  <a:pt x="0" y="668740"/>
                </a:cubicBezTo>
                <a:close/>
              </a:path>
            </a:pathLst>
          </a:cu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7269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8908" y="190406"/>
            <a:ext cx="668740" cy="668740"/>
          </a:xfrm>
          <a:prstGeom prst="ellipse">
            <a:avLst/>
          </a:pr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50547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2EFC1E-79F8-4A4D-8AB4-83D676B1BA12}"/>
              </a:ext>
            </a:extLst>
          </p:cNvPr>
          <p:cNvSpPr txBox="1"/>
          <p:nvPr/>
        </p:nvSpPr>
        <p:spPr>
          <a:xfrm flipH="1">
            <a:off x="1719287" y="263166"/>
            <a:ext cx="18631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31" name="圆角矩形 6">
            <a:extLst>
              <a:ext uri="{FF2B5EF4-FFF2-40B4-BE49-F238E27FC236}">
                <a16:creationId xmlns:a16="http://schemas.microsoft.com/office/drawing/2014/main" id="{33BF2942-B078-4BF2-AB3B-79BB78795FD7}"/>
              </a:ext>
            </a:extLst>
          </p:cNvPr>
          <p:cNvSpPr/>
          <p:nvPr/>
        </p:nvSpPr>
        <p:spPr>
          <a:xfrm>
            <a:off x="6174558" y="1970202"/>
            <a:ext cx="5188066" cy="3700519"/>
          </a:xfrm>
          <a:prstGeom prst="roundRect">
            <a:avLst>
              <a:gd name="adj" fmla="val 3888"/>
            </a:avLst>
          </a:prstGeom>
          <a:solidFill>
            <a:schemeClr val="bg1"/>
          </a:solidFill>
          <a:ln w="12700">
            <a:noFill/>
          </a:ln>
          <a:effectLst>
            <a:outerShdw blurRad="1905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8AEC6A95-BA6E-41BB-8FCB-059CCE7818B0}"/>
              </a:ext>
            </a:extLst>
          </p:cNvPr>
          <p:cNvSpPr/>
          <p:nvPr/>
        </p:nvSpPr>
        <p:spPr>
          <a:xfrm>
            <a:off x="6476572" y="2134038"/>
            <a:ext cx="4584037" cy="337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日常生活中的垃圾一般分为有害垃圾、可回收垃圾、干垃圾、以及湿垃圾这四类，对不同类别的垃圾应采取不同分类方法，如果投放不当，可能会导致各种环境污染问题。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合理地进行垃圾分类即能提高垃圾资源处理效率，也能缓解环境污染问题，因次我们在图像识别的基础上设计一个垃圾分类系统，可以高效地实现对日常生活中常见垃圾进行智能识别分类。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B2DE4E60-886D-42FE-B5CB-CAA422F4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54" y="2311335"/>
            <a:ext cx="4038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190406"/>
            <a:ext cx="334370" cy="668740"/>
          </a:xfrm>
          <a:custGeom>
            <a:avLst/>
            <a:gdLst>
              <a:gd name="connsiteX0" fmla="*/ 0 w 334370"/>
              <a:gd name="connsiteY0" fmla="*/ 0 h 668740"/>
              <a:gd name="connsiteX1" fmla="*/ 334370 w 334370"/>
              <a:gd name="connsiteY1" fmla="*/ 334370 h 668740"/>
              <a:gd name="connsiteX2" fmla="*/ 0 w 334370"/>
              <a:gd name="connsiteY2" fmla="*/ 668740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70" h="668740">
                <a:moveTo>
                  <a:pt x="0" y="0"/>
                </a:moveTo>
                <a:cubicBezTo>
                  <a:pt x="184667" y="0"/>
                  <a:pt x="334370" y="149703"/>
                  <a:pt x="334370" y="334370"/>
                </a:cubicBezTo>
                <a:cubicBezTo>
                  <a:pt x="334370" y="519037"/>
                  <a:pt x="184667" y="668740"/>
                  <a:pt x="0" y="668740"/>
                </a:cubicBezTo>
                <a:close/>
              </a:path>
            </a:pathLst>
          </a:cu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7269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8908" y="190406"/>
            <a:ext cx="668740" cy="668740"/>
          </a:xfrm>
          <a:prstGeom prst="ellipse">
            <a:avLst/>
          </a:pr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50547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2EFC1E-79F8-4A4D-8AB4-83D676B1BA12}"/>
              </a:ext>
            </a:extLst>
          </p:cNvPr>
          <p:cNvSpPr txBox="1"/>
          <p:nvPr/>
        </p:nvSpPr>
        <p:spPr>
          <a:xfrm flipH="1">
            <a:off x="1719287" y="263166"/>
            <a:ext cx="18631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WBS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C52518-E307-44F1-9602-4954D4F51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9" y="1125124"/>
            <a:ext cx="11821212" cy="47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190406"/>
            <a:ext cx="334370" cy="668740"/>
          </a:xfrm>
          <a:custGeom>
            <a:avLst/>
            <a:gdLst>
              <a:gd name="connsiteX0" fmla="*/ 0 w 334370"/>
              <a:gd name="connsiteY0" fmla="*/ 0 h 668740"/>
              <a:gd name="connsiteX1" fmla="*/ 334370 w 334370"/>
              <a:gd name="connsiteY1" fmla="*/ 334370 h 668740"/>
              <a:gd name="connsiteX2" fmla="*/ 0 w 334370"/>
              <a:gd name="connsiteY2" fmla="*/ 668740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70" h="668740">
                <a:moveTo>
                  <a:pt x="0" y="0"/>
                </a:moveTo>
                <a:cubicBezTo>
                  <a:pt x="184667" y="0"/>
                  <a:pt x="334370" y="149703"/>
                  <a:pt x="334370" y="334370"/>
                </a:cubicBezTo>
                <a:cubicBezTo>
                  <a:pt x="334370" y="519037"/>
                  <a:pt x="184667" y="668740"/>
                  <a:pt x="0" y="668740"/>
                </a:cubicBezTo>
                <a:close/>
              </a:path>
            </a:pathLst>
          </a:cu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7269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8908" y="190406"/>
            <a:ext cx="668740" cy="668740"/>
          </a:xfrm>
          <a:prstGeom prst="ellipse">
            <a:avLst/>
          </a:pr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50547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7F6365-4D5C-43F0-8734-46006CA037B7}"/>
              </a:ext>
            </a:extLst>
          </p:cNvPr>
          <p:cNvGrpSpPr/>
          <p:nvPr/>
        </p:nvGrpSpPr>
        <p:grpSpPr>
          <a:xfrm>
            <a:off x="10994103" y="1340768"/>
            <a:ext cx="502571" cy="4824537"/>
            <a:chOff x="10994103" y="1484783"/>
            <a:chExt cx="502571" cy="4824537"/>
          </a:xfrm>
        </p:grpSpPr>
        <p:sp>
          <p:nvSpPr>
            <p:cNvPr id="24" name="等腰三角形 6">
              <a:extLst>
                <a:ext uri="{FF2B5EF4-FFF2-40B4-BE49-F238E27FC236}">
                  <a16:creationId xmlns:a16="http://schemas.microsoft.com/office/drawing/2014/main" id="{F6429ADF-6F2A-4493-9449-39D9CC1C17B3}"/>
                </a:ext>
              </a:extLst>
            </p:cNvPr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93C24E8-508A-489D-929E-CBF6593AF1A8}"/>
                </a:ext>
              </a:extLst>
            </p:cNvPr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DD45888-240F-422D-8AFA-D367FAE3D1C2}"/>
              </a:ext>
            </a:extLst>
          </p:cNvPr>
          <p:cNvGrpSpPr/>
          <p:nvPr/>
        </p:nvGrpSpPr>
        <p:grpSpPr>
          <a:xfrm>
            <a:off x="695325" y="1340768"/>
            <a:ext cx="502571" cy="4824537"/>
            <a:chOff x="695325" y="1484783"/>
            <a:chExt cx="502571" cy="482453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7" name="等腰三角形 6">
              <a:extLst>
                <a:ext uri="{FF2B5EF4-FFF2-40B4-BE49-F238E27FC236}">
                  <a16:creationId xmlns:a16="http://schemas.microsoft.com/office/drawing/2014/main" id="{B1C38808-58D0-4747-9EC1-C20C72DE60FF}"/>
                </a:ext>
              </a:extLst>
            </p:cNvPr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D344F7C-4665-4300-A8DF-DDF41BEA78FC}"/>
                </a:ext>
              </a:extLst>
            </p:cNvPr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19">
            <a:extLst>
              <a:ext uri="{FF2B5EF4-FFF2-40B4-BE49-F238E27FC236}">
                <a16:creationId xmlns:a16="http://schemas.microsoft.com/office/drawing/2014/main" id="{84CD85A8-CE03-4204-926C-CBFA5FC2A6AF}"/>
              </a:ext>
            </a:extLst>
          </p:cNvPr>
          <p:cNvSpPr txBox="1"/>
          <p:nvPr/>
        </p:nvSpPr>
        <p:spPr>
          <a:xfrm>
            <a:off x="7333551" y="1412777"/>
            <a:ext cx="292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添加标题文字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5C0155D-AB02-436C-9BA0-3AB214878914}"/>
              </a:ext>
            </a:extLst>
          </p:cNvPr>
          <p:cNvCxnSpPr/>
          <p:nvPr/>
        </p:nvCxnSpPr>
        <p:spPr>
          <a:xfrm>
            <a:off x="6103587" y="6165305"/>
            <a:ext cx="48981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A2DF445-7491-433C-9729-5B66076D9633}"/>
              </a:ext>
            </a:extLst>
          </p:cNvPr>
          <p:cNvCxnSpPr/>
          <p:nvPr/>
        </p:nvCxnSpPr>
        <p:spPr>
          <a:xfrm>
            <a:off x="1197897" y="6165305"/>
            <a:ext cx="489810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4EF609E-1773-4847-B1D1-5B936A2A3041}"/>
              </a:ext>
            </a:extLst>
          </p:cNvPr>
          <p:cNvSpPr txBox="1"/>
          <p:nvPr/>
        </p:nvSpPr>
        <p:spPr>
          <a:xfrm flipH="1">
            <a:off x="1719286" y="263166"/>
            <a:ext cx="265393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Gantt  chart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BC2D96F-A033-48DA-BC51-B85EBB2B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" y="2091816"/>
            <a:ext cx="12192000" cy="39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0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190406"/>
            <a:ext cx="334370" cy="668740"/>
          </a:xfrm>
          <a:custGeom>
            <a:avLst/>
            <a:gdLst>
              <a:gd name="connsiteX0" fmla="*/ 0 w 334370"/>
              <a:gd name="connsiteY0" fmla="*/ 0 h 668740"/>
              <a:gd name="connsiteX1" fmla="*/ 334370 w 334370"/>
              <a:gd name="connsiteY1" fmla="*/ 334370 h 668740"/>
              <a:gd name="connsiteX2" fmla="*/ 0 w 334370"/>
              <a:gd name="connsiteY2" fmla="*/ 668740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70" h="668740">
                <a:moveTo>
                  <a:pt x="0" y="0"/>
                </a:moveTo>
                <a:cubicBezTo>
                  <a:pt x="184667" y="0"/>
                  <a:pt x="334370" y="149703"/>
                  <a:pt x="334370" y="334370"/>
                </a:cubicBezTo>
                <a:cubicBezTo>
                  <a:pt x="334370" y="519037"/>
                  <a:pt x="184667" y="668740"/>
                  <a:pt x="0" y="668740"/>
                </a:cubicBezTo>
                <a:close/>
              </a:path>
            </a:pathLst>
          </a:cu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7269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8908" y="190406"/>
            <a:ext cx="668740" cy="668740"/>
          </a:xfrm>
          <a:prstGeom prst="ellipse">
            <a:avLst/>
          </a:prstGeom>
          <a:gradFill flip="none" rotWithShape="1">
            <a:gsLst>
              <a:gs pos="0">
                <a:srgbClr val="E7BB81"/>
              </a:gs>
              <a:gs pos="100000">
                <a:srgbClr val="EFD2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50547" y="190406"/>
            <a:ext cx="668740" cy="668740"/>
          </a:xfrm>
          <a:prstGeom prst="ellipse">
            <a:avLst/>
          </a:prstGeom>
          <a:solidFill>
            <a:srgbClr val="3D4D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4E79EE5-4239-405B-9551-5D5115BCA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79105"/>
              </p:ext>
            </p:extLst>
          </p:nvPr>
        </p:nvGraphicFramePr>
        <p:xfrm>
          <a:off x="1050547" y="1310325"/>
          <a:ext cx="9737890" cy="4930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2376">
                  <a:extLst>
                    <a:ext uri="{9D8B030D-6E8A-4147-A177-3AD203B41FA5}">
                      <a16:colId xmlns:a16="http://schemas.microsoft.com/office/drawing/2014/main" val="2230224549"/>
                    </a:ext>
                  </a:extLst>
                </a:gridCol>
                <a:gridCol w="2312376">
                  <a:extLst>
                    <a:ext uri="{9D8B030D-6E8A-4147-A177-3AD203B41FA5}">
                      <a16:colId xmlns:a16="http://schemas.microsoft.com/office/drawing/2014/main" val="3759445144"/>
                    </a:ext>
                  </a:extLst>
                </a:gridCol>
                <a:gridCol w="1903634">
                  <a:extLst>
                    <a:ext uri="{9D8B030D-6E8A-4147-A177-3AD203B41FA5}">
                      <a16:colId xmlns:a16="http://schemas.microsoft.com/office/drawing/2014/main" val="3770341572"/>
                    </a:ext>
                  </a:extLst>
                </a:gridCol>
                <a:gridCol w="1903634">
                  <a:extLst>
                    <a:ext uri="{9D8B030D-6E8A-4147-A177-3AD203B41FA5}">
                      <a16:colId xmlns:a16="http://schemas.microsoft.com/office/drawing/2014/main" val="1204504826"/>
                    </a:ext>
                  </a:extLst>
                </a:gridCol>
                <a:gridCol w="1305870">
                  <a:extLst>
                    <a:ext uri="{9D8B030D-6E8A-4147-A177-3AD203B41FA5}">
                      <a16:colId xmlns:a16="http://schemas.microsoft.com/office/drawing/2014/main" val="3355177552"/>
                    </a:ext>
                  </a:extLst>
                </a:gridCol>
              </a:tblGrid>
              <a:tr h="4108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00" dirty="0">
                          <a:effectLst/>
                        </a:rPr>
                        <a:t>里程碑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工作内容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交付日期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交付物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负责人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9183611"/>
                  </a:ext>
                </a:extLst>
              </a:tr>
              <a:tr h="410852">
                <a:tc rowSpan="5"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项目开发准备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制定项目计划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2022.03.28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项目计划书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杨，侯，陈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2505896"/>
                  </a:ext>
                </a:extLst>
              </a:tr>
              <a:tr h="410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需求分析，功能设计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2022.04.04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详细设计说明书，数据集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杨，侯，陈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0998499"/>
                  </a:ext>
                </a:extLst>
              </a:tr>
              <a:tr h="410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数据集确定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2022.04.11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杨，陈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643039"/>
                  </a:ext>
                </a:extLst>
              </a:tr>
              <a:tr h="410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学习相关技术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400" kern="100">
                          <a:effectLst/>
                        </a:rPr>
                        <a:t>2022.04.20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模型的选择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杨，侯，陈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7566632"/>
                  </a:ext>
                </a:extLst>
              </a:tr>
              <a:tr h="410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环境搭建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侯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621944"/>
                  </a:ext>
                </a:extLst>
              </a:tr>
              <a:tr h="410852">
                <a:tc rowSpan="4"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项目开发完成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模型的确定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4419303"/>
                  </a:ext>
                </a:extLst>
              </a:tr>
              <a:tr h="410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系统模型的建立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kern="100">
                          <a:effectLst/>
                        </a:rPr>
                        <a:t>2022.05.18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项目代码，训练结果，测试结果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陈，侯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4269530"/>
                  </a:ext>
                </a:extLst>
              </a:tr>
              <a:tr h="410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模型的训练和测试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00" dirty="0">
                          <a:effectLst/>
                        </a:rPr>
                        <a:t>杨，陈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5023434"/>
                  </a:ext>
                </a:extLst>
              </a:tr>
              <a:tr h="410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系统功能完善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陈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534967"/>
                  </a:ext>
                </a:extLst>
              </a:tr>
              <a:tr h="410852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项目总结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系统测试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2022.05.20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系统测试结果，项目总结报告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00" dirty="0">
                          <a:effectLst/>
                        </a:rPr>
                        <a:t>侯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17906"/>
                  </a:ext>
                </a:extLst>
              </a:tr>
              <a:tr h="410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项目总结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2022.05.25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杨，陈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87632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CA4BBB5-0E8F-46EA-B58E-172160F95DBC}"/>
              </a:ext>
            </a:extLst>
          </p:cNvPr>
          <p:cNvSpPr txBox="1"/>
          <p:nvPr/>
        </p:nvSpPr>
        <p:spPr>
          <a:xfrm>
            <a:off x="1803771" y="263166"/>
            <a:ext cx="606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</a:rPr>
              <a:t>Milestones and deliverables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0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2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4D6F"/>
      </a:accent1>
      <a:accent2>
        <a:srgbClr val="E9C08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ltzfnq1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宽屏</PresentationFormat>
  <Paragraphs>56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dc:description>www.1ppt.com</dc:description>
  <cp:lastModifiedBy/>
  <cp:revision>1</cp:revision>
  <dcterms:created xsi:type="dcterms:W3CDTF">2022-01-02T08:34:14Z</dcterms:created>
  <dcterms:modified xsi:type="dcterms:W3CDTF">2022-03-27T11:52:11Z</dcterms:modified>
</cp:coreProperties>
</file>