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0_2A587A0E.xml" ContentType="application/vnd.ms-powerpoint.comment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18F38E7-F675-B0D3-4CC5-7C48E973F6BE}" name="Kong, Weikai" initials="WK" userId="S::weikaik@umich.edu::7ec4353b-74b6-483c-9625-f83e3f507aa3"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120866-C339-49AD-8039-FDFA3B28185C}" v="21" dt="2024-04-30T21:17:33.5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6" autoAdjust="0"/>
    <p:restoredTop sz="94660"/>
  </p:normalViewPr>
  <p:slideViewPr>
    <p:cSldViewPr snapToGrid="0">
      <p:cViewPr>
        <p:scale>
          <a:sx n="100" d="100"/>
          <a:sy n="100" d="100"/>
        </p:scale>
        <p:origin x="1494" y="-1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10" Type="http://schemas.microsoft.com/office/2018/10/relationships/authors" Target="author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g, Weikai" userId="7ec4353b-74b6-483c-9625-f83e3f507aa3" providerId="ADAL" clId="{A2120866-C339-49AD-8039-FDFA3B28185C}"/>
    <pc:docChg chg="undo redo custSel addSld modSld">
      <pc:chgData name="Kong, Weikai" userId="7ec4353b-74b6-483c-9625-f83e3f507aa3" providerId="ADAL" clId="{A2120866-C339-49AD-8039-FDFA3B28185C}" dt="2024-04-30T21:32:03.533" v="2284" actId="20577"/>
      <pc:docMkLst>
        <pc:docMk/>
      </pc:docMkLst>
      <pc:sldChg chg="addSp delSp modSp mod modCm">
        <pc:chgData name="Kong, Weikai" userId="7ec4353b-74b6-483c-9625-f83e3f507aa3" providerId="ADAL" clId="{A2120866-C339-49AD-8039-FDFA3B28185C}" dt="2024-04-30T21:17:54.106" v="2233" actId="207"/>
        <pc:sldMkLst>
          <pc:docMk/>
          <pc:sldMk cId="710441486" sldId="256"/>
        </pc:sldMkLst>
        <pc:spChg chg="mod">
          <ac:chgData name="Kong, Weikai" userId="7ec4353b-74b6-483c-9625-f83e3f507aa3" providerId="ADAL" clId="{A2120866-C339-49AD-8039-FDFA3B28185C}" dt="2024-04-30T14:15:35.044" v="477" actId="207"/>
          <ac:spMkLst>
            <pc:docMk/>
            <pc:sldMk cId="710441486" sldId="256"/>
            <ac:spMk id="11" creationId="{3BF8EBE2-C879-822D-4BA3-51A9C0FF55EA}"/>
          </ac:spMkLst>
        </pc:spChg>
        <pc:spChg chg="add mod">
          <ac:chgData name="Kong, Weikai" userId="7ec4353b-74b6-483c-9625-f83e3f507aa3" providerId="ADAL" clId="{A2120866-C339-49AD-8039-FDFA3B28185C}" dt="2024-04-30T21:15:18.839" v="2195" actId="1076"/>
          <ac:spMkLst>
            <pc:docMk/>
            <pc:sldMk cId="710441486" sldId="256"/>
            <ac:spMk id="30" creationId="{C7C1F081-F478-CB23-8BDD-30FF1E660FAA}"/>
          </ac:spMkLst>
        </pc:spChg>
        <pc:spChg chg="add mod">
          <ac:chgData name="Kong, Weikai" userId="7ec4353b-74b6-483c-9625-f83e3f507aa3" providerId="ADAL" clId="{A2120866-C339-49AD-8039-FDFA3B28185C}" dt="2024-04-30T21:17:54.106" v="2233" actId="207"/>
          <ac:spMkLst>
            <pc:docMk/>
            <pc:sldMk cId="710441486" sldId="256"/>
            <ac:spMk id="33" creationId="{965E15BC-65D2-20DC-E491-1A1D8E547AD7}"/>
          </ac:spMkLst>
        </pc:spChg>
        <pc:grpChg chg="mod">
          <ac:chgData name="Kong, Weikai" userId="7ec4353b-74b6-483c-9625-f83e3f507aa3" providerId="ADAL" clId="{A2120866-C339-49AD-8039-FDFA3B28185C}" dt="2024-04-30T21:08:22.225" v="2081"/>
          <ac:grpSpMkLst>
            <pc:docMk/>
            <pc:sldMk cId="710441486" sldId="256"/>
            <ac:grpSpMk id="21" creationId="{00064F8B-5E83-6088-EBDC-0CCC35C21437}"/>
          </ac:grpSpMkLst>
        </pc:grpChg>
        <pc:grpChg chg="mod">
          <ac:chgData name="Kong, Weikai" userId="7ec4353b-74b6-483c-9625-f83e3f507aa3" providerId="ADAL" clId="{A2120866-C339-49AD-8039-FDFA3B28185C}" dt="2024-04-30T21:08:32.157" v="2088"/>
          <ac:grpSpMkLst>
            <pc:docMk/>
            <pc:sldMk cId="710441486" sldId="256"/>
            <ac:grpSpMk id="29" creationId="{D4936C9E-0B0C-5900-FBC8-9A2B544D8DD9}"/>
          </ac:grpSpMkLst>
        </pc:grpChg>
        <pc:picChg chg="add mod">
          <ac:chgData name="Kong, Weikai" userId="7ec4353b-74b6-483c-9625-f83e3f507aa3" providerId="ADAL" clId="{A2120866-C339-49AD-8039-FDFA3B28185C}" dt="2024-04-30T21:17:18.125" v="2200" actId="1076"/>
          <ac:picMkLst>
            <pc:docMk/>
            <pc:sldMk cId="710441486" sldId="256"/>
            <ac:picMk id="3" creationId="{0E69D172-9FB8-6A1D-1175-43138229FC2A}"/>
          </ac:picMkLst>
        </pc:picChg>
        <pc:picChg chg="add mod">
          <ac:chgData name="Kong, Weikai" userId="7ec4353b-74b6-483c-9625-f83e3f507aa3" providerId="ADAL" clId="{A2120866-C339-49AD-8039-FDFA3B28185C}" dt="2024-04-30T20:48:59.801" v="2019" actId="1076"/>
          <ac:picMkLst>
            <pc:docMk/>
            <pc:sldMk cId="710441486" sldId="256"/>
            <ac:picMk id="5" creationId="{58335727-8310-ED29-33E2-D2CBFB0EFB03}"/>
          </ac:picMkLst>
        </pc:picChg>
        <pc:picChg chg="add mod">
          <ac:chgData name="Kong, Weikai" userId="7ec4353b-74b6-483c-9625-f83e3f507aa3" providerId="ADAL" clId="{A2120866-C339-49AD-8039-FDFA3B28185C}" dt="2024-04-30T20:58:23.719" v="2025" actId="1076"/>
          <ac:picMkLst>
            <pc:docMk/>
            <pc:sldMk cId="710441486" sldId="256"/>
            <ac:picMk id="7" creationId="{5C017773-5B55-180C-D1CA-FFAD91E3FF8C}"/>
          </ac:picMkLst>
        </pc:picChg>
        <pc:picChg chg="add del mod">
          <ac:chgData name="Kong, Weikai" userId="7ec4353b-74b6-483c-9625-f83e3f507aa3" providerId="ADAL" clId="{A2120866-C339-49AD-8039-FDFA3B28185C}" dt="2024-04-30T21:06:24.492" v="2073" actId="478"/>
          <ac:picMkLst>
            <pc:docMk/>
            <pc:sldMk cId="710441486" sldId="256"/>
            <ac:picMk id="9" creationId="{5BD695D5-90A1-85F1-B4C2-15724FDD7681}"/>
          </ac:picMkLst>
        </pc:picChg>
        <pc:picChg chg="del mod">
          <ac:chgData name="Kong, Weikai" userId="7ec4353b-74b6-483c-9625-f83e3f507aa3" providerId="ADAL" clId="{A2120866-C339-49AD-8039-FDFA3B28185C}" dt="2024-04-30T19:15:57.901" v="1971" actId="478"/>
          <ac:picMkLst>
            <pc:docMk/>
            <pc:sldMk cId="710441486" sldId="256"/>
            <ac:picMk id="10" creationId="{9463C301-92E0-EF20-9523-9EE84893E48F}"/>
          </ac:picMkLst>
        </pc:picChg>
        <pc:picChg chg="mod ord">
          <ac:chgData name="Kong, Weikai" userId="7ec4353b-74b6-483c-9625-f83e3f507aa3" providerId="ADAL" clId="{A2120866-C339-49AD-8039-FDFA3B28185C}" dt="2024-04-30T18:40:20.021" v="1772" actId="1076"/>
          <ac:picMkLst>
            <pc:docMk/>
            <pc:sldMk cId="710441486" sldId="256"/>
            <ac:picMk id="13" creationId="{F6F07734-3FF6-C8DD-B82C-347D9CBA43BE}"/>
          </ac:picMkLst>
        </pc:picChg>
        <pc:picChg chg="add mod">
          <ac:chgData name="Kong, Weikai" userId="7ec4353b-74b6-483c-9625-f83e3f507aa3" providerId="ADAL" clId="{A2120866-C339-49AD-8039-FDFA3B28185C}" dt="2024-04-30T21:07:25.980" v="2078" actId="1076"/>
          <ac:picMkLst>
            <pc:docMk/>
            <pc:sldMk cId="710441486" sldId="256"/>
            <ac:picMk id="14" creationId="{E4C12984-8A24-C619-6F99-BF24D56B4923}"/>
          </ac:picMkLst>
        </pc:picChg>
        <pc:picChg chg="mod">
          <ac:chgData name="Kong, Weikai" userId="7ec4353b-74b6-483c-9625-f83e3f507aa3" providerId="ADAL" clId="{A2120866-C339-49AD-8039-FDFA3B28185C}" dt="2024-04-30T21:05:50.837" v="2070" actId="1076"/>
          <ac:picMkLst>
            <pc:docMk/>
            <pc:sldMk cId="710441486" sldId="256"/>
            <ac:picMk id="15" creationId="{7C79982F-535D-7004-C581-D0FB0FF5B854}"/>
          </ac:picMkLst>
        </pc:picChg>
        <pc:picChg chg="mod ord">
          <ac:chgData name="Kong, Weikai" userId="7ec4353b-74b6-483c-9625-f83e3f507aa3" providerId="ADAL" clId="{A2120866-C339-49AD-8039-FDFA3B28185C}" dt="2024-04-30T21:05:49.691" v="2069" actId="1076"/>
          <ac:picMkLst>
            <pc:docMk/>
            <pc:sldMk cId="710441486" sldId="256"/>
            <ac:picMk id="17" creationId="{BE4C82C0-352C-90DE-0CC3-318C5427B7E3}"/>
          </ac:picMkLst>
        </pc:picChg>
        <pc:picChg chg="add del mod">
          <ac:chgData name="Kong, Weikai" userId="7ec4353b-74b6-483c-9625-f83e3f507aa3" providerId="ADAL" clId="{A2120866-C339-49AD-8039-FDFA3B28185C}" dt="2024-04-30T20:53:08.210" v="2020" actId="478"/>
          <ac:picMkLst>
            <pc:docMk/>
            <pc:sldMk cId="710441486" sldId="256"/>
            <ac:picMk id="19" creationId="{5811146E-A4B4-CCFF-4406-3BD51D6A1A3C}"/>
          </ac:picMkLst>
        </pc:picChg>
        <pc:picChg chg="add mod">
          <ac:chgData name="Kong, Weikai" userId="7ec4353b-74b6-483c-9625-f83e3f507aa3" providerId="ADAL" clId="{A2120866-C339-49AD-8039-FDFA3B28185C}" dt="2024-04-30T18:50:04.097" v="1792" actId="1076"/>
          <ac:picMkLst>
            <pc:docMk/>
            <pc:sldMk cId="710441486" sldId="256"/>
            <ac:picMk id="20" creationId="{17135EE9-1A32-D39F-0A64-BD08BA5DA2E8}"/>
          </ac:picMkLst>
        </pc:picChg>
        <pc:picChg chg="add mod">
          <ac:chgData name="Kong, Weikai" userId="7ec4353b-74b6-483c-9625-f83e3f507aa3" providerId="ADAL" clId="{A2120866-C339-49AD-8039-FDFA3B28185C}" dt="2024-04-30T15:08:11.351" v="1693" actId="1076"/>
          <ac:picMkLst>
            <pc:docMk/>
            <pc:sldMk cId="710441486" sldId="256"/>
            <ac:picMk id="22" creationId="{44B8F723-1319-E79F-F6BD-91B627C98574}"/>
          </ac:picMkLst>
        </pc:picChg>
        <pc:picChg chg="add mod">
          <ac:chgData name="Kong, Weikai" userId="7ec4353b-74b6-483c-9625-f83e3f507aa3" providerId="ADAL" clId="{A2120866-C339-49AD-8039-FDFA3B28185C}" dt="2024-04-30T21:17:22.202" v="2201" actId="1076"/>
          <ac:picMkLst>
            <pc:docMk/>
            <pc:sldMk cId="710441486" sldId="256"/>
            <ac:picMk id="32" creationId="{C838A754-154E-7D3B-3E42-C9018B13147E}"/>
          </ac:picMkLst>
        </pc:picChg>
        <pc:picChg chg="add mod">
          <ac:chgData name="Kong, Weikai" userId="7ec4353b-74b6-483c-9625-f83e3f507aa3" providerId="ADAL" clId="{A2120866-C339-49AD-8039-FDFA3B28185C}" dt="2024-04-30T19:13:40.623" v="1970" actId="1076"/>
          <ac:picMkLst>
            <pc:docMk/>
            <pc:sldMk cId="710441486" sldId="256"/>
            <ac:picMk id="1026" creationId="{19396724-7B3B-078D-9EF3-0A34050BA884}"/>
          </ac:picMkLst>
        </pc:picChg>
        <pc:inkChg chg="add mod">
          <ac:chgData name="Kong, Weikai" userId="7ec4353b-74b6-483c-9625-f83e3f507aa3" providerId="ADAL" clId="{A2120866-C339-49AD-8039-FDFA3B28185C}" dt="2024-04-30T21:08:22.225" v="2081"/>
          <ac:inkMkLst>
            <pc:docMk/>
            <pc:sldMk cId="710441486" sldId="256"/>
            <ac:inkMk id="16" creationId="{1FB7A1A4-45A9-7B64-E665-8818A6534A43}"/>
          </ac:inkMkLst>
        </pc:inkChg>
        <pc:inkChg chg="add mod">
          <ac:chgData name="Kong, Weikai" userId="7ec4353b-74b6-483c-9625-f83e3f507aa3" providerId="ADAL" clId="{A2120866-C339-49AD-8039-FDFA3B28185C}" dt="2024-04-30T21:08:22.225" v="2081"/>
          <ac:inkMkLst>
            <pc:docMk/>
            <pc:sldMk cId="710441486" sldId="256"/>
            <ac:inkMk id="18" creationId="{C2C8DAFE-99B4-130C-8E0C-52DBBDA39B09}"/>
          </ac:inkMkLst>
        </pc:inkChg>
        <pc:inkChg chg="add mod">
          <ac:chgData name="Kong, Weikai" userId="7ec4353b-74b6-483c-9625-f83e3f507aa3" providerId="ADAL" clId="{A2120866-C339-49AD-8039-FDFA3B28185C}" dt="2024-04-30T21:08:32.157" v="2088"/>
          <ac:inkMkLst>
            <pc:docMk/>
            <pc:sldMk cId="710441486" sldId="256"/>
            <ac:inkMk id="23" creationId="{9E2D278F-0FAF-ABF2-68A8-46352B13E3BD}"/>
          </ac:inkMkLst>
        </pc:inkChg>
        <pc:inkChg chg="add mod">
          <ac:chgData name="Kong, Weikai" userId="7ec4353b-74b6-483c-9625-f83e3f507aa3" providerId="ADAL" clId="{A2120866-C339-49AD-8039-FDFA3B28185C}" dt="2024-04-30T21:08:32.157" v="2088"/>
          <ac:inkMkLst>
            <pc:docMk/>
            <pc:sldMk cId="710441486" sldId="256"/>
            <ac:inkMk id="24" creationId="{D6F87DF0-8B75-FD4A-51C4-A000117B2B12}"/>
          </ac:inkMkLst>
        </pc:inkChg>
        <pc:inkChg chg="add mod">
          <ac:chgData name="Kong, Weikai" userId="7ec4353b-74b6-483c-9625-f83e3f507aa3" providerId="ADAL" clId="{A2120866-C339-49AD-8039-FDFA3B28185C}" dt="2024-04-30T21:08:32.157" v="2088"/>
          <ac:inkMkLst>
            <pc:docMk/>
            <pc:sldMk cId="710441486" sldId="256"/>
            <ac:inkMk id="25" creationId="{779A5FA7-2CBC-D0C4-C480-C23F68E645C1}"/>
          </ac:inkMkLst>
        </pc:inkChg>
        <pc:inkChg chg="add mod">
          <ac:chgData name="Kong, Weikai" userId="7ec4353b-74b6-483c-9625-f83e3f507aa3" providerId="ADAL" clId="{A2120866-C339-49AD-8039-FDFA3B28185C}" dt="2024-04-30T21:08:32.157" v="2088"/>
          <ac:inkMkLst>
            <pc:docMk/>
            <pc:sldMk cId="710441486" sldId="256"/>
            <ac:inkMk id="26" creationId="{1EF4D292-1A7A-A25D-E3FA-DD85FE76B3C7}"/>
          </ac:inkMkLst>
        </pc:inkChg>
        <pc:inkChg chg="add mod">
          <ac:chgData name="Kong, Weikai" userId="7ec4353b-74b6-483c-9625-f83e3f507aa3" providerId="ADAL" clId="{A2120866-C339-49AD-8039-FDFA3B28185C}" dt="2024-04-30T21:08:32.157" v="2088"/>
          <ac:inkMkLst>
            <pc:docMk/>
            <pc:sldMk cId="710441486" sldId="256"/>
            <ac:inkMk id="27" creationId="{61744C76-7F39-F42B-6D40-603932519C0D}"/>
          </ac:inkMkLst>
        </pc:inkChg>
        <pc:inkChg chg="add mod">
          <ac:chgData name="Kong, Weikai" userId="7ec4353b-74b6-483c-9625-f83e3f507aa3" providerId="ADAL" clId="{A2120866-C339-49AD-8039-FDFA3B28185C}" dt="2024-04-30T21:08:32.157" v="2088"/>
          <ac:inkMkLst>
            <pc:docMk/>
            <pc:sldMk cId="710441486" sldId="256"/>
            <ac:inkMk id="28" creationId="{D1F044D0-299B-FAF7-5775-2D24D7971FE7}"/>
          </ac:inkMkLst>
        </pc:inkChg>
        <pc:extLst>
          <p:ext xmlns:p="http://schemas.openxmlformats.org/presentationml/2006/main" uri="{D6D511B9-2390-475A-947B-AFAB55BFBCF1}">
            <pc226:cmChg xmlns:pc226="http://schemas.microsoft.com/office/powerpoint/2022/06/main/command" chg="mod">
              <pc226:chgData name="Kong, Weikai" userId="7ec4353b-74b6-483c-9625-f83e3f507aa3" providerId="ADAL" clId="{A2120866-C339-49AD-8039-FDFA3B28185C}" dt="2024-04-30T14:15:30.067" v="476" actId="20577"/>
              <pc2:cmMkLst xmlns:pc2="http://schemas.microsoft.com/office/powerpoint/2019/9/main/command">
                <pc:docMk/>
                <pc:sldMk cId="710441486" sldId="256"/>
                <pc2:cmMk id="{533ECB6D-F66A-4F54-986A-DF1509B65437}"/>
              </pc2:cmMkLst>
            </pc226:cmChg>
          </p:ext>
        </pc:extLst>
      </pc:sldChg>
      <pc:sldChg chg="addSp delSp modSp new mod">
        <pc:chgData name="Kong, Weikai" userId="7ec4353b-74b6-483c-9625-f83e3f507aa3" providerId="ADAL" clId="{A2120866-C339-49AD-8039-FDFA3B28185C}" dt="2024-04-30T21:32:03.533" v="2284" actId="20577"/>
        <pc:sldMkLst>
          <pc:docMk/>
          <pc:sldMk cId="307540560" sldId="257"/>
        </pc:sldMkLst>
        <pc:spChg chg="del">
          <ac:chgData name="Kong, Weikai" userId="7ec4353b-74b6-483c-9625-f83e3f507aa3" providerId="ADAL" clId="{A2120866-C339-49AD-8039-FDFA3B28185C}" dt="2024-04-30T02:25:50.559" v="16" actId="478"/>
          <ac:spMkLst>
            <pc:docMk/>
            <pc:sldMk cId="307540560" sldId="257"/>
            <ac:spMk id="2" creationId="{692CC909-A460-C2BD-FF35-8FFDD5EA668C}"/>
          </ac:spMkLst>
        </pc:spChg>
        <pc:spChg chg="del">
          <ac:chgData name="Kong, Weikai" userId="7ec4353b-74b6-483c-9625-f83e3f507aa3" providerId="ADAL" clId="{A2120866-C339-49AD-8039-FDFA3B28185C}" dt="2024-04-30T02:25:50.559" v="16" actId="478"/>
          <ac:spMkLst>
            <pc:docMk/>
            <pc:sldMk cId="307540560" sldId="257"/>
            <ac:spMk id="3" creationId="{A40ABDD9-F4B9-8CC4-3297-FBA2B23AFDB1}"/>
          </ac:spMkLst>
        </pc:spChg>
        <pc:spChg chg="add mod">
          <ac:chgData name="Kong, Weikai" userId="7ec4353b-74b6-483c-9625-f83e3f507aa3" providerId="ADAL" clId="{A2120866-C339-49AD-8039-FDFA3B28185C}" dt="2024-04-30T02:36:04.009" v="79" actId="20577"/>
          <ac:spMkLst>
            <pc:docMk/>
            <pc:sldMk cId="307540560" sldId="257"/>
            <ac:spMk id="4" creationId="{B362817B-78F0-A15E-DEBF-B3B2A5020655}"/>
          </ac:spMkLst>
        </pc:spChg>
        <pc:spChg chg="add mod">
          <ac:chgData name="Kong, Weikai" userId="7ec4353b-74b6-483c-9625-f83e3f507aa3" providerId="ADAL" clId="{A2120866-C339-49AD-8039-FDFA3B28185C}" dt="2024-04-30T19:37:26.396" v="1975" actId="20577"/>
          <ac:spMkLst>
            <pc:docMk/>
            <pc:sldMk cId="307540560" sldId="257"/>
            <ac:spMk id="5" creationId="{9256503B-79ED-3782-9A3E-46FD0ED13899}"/>
          </ac:spMkLst>
        </pc:spChg>
        <pc:spChg chg="add mod">
          <ac:chgData name="Kong, Weikai" userId="7ec4353b-74b6-483c-9625-f83e3f507aa3" providerId="ADAL" clId="{A2120866-C339-49AD-8039-FDFA3B28185C}" dt="2024-04-30T02:44:42.340" v="100" actId="767"/>
          <ac:spMkLst>
            <pc:docMk/>
            <pc:sldMk cId="307540560" sldId="257"/>
            <ac:spMk id="7" creationId="{B1E126F7-F8A7-1A4D-344F-B5463D251ECF}"/>
          </ac:spMkLst>
        </pc:spChg>
        <pc:spChg chg="add mod">
          <ac:chgData name="Kong, Weikai" userId="7ec4353b-74b6-483c-9625-f83e3f507aa3" providerId="ADAL" clId="{A2120866-C339-49AD-8039-FDFA3B28185C}" dt="2024-04-30T21:32:03.533" v="2284" actId="20577"/>
          <ac:spMkLst>
            <pc:docMk/>
            <pc:sldMk cId="307540560" sldId="257"/>
            <ac:spMk id="10" creationId="{774F82A8-5FFC-B5CD-9405-32479997DC75}"/>
          </ac:spMkLst>
        </pc:spChg>
        <pc:spChg chg="add mod">
          <ac:chgData name="Kong, Weikai" userId="7ec4353b-74b6-483c-9625-f83e3f507aa3" providerId="ADAL" clId="{A2120866-C339-49AD-8039-FDFA3B28185C}" dt="2024-04-30T15:06:02.925" v="1690" actId="207"/>
          <ac:spMkLst>
            <pc:docMk/>
            <pc:sldMk cId="307540560" sldId="257"/>
            <ac:spMk id="11" creationId="{25D8DC14-AE69-D709-6B39-A9A914BFD032}"/>
          </ac:spMkLst>
        </pc:spChg>
        <pc:graphicFrameChg chg="add del mod">
          <ac:chgData name="Kong, Weikai" userId="7ec4353b-74b6-483c-9625-f83e3f507aa3" providerId="ADAL" clId="{A2120866-C339-49AD-8039-FDFA3B28185C}" dt="2024-04-30T02:44:05.646" v="99" actId="478"/>
          <ac:graphicFrameMkLst>
            <pc:docMk/>
            <pc:sldMk cId="307540560" sldId="257"/>
            <ac:graphicFrameMk id="6" creationId="{AF98DAEC-13DB-694D-E9F5-64F58B502484}"/>
          </ac:graphicFrameMkLst>
        </pc:graphicFrameChg>
        <pc:picChg chg="add del mod">
          <ac:chgData name="Kong, Weikai" userId="7ec4353b-74b6-483c-9625-f83e3f507aa3" providerId="ADAL" clId="{A2120866-C339-49AD-8039-FDFA3B28185C}" dt="2024-04-30T18:40:09.803" v="1768" actId="478"/>
          <ac:picMkLst>
            <pc:docMk/>
            <pc:sldMk cId="307540560" sldId="257"/>
            <ac:picMk id="3" creationId="{BA2352C9-1E86-4A42-9F7B-AC2A8F416A90}"/>
          </ac:picMkLst>
        </pc:picChg>
        <pc:picChg chg="add mod modCrop">
          <ac:chgData name="Kong, Weikai" userId="7ec4353b-74b6-483c-9625-f83e3f507aa3" providerId="ADAL" clId="{A2120866-C339-49AD-8039-FDFA3B28185C}" dt="2024-04-30T20:32:14.269" v="2014" actId="732"/>
          <ac:picMkLst>
            <pc:docMk/>
            <pc:sldMk cId="307540560" sldId="257"/>
            <ac:picMk id="7" creationId="{190267B1-C97B-F69C-648B-63ADAC80B4A5}"/>
          </ac:picMkLst>
        </pc:picChg>
        <pc:picChg chg="add del">
          <ac:chgData name="Kong, Weikai" userId="7ec4353b-74b6-483c-9625-f83e3f507aa3" providerId="ADAL" clId="{A2120866-C339-49AD-8039-FDFA3B28185C}" dt="2024-04-30T02:47:31.731" v="124" actId="21"/>
          <ac:picMkLst>
            <pc:docMk/>
            <pc:sldMk cId="307540560" sldId="257"/>
            <ac:picMk id="9" creationId="{17135EE9-1A32-D39F-0A64-BD08BA5DA2E8}"/>
          </ac:picMkLst>
        </pc:picChg>
        <pc:picChg chg="add del">
          <ac:chgData name="Kong, Weikai" userId="7ec4353b-74b6-483c-9625-f83e3f507aa3" providerId="ADAL" clId="{A2120866-C339-49AD-8039-FDFA3B28185C}" dt="2024-04-30T19:13:29.811" v="1965" actId="21"/>
          <ac:picMkLst>
            <pc:docMk/>
            <pc:sldMk cId="307540560" sldId="257"/>
            <ac:picMk id="1026" creationId="{19396724-7B3B-078D-9EF3-0A34050BA884}"/>
          </ac:picMkLst>
        </pc:picChg>
      </pc:sldChg>
    </pc:docChg>
  </pc:docChgLst>
</pc:chgInfo>
</file>

<file path=ppt/comments/modernComment_100_2A587A0E.xml><?xml version="1.0" encoding="utf-8"?>
<p188:cmLst xmlns:a="http://schemas.openxmlformats.org/drawingml/2006/main" xmlns:r="http://schemas.openxmlformats.org/officeDocument/2006/relationships" xmlns:p188="http://schemas.microsoft.com/office/powerpoint/2018/8/main">
  <p188:cm id="{533ECB6D-F66A-4F54-986A-DF1509B65437}" authorId="{318F38E7-F675-B0D3-4CC5-7C48E973F6BE}" status="resolved" created="2024-04-30T02:16:23.705" complete="100000">
    <ac:txMkLst xmlns:ac="http://schemas.microsoft.com/office/drawing/2013/main/command">
      <pc:docMk xmlns:pc="http://schemas.microsoft.com/office/powerpoint/2013/main/command"/>
      <pc:sldMk xmlns:pc="http://schemas.microsoft.com/office/powerpoint/2013/main/command" cId="710441486" sldId="256"/>
      <ac:spMk id="11" creationId="{3BF8EBE2-C879-822D-4BA3-51A9C0FF55EA}"/>
      <ac:txMk cp="1663" len="2130">
        <ac:context len="6232" hash="1529153217"/>
      </ac:txMk>
    </ac:txMkLst>
    <p188:pos x="4855369" y="1321238"/>
    <p188:txBody>
      <a:bodyPr/>
      <a:lstStyle/>
      <a:p>
        <a:r>
          <a:rPr lang="en-US"/>
          <a:t>Simp later</a:t>
        </a:r>
      </a:p>
    </p188:txBody>
  </p188:cm>
</p188: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30T21:08:20.261"/>
    </inkml:context>
    <inkml:brush xml:id="br0">
      <inkml:brushProperty name="width" value="0.035" units="cm"/>
      <inkml:brushProperty name="height" value="0.035" units="cm"/>
      <inkml:brushProperty name="color" value="#E71224"/>
    </inkml:brush>
  </inkml:definitions>
  <inkml:trace contextRef="#ctx0" brushRef="#br0">0 215 24575,'5'-2'0,"-1"1"0,0-1 0,0 0 0,0 0 0,0 0 0,0-1 0,0 1 0,6-7 0,13-7 0,9 2 0,-21 10 0,-1-1 0,0 0 0,0 0 0,0-1 0,-1 0 0,10-9 0,-12 9 0,1 0 0,1 0 0,-1 1 0,1 0 0,0 0 0,0 1 0,16-5 0,72-16 0,-44 14 0,-2 0 0,0 3 0,86-4 0,106 12 0,-97 3 0,552-3 0,-682 1 0,0 0 0,28 7 0,28 3 0,-35-7 0,-1 1 0,1 2 0,47 16 0,276 82 0,-233-63 0,80 23 0,-143-48 0,89 37 0,47 13 0,-121-39 0,-47-19 0,0 3 0,0 0 0,50 29 0,1 5 81,-51-31-804,42 30 0,-63-38-6103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30T21:08:21.573"/>
    </inkml:context>
    <inkml:brush xml:id="br0">
      <inkml:brushProperty name="width" value="0.035" units="cm"/>
      <inkml:brushProperty name="height" value="0.035" units="cm"/>
      <inkml:brushProperty name="color" value="#E71224"/>
    </inkml:brush>
  </inkml:definitions>
  <inkml:trace contextRef="#ctx0" brushRef="#br0">0 253 24575,'3'6'0,"0"0"0,1 0 0,-1-1 0,1 1 0,0-1 0,1 1 0,-1-1 0,1-1 0,0 1 0,0-1 0,8 5 0,4 2 0,0-2 0,1 0 0,26 8 0,7 5 0,-37-16 0,0 0 0,0-1 0,0-1 0,0 0 0,1 0 0,0-2 0,0 0 0,-1 0 0,1-2 0,21-1 0,-30 1 0,1-1 0,-1-1 0,0 1 0,1-1 0,-1 0 0,0 0 0,0-1 0,0 0 0,0 0 0,0 0 0,-1-1 0,0 0 0,1 0 0,-1 0 0,-1-1 0,1 0 0,-1 0 0,0 0 0,0 0 0,0 0 0,0-1 0,-1 0 0,0 0 0,-1 0 0,4-8 0,46-118 0,6-20 0,-53 136-1365,-2 1-5461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30T21:08:26.221"/>
    </inkml:context>
    <inkml:brush xml:id="br0">
      <inkml:brushProperty name="width" value="0.035" units="cm"/>
      <inkml:brushProperty name="height" value="0.035" units="cm"/>
      <inkml:brushProperty name="color" value="#E71224"/>
    </inkml:brush>
  </inkml:definitions>
  <inkml:trace contextRef="#ctx0" brushRef="#br0">580 113 24575,'-1'-1'0,"1"-1"0,-1 1 0,0-1 0,1 1 0,-1 0 0,0-1 0,0 1 0,0 0 0,0 0 0,0 0 0,0 0 0,-1 0 0,1 0 0,0 0 0,-1 0 0,1 0 0,0 0 0,-3 0 0,-32-16 0,28 14 0,-20-7 0,-1 0 0,0 3 0,-46-7 0,-5-2 0,57 11 0,0 2 0,0 0 0,-1 1 0,1 2 0,-1 0 0,1 2 0,-34 5 0,54-6 0,1 0 0,-1 0 0,1 0 0,-1 0 0,1 0 0,-1 1 0,1-1 0,0 1 0,0 0 0,0-1 0,0 1 0,0 0 0,0 0 0,0 0 0,0 0 0,1 1 0,-1-1 0,1 0 0,-2 4 0,1 0 0,0-1 0,1 1 0,-1 0 0,1-1 0,0 1 0,1 0 0,-1 0 0,1 0 0,1 6 0,-1-3 0,2 0 0,-1 0 0,1 0 0,0 0 0,1 0 0,0 0 0,0 0 0,1-1 0,0 0 0,1 1 0,9 13 0,146 131 0,-154-148 0,-1-1 0,1 0 0,0 0 0,0 0 0,0-1 0,0 0 0,13 4 0,18 10 0,-36-17 0,0 1 0,0-1 0,-1 0 0,1 1 0,0-1 0,-1 0 0,1 1 0,0-1 0,-1 1 0,1-1 0,0 1 0,-1-1 0,1 1 0,-1-1 0,1 1 0,-1-1 0,1 1 0,-1 0 0,0-1 0,1 1 0,-1 0 0,0 0 0,0-1 0,1 1 0,-1 0 0,0 0 0,0-1 0,0 1 0,0 0 0,0 0 0,0 0 0,0-1 0,0 1 0,0 0 0,0 1 0,-2-1 0,1 1 0,-1 0 0,1-1 0,-1 1 0,0-1 0,1 1 0,-1-1 0,0 0 0,0 0 0,0 0 0,0 0 0,-3 1 0,-7 3 0,0-2 0,0 1 0,-21 2 0,-26 0-1365,45-2-5461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30T21:08:27.325"/>
    </inkml:context>
    <inkml:brush xml:id="br0">
      <inkml:brushProperty name="width" value="0.035" units="cm"/>
      <inkml:brushProperty name="height" value="0.035" units="cm"/>
      <inkml:brushProperty name="color" value="#E71224"/>
    </inkml:brush>
  </inkml:definitions>
  <inkml:trace contextRef="#ctx0" brushRef="#br0">25 195 24575,'19'-3'0,"1"0"0,-1-1 0,-1-1 0,1 0 0,21-10 0,-18 6 0,-1 0 0,29-18 0,-45 25 0,-1-1 0,1 0 0,0-1 0,-1 1 0,0-1 0,0 0 0,0 0 0,0 0 0,-1-1 0,0 1 0,0-1 0,0 0 0,0 0 0,-1 0 0,4-10 0,-6 14 0,0-1 0,0 1 0,0-1 0,0 1 0,0-1 0,0 1 0,0 0 0,-1-1 0,1 1 0,-1 0 0,1-1 0,-1 1 0,1 0 0,-1-1 0,0 1 0,0 0 0,1 0 0,-1 0 0,0 0 0,0 0 0,0 0 0,0 0 0,0 0 0,-1 0 0,1 0 0,0 0 0,0 1 0,0-1 0,-1 1 0,1-1 0,0 1 0,-1-1 0,1 1 0,-1 0 0,1-1 0,0 1 0,-1 0 0,1 0 0,-3 0 0,-10-1 0,0 0 0,-29 2 0,32-1 0,-4 1 0,6-2 0,-1 2 0,1-1 0,0 1 0,-17 5 0,22-5 0,1 0 0,0 0 0,0 1 0,0 0 0,0-1 0,0 1 0,1 0 0,-1 1 0,1-1 0,-1 0 0,1 1 0,0-1 0,0 1 0,0 0 0,0 0 0,0 0 0,-1 3 0,-6 13 0,1 1 0,1 0 0,1 0 0,1 1 0,0-1 0,2 1 0,0 0 0,2 0 0,0 24 0,0-30 0,0 1 0,-2 0 0,-4 16 0,4-23 0,1 0 0,0 1 0,0-1 0,1 1 0,0-1 0,1 1 0,0 0 0,0-1 0,1 1 0,0 0 0,4 13 0,-3-20 0,0 0 0,0 0 0,0 0 0,0 0 0,0 0 0,1-1 0,-1 1 0,1-1 0,0 0 0,0 0 0,0 0 0,0 0 0,0 0 0,0-1 0,0 1 0,1-1 0,-1 0 0,0 0 0,1 0 0,-1 0 0,5-1 0,11 3 0,0-1 0,31-2 0,-38 0 0,11-1-116,-9 2-9,0-1 0,0 0 0,0-1 0,1-1 0,-1 0 0,-1-1 1,1 0-1,0-1 0,22-10 0,-25 7-6701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30T21:08:28.270"/>
    </inkml:context>
    <inkml:brush xml:id="br0">
      <inkml:brushProperty name="width" value="0.035" units="cm"/>
      <inkml:brushProperty name="height" value="0.035" units="cm"/>
      <inkml:brushProperty name="color" value="#E71224"/>
    </inkml:brush>
  </inkml:definitions>
  <inkml:trace contextRef="#ctx0" brushRef="#br0">258 3 24575,'-36'-1'0,"17"0"0,-1 1 0,1 0 0,-1 1 0,1 2 0,-23 4 0,38-5 0,0-1 0,-1 1 0,1-1 0,0 1 0,0 0 0,0 1 0,0-1 0,0 1 0,1 0 0,-1 0 0,1 0 0,0 0 0,-1 0 0,2 1 0,-1 0 0,0-1 0,1 1 0,-1 0 0,1 0 0,0 0 0,1 1 0,-1-1 0,1 0 0,-1 1 0,2-1 0,-1 1 0,0 6 0,-2 37 0,4 58 0,1-27 0,-1-71 6,0 0 0,0 1-1,1-1 1,0 0 0,0 0-1,1 0 1,0-1 0,0 1 0,1-1-1,0 0 1,0 0 0,1 0-1,0 0 1,0-1 0,1 1-1,-1-1 1,1-1 0,1 1 0,-1-1-1,11 6 1,-9-5-89,0-1 1,1-1-1,-1 0 1,1 0-1,0 0 1,0-1-1,0 0 1,1-1-1,-1 0 1,1-1-1,-1 0 1,1 0-1,-1-1 1,1 0-1,-1-1 1,1 0-1,14-3 1,-10-1-6744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30T21:08:29.513"/>
    </inkml:context>
    <inkml:brush xml:id="br0">
      <inkml:brushProperty name="width" value="0.035" units="cm"/>
      <inkml:brushProperty name="height" value="0.035" units="cm"/>
      <inkml:brushProperty name="color" value="#E71224"/>
    </inkml:brush>
  </inkml:definitions>
  <inkml:trace contextRef="#ctx0" brushRef="#br0">177 46 24575,'0'-2'0,"0"1"0,0-1 0,0 0 0,0 1 0,-1-1 0,1 1 0,-1-1 0,1 1 0,-1-1 0,0 1 0,1-1 0,-1 1 0,0-1 0,0 1 0,0 0 0,0-1 0,0 1 0,0 0 0,-1 0 0,1 0 0,0 0 0,-3-1 0,1 0 0,-1 0 0,1 1 0,-1-1 0,0 1 0,1 0 0,-1 0 0,0 0 0,0 1 0,-6-1 0,4 1 0,1 0 0,-1 0 0,0 0 0,1 1 0,-1 0 0,1 0 0,-1 0 0,1 1 0,-1 0 0,1 0 0,0 0 0,0 1 0,-9 6 0,10-6 0,1 1 0,0 0 0,1 0 0,-1 1 0,1-1 0,0 0 0,0 1 0,0 0 0,0-1 0,1 1 0,0 0 0,0 0 0,0 0 0,1 0 0,-1 0 0,1 0 0,1 0 0,-1-1 0,1 1 0,-1 0 0,1 0 0,3 7 0,-1-2 0,0 0 0,1 0 0,0 0 0,1 0 0,0-1 0,0 0 0,1 0 0,1 0 0,10 11 0,12 7 0,-24-23 0,0-1 0,0 1 0,-1 0 0,1 1 0,-1-1 0,0 1 0,0-1 0,-1 1 0,0 0 0,0 1 0,0-1 0,0 1 0,-1-1 0,0 1 0,0 0 0,0-1 0,-1 1 0,0 0 0,0 0 0,0 7 0,-1-8 8,0-1-1,0 0 1,-1 0-1,1 0 1,-1 0-1,0 0 1,0 0-1,-1 0 1,1 0-1,-1-1 1,0 1-1,0 0 1,0-1-1,0 1 1,-5 4-1,-1 0-304,0 0 0,-1 0 0,0-1 0,-13 8 0,10-7-6529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30T21:08:30.837"/>
    </inkml:context>
    <inkml:brush xml:id="br0">
      <inkml:brushProperty name="width" value="0.035" units="cm"/>
      <inkml:brushProperty name="height" value="0.035" units="cm"/>
      <inkml:brushProperty name="color" value="#E71224"/>
    </inkml:brush>
  </inkml:definitions>
  <inkml:trace contextRef="#ctx0" brushRef="#br0">0 481 24575,'20'-63'0,"-17"15"0,-4-70 0,1-35 0,1 148 0,1-1 0,-1 1 0,1-1 0,0 1 0,0 0 0,1-1 0,-1 1 0,1 1 0,0-1 0,0 0 0,1 1 0,4-5 0,-6 7 0,0-1 0,0 1 0,0 0 0,1-1 0,-1 1 0,1 0 0,0 1 0,-1-1 0,1 0 0,0 1 0,0 0 0,0-1 0,0 1 0,0 1 0,1-1 0,-1 0 0,0 1 0,0-1 0,1 1 0,-1 0 0,0 0 0,4 1 0,-6-1 0,1 1 0,-1 0 0,1 0 0,-1 0 0,0 0 0,1 0 0,-1 0 0,0 0 0,0 1 0,0-1 0,0 0 0,0 1 0,0-1 0,0 0 0,0 1 0,-1-1 0,1 1 0,0-1 0,-1 1 0,1 2 0,9 44 0,-5-19 0,33 70 0,-25-69 0,-1 1 0,-2 1 0,9 46 0,-15-60 0,2 0 0,0-1 0,1 1 0,0-1 0,1-1 0,1 1 0,16 21 0,22 43 0,-39-68-1365,-1-2-5461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30T21:08:31.512"/>
    </inkml:context>
    <inkml:brush xml:id="br0">
      <inkml:brushProperty name="width" value="0.035" units="cm"/>
      <inkml:brushProperty name="height" value="0.035" units="cm"/>
      <inkml:brushProperty name="color" value="#E71224"/>
    </inkml:brush>
  </inkml:definitions>
  <inkml:trace contextRef="#ctx0" brushRef="#br0">1 0 24575,'0'3'0,"0"-1"0,1 0 0,0 0 0,-1 0 0,1 0 0,0 1 0,0-1 0,0 0 0,1-1 0,-1 1 0,0 0 0,1 0 0,-1 0 0,1-1 0,-1 1 0,1-1 0,0 1 0,0-1 0,3 2 0,42 22 0,-40-22 0,12 5 10,0-1-1,1-1 1,-1-1-1,1-1 0,37 4 1,103-6-355,-89-3-732,-53 1-5749</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7CF720-7ED6-4CAE-956E-F26228F5F108}"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D30D9-F17C-46BA-930E-F9115420D496}" type="slidenum">
              <a:rPr lang="en-US" smtClean="0"/>
              <a:t>‹#›</a:t>
            </a:fld>
            <a:endParaRPr lang="en-US"/>
          </a:p>
        </p:txBody>
      </p:sp>
    </p:spTree>
    <p:extLst>
      <p:ext uri="{BB962C8B-B14F-4D97-AF65-F5344CB8AC3E}">
        <p14:creationId xmlns:p14="http://schemas.microsoft.com/office/powerpoint/2010/main" val="412258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7CF720-7ED6-4CAE-956E-F26228F5F108}"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D30D9-F17C-46BA-930E-F9115420D496}" type="slidenum">
              <a:rPr lang="en-US" smtClean="0"/>
              <a:t>‹#›</a:t>
            </a:fld>
            <a:endParaRPr lang="en-US"/>
          </a:p>
        </p:txBody>
      </p:sp>
    </p:spTree>
    <p:extLst>
      <p:ext uri="{BB962C8B-B14F-4D97-AF65-F5344CB8AC3E}">
        <p14:creationId xmlns:p14="http://schemas.microsoft.com/office/powerpoint/2010/main" val="3996358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7CF720-7ED6-4CAE-956E-F26228F5F108}"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D30D9-F17C-46BA-930E-F9115420D496}" type="slidenum">
              <a:rPr lang="en-US" smtClean="0"/>
              <a:t>‹#›</a:t>
            </a:fld>
            <a:endParaRPr lang="en-US"/>
          </a:p>
        </p:txBody>
      </p:sp>
    </p:spTree>
    <p:extLst>
      <p:ext uri="{BB962C8B-B14F-4D97-AF65-F5344CB8AC3E}">
        <p14:creationId xmlns:p14="http://schemas.microsoft.com/office/powerpoint/2010/main" val="1075324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7CF720-7ED6-4CAE-956E-F26228F5F108}"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D30D9-F17C-46BA-930E-F9115420D496}" type="slidenum">
              <a:rPr lang="en-US" smtClean="0"/>
              <a:t>‹#›</a:t>
            </a:fld>
            <a:endParaRPr lang="en-US"/>
          </a:p>
        </p:txBody>
      </p:sp>
    </p:spTree>
    <p:extLst>
      <p:ext uri="{BB962C8B-B14F-4D97-AF65-F5344CB8AC3E}">
        <p14:creationId xmlns:p14="http://schemas.microsoft.com/office/powerpoint/2010/main" val="2156632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tint val="82000"/>
                  </a:schemeClr>
                </a:solidFill>
              </a:defRPr>
            </a:lvl1pPr>
            <a:lvl2pPr marL="388620" indent="0">
              <a:buNone/>
              <a:defRPr sz="1700">
                <a:solidFill>
                  <a:schemeClr val="tx1">
                    <a:tint val="82000"/>
                  </a:schemeClr>
                </a:solidFill>
              </a:defRPr>
            </a:lvl2pPr>
            <a:lvl3pPr marL="777240" indent="0">
              <a:buNone/>
              <a:defRPr sz="1530">
                <a:solidFill>
                  <a:schemeClr val="tx1">
                    <a:tint val="82000"/>
                  </a:schemeClr>
                </a:solidFill>
              </a:defRPr>
            </a:lvl3pPr>
            <a:lvl4pPr marL="1165860" indent="0">
              <a:buNone/>
              <a:defRPr sz="1360">
                <a:solidFill>
                  <a:schemeClr val="tx1">
                    <a:tint val="82000"/>
                  </a:schemeClr>
                </a:solidFill>
              </a:defRPr>
            </a:lvl4pPr>
            <a:lvl5pPr marL="1554480" indent="0">
              <a:buNone/>
              <a:defRPr sz="1360">
                <a:solidFill>
                  <a:schemeClr val="tx1">
                    <a:tint val="82000"/>
                  </a:schemeClr>
                </a:solidFill>
              </a:defRPr>
            </a:lvl5pPr>
            <a:lvl6pPr marL="1943100" indent="0">
              <a:buNone/>
              <a:defRPr sz="1360">
                <a:solidFill>
                  <a:schemeClr val="tx1">
                    <a:tint val="82000"/>
                  </a:schemeClr>
                </a:solidFill>
              </a:defRPr>
            </a:lvl6pPr>
            <a:lvl7pPr marL="2331720" indent="0">
              <a:buNone/>
              <a:defRPr sz="1360">
                <a:solidFill>
                  <a:schemeClr val="tx1">
                    <a:tint val="82000"/>
                  </a:schemeClr>
                </a:solidFill>
              </a:defRPr>
            </a:lvl7pPr>
            <a:lvl8pPr marL="2720340" indent="0">
              <a:buNone/>
              <a:defRPr sz="1360">
                <a:solidFill>
                  <a:schemeClr val="tx1">
                    <a:tint val="82000"/>
                  </a:schemeClr>
                </a:solidFill>
              </a:defRPr>
            </a:lvl8pPr>
            <a:lvl9pPr marL="3108960" indent="0">
              <a:buNone/>
              <a:defRPr sz="136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7CF720-7ED6-4CAE-956E-F26228F5F108}"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D30D9-F17C-46BA-930E-F9115420D496}" type="slidenum">
              <a:rPr lang="en-US" smtClean="0"/>
              <a:t>‹#›</a:t>
            </a:fld>
            <a:endParaRPr lang="en-US"/>
          </a:p>
        </p:txBody>
      </p:sp>
    </p:spTree>
    <p:extLst>
      <p:ext uri="{BB962C8B-B14F-4D97-AF65-F5344CB8AC3E}">
        <p14:creationId xmlns:p14="http://schemas.microsoft.com/office/powerpoint/2010/main" val="2627207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7CF720-7ED6-4CAE-956E-F26228F5F108}"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9D30D9-F17C-46BA-930E-F9115420D496}" type="slidenum">
              <a:rPr lang="en-US" smtClean="0"/>
              <a:t>‹#›</a:t>
            </a:fld>
            <a:endParaRPr lang="en-US"/>
          </a:p>
        </p:txBody>
      </p:sp>
    </p:spTree>
    <p:extLst>
      <p:ext uri="{BB962C8B-B14F-4D97-AF65-F5344CB8AC3E}">
        <p14:creationId xmlns:p14="http://schemas.microsoft.com/office/powerpoint/2010/main" val="3484526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7CF720-7ED6-4CAE-956E-F26228F5F108}" type="datetimeFigureOut">
              <a:rPr lang="en-US" smtClean="0"/>
              <a:t>4/30/2024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9D30D9-F17C-46BA-930E-F9115420D496}" type="slidenum">
              <a:rPr lang="en-US" smtClean="0"/>
              <a:t>‹#›</a:t>
            </a:fld>
            <a:endParaRPr lang="en-US"/>
          </a:p>
        </p:txBody>
      </p:sp>
    </p:spTree>
    <p:extLst>
      <p:ext uri="{BB962C8B-B14F-4D97-AF65-F5344CB8AC3E}">
        <p14:creationId xmlns:p14="http://schemas.microsoft.com/office/powerpoint/2010/main" val="1562894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7CF720-7ED6-4CAE-956E-F26228F5F108}" type="datetimeFigureOut">
              <a:rPr lang="en-US" smtClean="0"/>
              <a:t>4/30/2024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9D30D9-F17C-46BA-930E-F9115420D496}" type="slidenum">
              <a:rPr lang="en-US" smtClean="0"/>
              <a:t>‹#›</a:t>
            </a:fld>
            <a:endParaRPr lang="en-US"/>
          </a:p>
        </p:txBody>
      </p:sp>
    </p:spTree>
    <p:extLst>
      <p:ext uri="{BB962C8B-B14F-4D97-AF65-F5344CB8AC3E}">
        <p14:creationId xmlns:p14="http://schemas.microsoft.com/office/powerpoint/2010/main" val="4035695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7CF720-7ED6-4CAE-956E-F26228F5F108}" type="datetimeFigureOut">
              <a:rPr lang="en-US" smtClean="0"/>
              <a:t>4/30/2024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9D30D9-F17C-46BA-930E-F9115420D496}" type="slidenum">
              <a:rPr lang="en-US" smtClean="0"/>
              <a:t>‹#›</a:t>
            </a:fld>
            <a:endParaRPr lang="en-US"/>
          </a:p>
        </p:txBody>
      </p:sp>
    </p:spTree>
    <p:extLst>
      <p:ext uri="{BB962C8B-B14F-4D97-AF65-F5344CB8AC3E}">
        <p14:creationId xmlns:p14="http://schemas.microsoft.com/office/powerpoint/2010/main" val="1643539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5D7CF720-7ED6-4CAE-956E-F26228F5F108}"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9D30D9-F17C-46BA-930E-F9115420D496}" type="slidenum">
              <a:rPr lang="en-US" smtClean="0"/>
              <a:t>‹#›</a:t>
            </a:fld>
            <a:endParaRPr lang="en-US"/>
          </a:p>
        </p:txBody>
      </p:sp>
    </p:spTree>
    <p:extLst>
      <p:ext uri="{BB962C8B-B14F-4D97-AF65-F5344CB8AC3E}">
        <p14:creationId xmlns:p14="http://schemas.microsoft.com/office/powerpoint/2010/main" val="2065491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5D7CF720-7ED6-4CAE-956E-F26228F5F108}"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9D30D9-F17C-46BA-930E-F9115420D496}" type="slidenum">
              <a:rPr lang="en-US" smtClean="0"/>
              <a:t>‹#›</a:t>
            </a:fld>
            <a:endParaRPr lang="en-US"/>
          </a:p>
        </p:txBody>
      </p:sp>
    </p:spTree>
    <p:extLst>
      <p:ext uri="{BB962C8B-B14F-4D97-AF65-F5344CB8AC3E}">
        <p14:creationId xmlns:p14="http://schemas.microsoft.com/office/powerpoint/2010/main" val="180013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82000"/>
                  </a:schemeClr>
                </a:solidFill>
              </a:defRPr>
            </a:lvl1pPr>
          </a:lstStyle>
          <a:p>
            <a:fld id="{5D7CF720-7ED6-4CAE-956E-F26228F5F108}" type="datetimeFigureOut">
              <a:rPr lang="en-US" smtClean="0"/>
              <a:t>4/30/2024</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82000"/>
                  </a:schemeClr>
                </a:solidFill>
              </a:defRPr>
            </a:lvl1pPr>
          </a:lstStyle>
          <a:p>
            <a:fld id="{7B9D30D9-F17C-46BA-930E-F9115420D496}" type="slidenum">
              <a:rPr lang="en-US" smtClean="0"/>
              <a:t>‹#›</a:t>
            </a:fld>
            <a:endParaRPr lang="en-US"/>
          </a:p>
        </p:txBody>
      </p:sp>
    </p:spTree>
    <p:extLst>
      <p:ext uri="{BB962C8B-B14F-4D97-AF65-F5344CB8AC3E}">
        <p14:creationId xmlns:p14="http://schemas.microsoft.com/office/powerpoint/2010/main" val="819025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1.xml"/><Relationship Id="rId18" Type="http://schemas.openxmlformats.org/officeDocument/2006/relationships/image" Target="../media/image13.png"/><Relationship Id="rId26" Type="http://schemas.openxmlformats.org/officeDocument/2006/relationships/image" Target="../media/image17.png"/><Relationship Id="rId3" Type="http://schemas.openxmlformats.org/officeDocument/2006/relationships/image" Target="../media/image1.png"/><Relationship Id="rId21" Type="http://schemas.openxmlformats.org/officeDocument/2006/relationships/customXml" Target="../ink/ink5.xml"/><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customXml" Target="../ink/ink3.xml"/><Relationship Id="rId25" Type="http://schemas.openxmlformats.org/officeDocument/2006/relationships/customXml" Target="../ink/ink7.xml"/><Relationship Id="rId2" Type="http://schemas.microsoft.com/office/2018/10/relationships/comments" Target="../comments/modernComment_100_2A587A0E.xml"/><Relationship Id="rId16" Type="http://schemas.openxmlformats.org/officeDocument/2006/relationships/image" Target="../media/image12.png"/><Relationship Id="rId20" Type="http://schemas.openxmlformats.org/officeDocument/2006/relationships/image" Target="../media/image14.png"/><Relationship Id="rId29"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16.png"/><Relationship Id="rId5" Type="http://schemas.openxmlformats.org/officeDocument/2006/relationships/image" Target="../media/image3.png"/><Relationship Id="rId15" Type="http://schemas.openxmlformats.org/officeDocument/2006/relationships/customXml" Target="../ink/ink2.xml"/><Relationship Id="rId23" Type="http://schemas.openxmlformats.org/officeDocument/2006/relationships/customXml" Target="../ink/ink6.xml"/><Relationship Id="rId28" Type="http://schemas.openxmlformats.org/officeDocument/2006/relationships/image" Target="../media/image18.png"/><Relationship Id="rId10" Type="http://schemas.openxmlformats.org/officeDocument/2006/relationships/image" Target="../media/image8.png"/><Relationship Id="rId19" Type="http://schemas.openxmlformats.org/officeDocument/2006/relationships/customXml" Target="../ink/ink4.xml"/><Relationship Id="rId4" Type="http://schemas.openxmlformats.org/officeDocument/2006/relationships/image" Target="../media/image2.png"/><Relationship Id="rId9" Type="http://schemas.openxmlformats.org/officeDocument/2006/relationships/image" Target="../media/image7.jpeg"/><Relationship Id="rId14" Type="http://schemas.openxmlformats.org/officeDocument/2006/relationships/image" Target="../media/image11.png"/><Relationship Id="rId22" Type="http://schemas.openxmlformats.org/officeDocument/2006/relationships/image" Target="../media/image15.png"/><Relationship Id="rId27" Type="http://schemas.openxmlformats.org/officeDocument/2006/relationships/customXml" Target="../ink/ink8.xml"/></Relationships>
</file>

<file path=ppt/slides/_rels/slide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E4C82C0-352C-90DE-0CC3-318C5427B7E3}"/>
              </a:ext>
            </a:extLst>
          </p:cNvPr>
          <p:cNvPicPr>
            <a:picLocks noChangeAspect="1"/>
          </p:cNvPicPr>
          <p:nvPr/>
        </p:nvPicPr>
        <p:blipFill>
          <a:blip r:embed="rId3"/>
          <a:stretch>
            <a:fillRect/>
          </a:stretch>
        </p:blipFill>
        <p:spPr>
          <a:xfrm>
            <a:off x="15144" y="6843574"/>
            <a:ext cx="2788920" cy="996247"/>
          </a:xfrm>
          <a:prstGeom prst="rect">
            <a:avLst/>
          </a:prstGeom>
        </p:spPr>
      </p:pic>
      <p:pic>
        <p:nvPicPr>
          <p:cNvPr id="13" name="Picture 12">
            <a:extLst>
              <a:ext uri="{FF2B5EF4-FFF2-40B4-BE49-F238E27FC236}">
                <a16:creationId xmlns:a16="http://schemas.microsoft.com/office/drawing/2014/main" id="{F6F07734-3FF6-C8DD-B82C-347D9CBA43BE}"/>
              </a:ext>
            </a:extLst>
          </p:cNvPr>
          <p:cNvPicPr>
            <a:picLocks noChangeAspect="1"/>
          </p:cNvPicPr>
          <p:nvPr/>
        </p:nvPicPr>
        <p:blipFill>
          <a:blip r:embed="rId4"/>
          <a:stretch>
            <a:fillRect/>
          </a:stretch>
        </p:blipFill>
        <p:spPr>
          <a:xfrm>
            <a:off x="15144" y="5327748"/>
            <a:ext cx="2758631" cy="1594395"/>
          </a:xfrm>
          <a:prstGeom prst="rect">
            <a:avLst/>
          </a:prstGeom>
        </p:spPr>
      </p:pic>
      <p:sp>
        <p:nvSpPr>
          <p:cNvPr id="11" name="TextBox 10">
            <a:extLst>
              <a:ext uri="{FF2B5EF4-FFF2-40B4-BE49-F238E27FC236}">
                <a16:creationId xmlns:a16="http://schemas.microsoft.com/office/drawing/2014/main" id="{3BF8EBE2-C879-822D-4BA3-51A9C0FF55EA}"/>
              </a:ext>
            </a:extLst>
          </p:cNvPr>
          <p:cNvSpPr txBox="1"/>
          <p:nvPr/>
        </p:nvSpPr>
        <p:spPr>
          <a:xfrm>
            <a:off x="0" y="495656"/>
            <a:ext cx="7050280" cy="4832092"/>
          </a:xfrm>
          <a:prstGeom prst="rect">
            <a:avLst/>
          </a:prstGeom>
          <a:noFill/>
        </p:spPr>
        <p:txBody>
          <a:bodyPr wrap="square" rtlCol="0">
            <a:spAutoFit/>
          </a:bodyPr>
          <a:lstStyle/>
          <a:p>
            <a:r>
              <a:rPr lang="en-US" sz="400" dirty="0">
                <a:latin typeface="Verdana" panose="020B0604030504040204" pitchFamily="34" charset="0"/>
                <a:ea typeface="Verdana" panose="020B0604030504040204" pitchFamily="34" charset="0"/>
              </a:rPr>
              <a:t>Simple: no loops or multiple edges</a:t>
            </a:r>
          </a:p>
          <a:p>
            <a:r>
              <a:rPr lang="en-US" sz="400" dirty="0">
                <a:latin typeface="Verdana" panose="020B0604030504040204" pitchFamily="34" charset="0"/>
                <a:ea typeface="Verdana" panose="020B0604030504040204" pitchFamily="34" charset="0"/>
              </a:rPr>
              <a:t>Vertex: nodes</a:t>
            </a:r>
          </a:p>
          <a:p>
            <a:r>
              <a:rPr lang="en-US" sz="400" dirty="0">
                <a:latin typeface="Verdana" panose="020B0604030504040204" pitchFamily="34" charset="0"/>
                <a:ea typeface="Verdana" panose="020B0604030504040204" pitchFamily="34" charset="0"/>
              </a:rPr>
              <a:t>Edge: lines connecting the nodes</a:t>
            </a:r>
          </a:p>
          <a:p>
            <a:r>
              <a:rPr lang="en-US" sz="400" dirty="0">
                <a:latin typeface="Verdana" panose="020B0604030504040204" pitchFamily="34" charset="0"/>
                <a:ea typeface="Verdana" panose="020B0604030504040204" pitchFamily="34" charset="0"/>
              </a:rPr>
              <a:t>Degree of vertex: how many lines connecting</a:t>
            </a:r>
          </a:p>
          <a:p>
            <a:r>
              <a:rPr lang="en-US" sz="400" dirty="0">
                <a:latin typeface="Verdana" panose="020B0604030504040204" pitchFamily="34" charset="0"/>
                <a:ea typeface="Verdana" panose="020B0604030504040204" pitchFamily="34" charset="0"/>
              </a:rPr>
              <a:t>Degree sequence: degree in a low to high sequence</a:t>
            </a:r>
          </a:p>
          <a:p>
            <a:r>
              <a:rPr lang="en-US" sz="400" dirty="0">
                <a:latin typeface="Verdana" panose="020B0604030504040204" pitchFamily="34" charset="0"/>
                <a:ea typeface="Verdana" panose="020B0604030504040204" pitchFamily="34" charset="0"/>
              </a:rPr>
              <a:t>Direct vs undirect: look for the arrows</a:t>
            </a:r>
          </a:p>
          <a:p>
            <a:r>
              <a:rPr lang="en-US" sz="400" dirty="0">
                <a:latin typeface="Verdana" panose="020B0604030504040204" pitchFamily="34" charset="0"/>
                <a:ea typeface="Verdana" panose="020B0604030504040204" pitchFamily="34" charset="0"/>
              </a:rPr>
              <a:t>Multiple edges: look for the circle around any edge</a:t>
            </a:r>
          </a:p>
          <a:p>
            <a:r>
              <a:rPr lang="en-US" sz="400" dirty="0">
                <a:latin typeface="Verdana" panose="020B0604030504040204" pitchFamily="34" charset="0"/>
                <a:ea typeface="Verdana" panose="020B0604030504040204" pitchFamily="34" charset="0"/>
              </a:rPr>
              <a:t>Loops: look for two lines in between two nodes(lines that start and end at the same node)</a:t>
            </a:r>
          </a:p>
          <a:p>
            <a:r>
              <a:rPr lang="en-US" sz="400" dirty="0">
                <a:latin typeface="Verdana" panose="020B0604030504040204" pitchFamily="34" charset="0"/>
                <a:ea typeface="Verdana" panose="020B0604030504040204" pitchFamily="34" charset="0"/>
              </a:rPr>
              <a:t>Handshake </a:t>
            </a:r>
            <a:r>
              <a:rPr lang="en-US" sz="400" dirty="0" err="1">
                <a:latin typeface="Verdana" panose="020B0604030504040204" pitchFamily="34" charset="0"/>
                <a:ea typeface="Verdana" panose="020B0604030504040204" pitchFamily="34" charset="0"/>
              </a:rPr>
              <a:t>thm</a:t>
            </a:r>
            <a:r>
              <a:rPr lang="en-US" sz="400" dirty="0">
                <a:latin typeface="Verdana" panose="020B0604030504040204" pitchFamily="34" charset="0"/>
                <a:ea typeface="Verdana" panose="020B0604030504040204" pitchFamily="34" charset="0"/>
              </a:rPr>
              <a:t>: degree of vertex will be twice the num of edges in total</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Bipartite Graph: Imagine you have a group of friends and you can divide them into two smaller groups in such a way that no one in the first group is directly friends with anyone else in the same group, and the same goes for the second group. But people from the first group can be friends with people from the second group. That's a bipartite graph. The two smaller groups are V1 and V2, and they make up the whole group of friends (V). Every friendship (edge) is between someone from V1 and someone from V2.</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Bipartite cannot contain odd cycles</a:t>
            </a:r>
          </a:p>
          <a:p>
            <a:endParaRPr lang="en-US" sz="400" dirty="0">
              <a:latin typeface="Verdana" panose="020B0604030504040204" pitchFamily="34" charset="0"/>
              <a:ea typeface="Verdana" panose="020B0604030504040204" pitchFamily="34" charset="0"/>
            </a:endParaRPr>
          </a:p>
          <a:p>
            <a:r>
              <a:rPr lang="en-US" sz="400" dirty="0">
                <a:solidFill>
                  <a:srgbClr val="FF0000"/>
                </a:solidFill>
                <a:latin typeface="Verdana" panose="020B0604030504040204" pitchFamily="34" charset="0"/>
                <a:ea typeface="Verdana" panose="020B0604030504040204" pitchFamily="34" charset="0"/>
              </a:rPr>
              <a:t>Bipartite</a:t>
            </a:r>
            <a:r>
              <a:rPr lang="en-US" sz="400" dirty="0">
                <a:latin typeface="Verdana" panose="020B0604030504040204" pitchFamily="34" charset="0"/>
                <a:ea typeface="Verdana" panose="020B0604030504040204" pitchFamily="34" charset="0"/>
              </a:rPr>
              <a:t> </a:t>
            </a:r>
            <a:r>
              <a:rPr lang="en-US" sz="400" dirty="0" err="1">
                <a:latin typeface="Verdana" panose="020B0604030504040204" pitchFamily="34" charset="0"/>
                <a:ea typeface="Verdana" panose="020B0604030504040204" pitchFamily="34" charset="0"/>
              </a:rPr>
              <a:t>thm</a:t>
            </a:r>
            <a:r>
              <a:rPr lang="en-US" sz="400" dirty="0">
                <a:latin typeface="Verdana" panose="020B0604030504040204" pitchFamily="34" charset="0"/>
                <a:ea typeface="Verdana" panose="020B0604030504040204" pitchFamily="34" charset="0"/>
              </a:rPr>
              <a:t>:</a:t>
            </a:r>
          </a:p>
          <a:p>
            <a:r>
              <a:rPr lang="en-US" sz="400" dirty="0">
                <a:latin typeface="Verdana" panose="020B0604030504040204" pitchFamily="34" charset="0"/>
                <a:ea typeface="Verdana" panose="020B0604030504040204" pitchFamily="34" charset="0"/>
              </a:rPr>
              <a:t>The graph is bipartite.</a:t>
            </a:r>
          </a:p>
          <a:p>
            <a:r>
              <a:rPr lang="en-US" sz="400" dirty="0">
                <a:latin typeface="Verdana" panose="020B0604030504040204" pitchFamily="34" charset="0"/>
                <a:ea typeface="Verdana" panose="020B0604030504040204" pitchFamily="34" charset="0"/>
              </a:rPr>
              <a:t>The graph is 2-colorable. This means you can give everyone in one group (say, V1) a red shirt and everyone in the other group (V2) a blue shirt, and no two friends will have the same color shirt. In more technical terms, there's a function that assigns a color (red or blue) to each person so that if two people are friends, they have different colors.</a:t>
            </a:r>
          </a:p>
          <a:p>
            <a:r>
              <a:rPr lang="en-US" sz="400" dirty="0">
                <a:solidFill>
                  <a:srgbClr val="FF0000"/>
                </a:solidFill>
                <a:latin typeface="Verdana" panose="020B0604030504040204" pitchFamily="34" charset="0"/>
                <a:ea typeface="Verdana" panose="020B0604030504040204" pitchFamily="34" charset="0"/>
              </a:rPr>
              <a:t>The graph does not contain any odd cycles</a:t>
            </a:r>
            <a:r>
              <a:rPr lang="en-US" sz="400" dirty="0">
                <a:latin typeface="Verdana" panose="020B0604030504040204" pitchFamily="34" charset="0"/>
                <a:ea typeface="Verdana" panose="020B0604030504040204" pitchFamily="34" charset="0"/>
              </a:rPr>
              <a:t>. In other words, you can't start at one person, go through an odd number of friendships, and end up back at the same person without retracing any friendships. In more technical terms, the graph doesn't have any subgraphs that are odd cycles (C2k+1).</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Path: Think of a path as a walk through a park, where each step takes you to a new place (vertex). You can go from one place to another as long as they're connected by a path (edge).</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Simple Path: This is like taking a walk without visiting the same place twice.</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Connected Vertices: Two places (vertices) are connected if you can walk from one to the other, even if they're not directly next to each other.</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Connected Component: This is like a group of places in the park that you can get to from any other place in the group.</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Connected Graph: A park is connected if you can walk from any place to any other place in the park.</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Subgraph: This is like a smaller park within the larger park. All the places (vertices) and paths (edges) in the smaller park are also in the larger park.</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Cyclic Graph: This is like a park where you can start walking from a place, take a few steps, and end up back at the same place.</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Acyclic Graph: This is like a park where no matter how you walk, you can never end up back at the same place without retracing your steps.</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Tree: This is like a park where you can walk from any place to any other place exactly one way, without having to retrace your steps or ending up back at the same place.</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Tree Theorems: If you're in a tree (the park described above), there's only one way to get from one place to another. And if there are n places, there are n-1 paths.</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Euler Path: This is like taking a walk in the park where you walk on every path exactly once. You can start and end at the same place, or at different places.</a:t>
            </a:r>
          </a:p>
          <a:p>
            <a:r>
              <a:rPr lang="en-US" sz="400" dirty="0">
                <a:solidFill>
                  <a:srgbClr val="FF0000"/>
                </a:solidFill>
                <a:latin typeface="Verdana" panose="020B0604030504040204" pitchFamily="34" charset="0"/>
                <a:ea typeface="Verdana" panose="020B0604030504040204" pitchFamily="34" charset="0"/>
              </a:rPr>
              <a:t>Euler path has to have all even degrees of vertex</a:t>
            </a:r>
          </a:p>
          <a:p>
            <a:r>
              <a:rPr lang="en-US" sz="400" dirty="0">
                <a:latin typeface="Verdana" panose="020B0604030504040204" pitchFamily="34" charset="0"/>
                <a:ea typeface="Verdana" panose="020B0604030504040204" pitchFamily="34" charset="0"/>
              </a:rPr>
              <a:t>Euler Circuit: This is like an Euler Path, but you start and end at the same place.</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Euler's Theorem: A park has an Euler circuit if and only if you can walk out of any place and come back the same number of times.</a:t>
            </a:r>
          </a:p>
          <a:p>
            <a:endParaRPr lang="en-US" sz="400" dirty="0">
              <a:latin typeface="Verdana" panose="020B0604030504040204" pitchFamily="34" charset="0"/>
              <a:ea typeface="Verdana" panose="020B0604030504040204" pitchFamily="34" charset="0"/>
            </a:endParaRPr>
          </a:p>
          <a:p>
            <a:r>
              <a:rPr lang="en-US" sz="400" dirty="0">
                <a:solidFill>
                  <a:srgbClr val="FF0000"/>
                </a:solidFill>
                <a:latin typeface="Verdana" panose="020B0604030504040204" pitchFamily="34" charset="0"/>
                <a:ea typeface="Verdana" panose="020B0604030504040204" pitchFamily="34" charset="0"/>
              </a:rPr>
              <a:t>Hamiltonian</a:t>
            </a:r>
            <a:r>
              <a:rPr lang="en-US" sz="400" dirty="0">
                <a:latin typeface="Verdana" panose="020B0604030504040204" pitchFamily="34" charset="0"/>
                <a:ea typeface="Verdana" panose="020B0604030504040204" pitchFamily="34" charset="0"/>
              </a:rPr>
              <a:t> Path: This is like taking a walk in the park where you visit every place exactly once.</a:t>
            </a:r>
          </a:p>
          <a:p>
            <a:r>
              <a:rPr lang="en-US" sz="400" dirty="0">
                <a:solidFill>
                  <a:srgbClr val="FF0000"/>
                </a:solidFill>
                <a:latin typeface="Verdana" panose="020B0604030504040204" pitchFamily="34" charset="0"/>
                <a:ea typeface="Verdana" panose="020B0604030504040204" pitchFamily="34" charset="0"/>
              </a:rPr>
              <a:t>Hamiltonian: has to be connected! Common counterexamples: even number of nodes like 0 or 4 with one being disconnected</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Hamiltonian Cycle: This is like a Hamiltonian Path, but you start and end at the same place.</a:t>
            </a:r>
          </a:p>
          <a:p>
            <a:endParaRPr lang="en-US" sz="400" dirty="0">
              <a:latin typeface="Verdana" panose="020B0604030504040204" pitchFamily="34" charset="0"/>
              <a:ea typeface="Verdana" panose="020B0604030504040204" pitchFamily="34" charset="0"/>
            </a:endParaRPr>
          </a:p>
          <a:p>
            <a:r>
              <a:rPr lang="en-US" sz="400" dirty="0">
                <a:solidFill>
                  <a:srgbClr val="FF0000"/>
                </a:solidFill>
                <a:latin typeface="Verdana" panose="020B0604030504040204" pitchFamily="34" charset="0"/>
                <a:ea typeface="Verdana" panose="020B0604030504040204" pitchFamily="34" charset="0"/>
              </a:rPr>
              <a:t>Tree: has to be connected and not contain cyclic subgraphs/or cycles</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Graph Isomorphism: Two graphs are isomorphic if they are essentially the same graph, just drawn or represented differently. Imagine you have two pictures of the same park, but taken from different angles. The pictures might look different, but they're still of the same park. That's what graph isomorphism is like. The technical definition involves a bijection (a one-to-one correspondence) between the vertices of the two graphs that preserves the connections between vertices (edges).</a:t>
            </a:r>
          </a:p>
          <a:p>
            <a:r>
              <a:rPr lang="en-US" sz="400" dirty="0">
                <a:solidFill>
                  <a:srgbClr val="FF0000"/>
                </a:solidFill>
                <a:latin typeface="Verdana" panose="020B0604030504040204" pitchFamily="34" charset="0"/>
                <a:ea typeface="Verdana" panose="020B0604030504040204" pitchFamily="34" charset="0"/>
              </a:rPr>
              <a:t>Look for degrees of vertex!</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Graph Invariant: A graph invariant is a property that doesn't change, no matter how you draw or represent the graph. It's like the number of trees in the park – it doesn't matter what angle you take the picture from, the number of trees remains the same. Some examples of graph invariants include:</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Number of vertices: The number of vertices in a graph doesn't change, no matter how you draw or represent the graph. It's like the number of places in the park.</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Number of edges: The number of edges in a graph also doesn't change. It's like the number of paths in the park.</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Degree sequence: The degree of a vertex is the number of edges connected to it. The sequence of all these degrees, sorted in non-increasing order, doesn't change under isomorphism. It's like if each place in the park had a sign showing how many paths lead from it, and you wrote down these numbers in decreasing order.</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Existence of subgraphs/path properties: Certain properties related to the existence of subgraphs or paths within the graph don't change under isomorphism. It's like the fact that there's a path from the entrance to the playground, no matter how you draw the park.</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Cyclic or acyclic: Whether a graph is cyclic (has cycles) or acyclic (doesn't have cycles) doesn't change under isomorphism. It's like whether or not there's a roundabout in the park.</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Having paths of certain length: The existence of paths of a certain length between vertices doesn't change under isomorphism. It's like whether or not there's a long path from the entrance to the playground.</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Remember, if two graphs are isomorphic, they share all these invariants, but just because two graphs share these invariants doesn't necessarily mean they're isomorphic. There could be two parks with the same number of places, the same number of paths, and so on, but they're still different parks.</a:t>
            </a:r>
          </a:p>
        </p:txBody>
      </p:sp>
      <p:pic>
        <p:nvPicPr>
          <p:cNvPr id="15" name="Picture 14">
            <a:extLst>
              <a:ext uri="{FF2B5EF4-FFF2-40B4-BE49-F238E27FC236}">
                <a16:creationId xmlns:a16="http://schemas.microsoft.com/office/drawing/2014/main" id="{7C79982F-535D-7004-C581-D0FB0FF5B854}"/>
              </a:ext>
            </a:extLst>
          </p:cNvPr>
          <p:cNvPicPr>
            <a:picLocks noChangeAspect="1"/>
          </p:cNvPicPr>
          <p:nvPr/>
        </p:nvPicPr>
        <p:blipFill>
          <a:blip r:embed="rId5"/>
          <a:stretch>
            <a:fillRect/>
          </a:stretch>
        </p:blipFill>
        <p:spPr>
          <a:xfrm>
            <a:off x="15144" y="7742029"/>
            <a:ext cx="2594906" cy="1135271"/>
          </a:xfrm>
          <a:prstGeom prst="rect">
            <a:avLst/>
          </a:prstGeom>
        </p:spPr>
      </p:pic>
      <p:pic>
        <p:nvPicPr>
          <p:cNvPr id="20" name="Picture 19">
            <a:extLst>
              <a:ext uri="{FF2B5EF4-FFF2-40B4-BE49-F238E27FC236}">
                <a16:creationId xmlns:a16="http://schemas.microsoft.com/office/drawing/2014/main" id="{17135EE9-1A32-D39F-0A64-BD08BA5DA2E8}"/>
              </a:ext>
            </a:extLst>
          </p:cNvPr>
          <p:cNvPicPr>
            <a:picLocks noChangeAspect="1"/>
          </p:cNvPicPr>
          <p:nvPr/>
        </p:nvPicPr>
        <p:blipFill>
          <a:blip r:embed="rId6"/>
          <a:stretch>
            <a:fillRect/>
          </a:stretch>
        </p:blipFill>
        <p:spPr>
          <a:xfrm>
            <a:off x="5137268" y="60960"/>
            <a:ext cx="2533754" cy="1019326"/>
          </a:xfrm>
          <a:prstGeom prst="rect">
            <a:avLst/>
          </a:prstGeom>
        </p:spPr>
      </p:pic>
      <p:pic>
        <p:nvPicPr>
          <p:cNvPr id="22" name="Picture 21">
            <a:extLst>
              <a:ext uri="{FF2B5EF4-FFF2-40B4-BE49-F238E27FC236}">
                <a16:creationId xmlns:a16="http://schemas.microsoft.com/office/drawing/2014/main" id="{44B8F723-1319-E79F-F6BD-91B627C98574}"/>
              </a:ext>
            </a:extLst>
          </p:cNvPr>
          <p:cNvPicPr>
            <a:picLocks noChangeAspect="1"/>
          </p:cNvPicPr>
          <p:nvPr/>
        </p:nvPicPr>
        <p:blipFill>
          <a:blip r:embed="rId7"/>
          <a:stretch>
            <a:fillRect/>
          </a:stretch>
        </p:blipFill>
        <p:spPr>
          <a:xfrm rot="5400000">
            <a:off x="5027465" y="2886355"/>
            <a:ext cx="4829849" cy="457264"/>
          </a:xfrm>
          <a:prstGeom prst="rect">
            <a:avLst/>
          </a:prstGeom>
        </p:spPr>
      </p:pic>
      <p:pic>
        <p:nvPicPr>
          <p:cNvPr id="3" name="Picture 2">
            <a:extLst>
              <a:ext uri="{FF2B5EF4-FFF2-40B4-BE49-F238E27FC236}">
                <a16:creationId xmlns:a16="http://schemas.microsoft.com/office/drawing/2014/main" id="{0E69D172-9FB8-6A1D-1175-43138229FC2A}"/>
              </a:ext>
            </a:extLst>
          </p:cNvPr>
          <p:cNvPicPr>
            <a:picLocks noChangeAspect="1"/>
          </p:cNvPicPr>
          <p:nvPr/>
        </p:nvPicPr>
        <p:blipFill>
          <a:blip r:embed="rId8"/>
          <a:stretch>
            <a:fillRect/>
          </a:stretch>
        </p:blipFill>
        <p:spPr>
          <a:xfrm>
            <a:off x="3146580" y="5340906"/>
            <a:ext cx="3221567" cy="3692437"/>
          </a:xfrm>
          <a:prstGeom prst="rect">
            <a:avLst/>
          </a:prstGeom>
        </p:spPr>
      </p:pic>
      <p:pic>
        <p:nvPicPr>
          <p:cNvPr id="1026" name="Picture 2" descr="What is Fermat's little theorem? - Quora">
            <a:extLst>
              <a:ext uri="{FF2B5EF4-FFF2-40B4-BE49-F238E27FC236}">
                <a16:creationId xmlns:a16="http://schemas.microsoft.com/office/drawing/2014/main" id="{19396724-7B3B-078D-9EF3-0A34050BA88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75329" y="60960"/>
            <a:ext cx="2429543" cy="94745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8335727-8310-ED29-33E2-D2CBFB0EFB03}"/>
              </a:ext>
            </a:extLst>
          </p:cNvPr>
          <p:cNvPicPr>
            <a:picLocks noChangeAspect="1"/>
          </p:cNvPicPr>
          <p:nvPr/>
        </p:nvPicPr>
        <p:blipFill>
          <a:blip r:embed="rId10"/>
          <a:stretch>
            <a:fillRect/>
          </a:stretch>
        </p:blipFill>
        <p:spPr>
          <a:xfrm rot="5400000">
            <a:off x="5090503" y="7194909"/>
            <a:ext cx="4382112" cy="647790"/>
          </a:xfrm>
          <a:prstGeom prst="rect">
            <a:avLst/>
          </a:prstGeom>
        </p:spPr>
      </p:pic>
      <p:pic>
        <p:nvPicPr>
          <p:cNvPr id="7" name="Picture 6">
            <a:extLst>
              <a:ext uri="{FF2B5EF4-FFF2-40B4-BE49-F238E27FC236}">
                <a16:creationId xmlns:a16="http://schemas.microsoft.com/office/drawing/2014/main" id="{5C017773-5B55-180C-D1CA-FFAD91E3FF8C}"/>
              </a:ext>
            </a:extLst>
          </p:cNvPr>
          <p:cNvPicPr>
            <a:picLocks noChangeAspect="1"/>
          </p:cNvPicPr>
          <p:nvPr/>
        </p:nvPicPr>
        <p:blipFill>
          <a:blip r:embed="rId11"/>
          <a:stretch>
            <a:fillRect/>
          </a:stretch>
        </p:blipFill>
        <p:spPr>
          <a:xfrm>
            <a:off x="3991229" y="2030666"/>
            <a:ext cx="2882011" cy="806191"/>
          </a:xfrm>
          <a:prstGeom prst="rect">
            <a:avLst/>
          </a:prstGeom>
        </p:spPr>
      </p:pic>
      <p:pic>
        <p:nvPicPr>
          <p:cNvPr id="14" name="Picture 13">
            <a:extLst>
              <a:ext uri="{FF2B5EF4-FFF2-40B4-BE49-F238E27FC236}">
                <a16:creationId xmlns:a16="http://schemas.microsoft.com/office/drawing/2014/main" id="{E4C12984-8A24-C619-6F99-BF24D56B4923}"/>
              </a:ext>
            </a:extLst>
          </p:cNvPr>
          <p:cNvPicPr>
            <a:picLocks noChangeAspect="1"/>
          </p:cNvPicPr>
          <p:nvPr/>
        </p:nvPicPr>
        <p:blipFill>
          <a:blip r:embed="rId12"/>
          <a:stretch>
            <a:fillRect/>
          </a:stretch>
        </p:blipFill>
        <p:spPr>
          <a:xfrm>
            <a:off x="84669" y="8716073"/>
            <a:ext cx="2224191" cy="1279148"/>
          </a:xfrm>
          <a:prstGeom prst="rect">
            <a:avLst/>
          </a:prstGeom>
        </p:spPr>
      </p:pic>
      <p:grpSp>
        <p:nvGrpSpPr>
          <p:cNvPr id="21" name="Group 20">
            <a:extLst>
              <a:ext uri="{FF2B5EF4-FFF2-40B4-BE49-F238E27FC236}">
                <a16:creationId xmlns:a16="http://schemas.microsoft.com/office/drawing/2014/main" id="{00064F8B-5E83-6088-EBDC-0CCC35C21437}"/>
              </a:ext>
            </a:extLst>
          </p:cNvPr>
          <p:cNvGrpSpPr/>
          <p:nvPr/>
        </p:nvGrpSpPr>
        <p:grpSpPr>
          <a:xfrm>
            <a:off x="3962340" y="5233740"/>
            <a:ext cx="1364040" cy="276120"/>
            <a:chOff x="3962340" y="5233740"/>
            <a:chExt cx="1364040" cy="276120"/>
          </a:xfrm>
        </p:grpSpPr>
        <mc:AlternateContent xmlns:mc="http://schemas.openxmlformats.org/markup-compatibility/2006">
          <mc:Choice xmlns:p14="http://schemas.microsoft.com/office/powerpoint/2010/main" Requires="p14">
            <p:contentPart p14:bwMode="auto" r:id="rId13">
              <p14:nvContentPartPr>
                <p14:cNvPr id="16" name="Ink 15">
                  <a:extLst>
                    <a:ext uri="{FF2B5EF4-FFF2-40B4-BE49-F238E27FC236}">
                      <a16:creationId xmlns:a16="http://schemas.microsoft.com/office/drawing/2014/main" id="{1FB7A1A4-45A9-7B64-E665-8818A6534A43}"/>
                    </a:ext>
                  </a:extLst>
                </p14:cNvPr>
                <p14:cNvContentPartPr/>
                <p14:nvPr/>
              </p14:nvContentPartPr>
              <p14:xfrm>
                <a:off x="3962340" y="5233740"/>
                <a:ext cx="1313280" cy="226800"/>
              </p14:xfrm>
            </p:contentPart>
          </mc:Choice>
          <mc:Fallback>
            <p:pic>
              <p:nvPicPr>
                <p:cNvPr id="16" name="Ink 15">
                  <a:extLst>
                    <a:ext uri="{FF2B5EF4-FFF2-40B4-BE49-F238E27FC236}">
                      <a16:creationId xmlns:a16="http://schemas.microsoft.com/office/drawing/2014/main" id="{1FB7A1A4-45A9-7B64-E665-8818A6534A43}"/>
                    </a:ext>
                  </a:extLst>
                </p:cNvPr>
                <p:cNvPicPr/>
                <p:nvPr/>
              </p:nvPicPr>
              <p:blipFill>
                <a:blip r:embed="rId14"/>
                <a:stretch>
                  <a:fillRect/>
                </a:stretch>
              </p:blipFill>
              <p:spPr>
                <a:xfrm>
                  <a:off x="3956220" y="5227620"/>
                  <a:ext cx="132552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8" name="Ink 17">
                  <a:extLst>
                    <a:ext uri="{FF2B5EF4-FFF2-40B4-BE49-F238E27FC236}">
                      <a16:creationId xmlns:a16="http://schemas.microsoft.com/office/drawing/2014/main" id="{C2C8DAFE-99B4-130C-8E0C-52DBBDA39B09}"/>
                    </a:ext>
                  </a:extLst>
                </p14:cNvPr>
                <p14:cNvContentPartPr/>
                <p14:nvPr/>
              </p14:nvContentPartPr>
              <p14:xfrm>
                <a:off x="5097780" y="5357220"/>
                <a:ext cx="228600" cy="152640"/>
              </p14:xfrm>
            </p:contentPart>
          </mc:Choice>
          <mc:Fallback>
            <p:pic>
              <p:nvPicPr>
                <p:cNvPr id="18" name="Ink 17">
                  <a:extLst>
                    <a:ext uri="{FF2B5EF4-FFF2-40B4-BE49-F238E27FC236}">
                      <a16:creationId xmlns:a16="http://schemas.microsoft.com/office/drawing/2014/main" id="{C2C8DAFE-99B4-130C-8E0C-52DBBDA39B09}"/>
                    </a:ext>
                  </a:extLst>
                </p:cNvPr>
                <p:cNvPicPr/>
                <p:nvPr/>
              </p:nvPicPr>
              <p:blipFill>
                <a:blip r:embed="rId16"/>
                <a:stretch>
                  <a:fillRect/>
                </a:stretch>
              </p:blipFill>
              <p:spPr>
                <a:xfrm>
                  <a:off x="5091660" y="5351100"/>
                  <a:ext cx="240840" cy="164880"/>
                </a:xfrm>
                <a:prstGeom prst="rect">
                  <a:avLst/>
                </a:prstGeom>
              </p:spPr>
            </p:pic>
          </mc:Fallback>
        </mc:AlternateContent>
      </p:grpSp>
      <p:grpSp>
        <p:nvGrpSpPr>
          <p:cNvPr id="29" name="Group 28">
            <a:extLst>
              <a:ext uri="{FF2B5EF4-FFF2-40B4-BE49-F238E27FC236}">
                <a16:creationId xmlns:a16="http://schemas.microsoft.com/office/drawing/2014/main" id="{D4936C9E-0B0C-5900-FBC8-9A2B544D8DD9}"/>
              </a:ext>
            </a:extLst>
          </p:cNvPr>
          <p:cNvGrpSpPr/>
          <p:nvPr/>
        </p:nvGrpSpPr>
        <p:grpSpPr>
          <a:xfrm>
            <a:off x="2488860" y="5187660"/>
            <a:ext cx="1175760" cy="264960"/>
            <a:chOff x="2488860" y="5187660"/>
            <a:chExt cx="1175760" cy="264960"/>
          </a:xfrm>
        </p:grpSpPr>
        <mc:AlternateContent xmlns:mc="http://schemas.openxmlformats.org/markup-compatibility/2006">
          <mc:Choice xmlns:p14="http://schemas.microsoft.com/office/powerpoint/2010/main" Requires="p14">
            <p:contentPart p14:bwMode="auto" r:id="rId17">
              <p14:nvContentPartPr>
                <p14:cNvPr id="23" name="Ink 22">
                  <a:extLst>
                    <a:ext uri="{FF2B5EF4-FFF2-40B4-BE49-F238E27FC236}">
                      <a16:creationId xmlns:a16="http://schemas.microsoft.com/office/drawing/2014/main" id="{9E2D278F-0FAF-ABF2-68A8-46352B13E3BD}"/>
                    </a:ext>
                  </a:extLst>
                </p14:cNvPr>
                <p14:cNvContentPartPr/>
                <p14:nvPr/>
              </p14:nvContentPartPr>
              <p14:xfrm>
                <a:off x="2488860" y="5209620"/>
                <a:ext cx="209160" cy="181080"/>
              </p14:xfrm>
            </p:contentPart>
          </mc:Choice>
          <mc:Fallback>
            <p:pic>
              <p:nvPicPr>
                <p:cNvPr id="23" name="Ink 22">
                  <a:extLst>
                    <a:ext uri="{FF2B5EF4-FFF2-40B4-BE49-F238E27FC236}">
                      <a16:creationId xmlns:a16="http://schemas.microsoft.com/office/drawing/2014/main" id="{9E2D278F-0FAF-ABF2-68A8-46352B13E3BD}"/>
                    </a:ext>
                  </a:extLst>
                </p:cNvPr>
                <p:cNvPicPr/>
                <p:nvPr/>
              </p:nvPicPr>
              <p:blipFill>
                <a:blip r:embed="rId18"/>
                <a:stretch>
                  <a:fillRect/>
                </a:stretch>
              </p:blipFill>
              <p:spPr>
                <a:xfrm>
                  <a:off x="2482740" y="5203500"/>
                  <a:ext cx="22140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4" name="Ink 23">
                  <a:extLst>
                    <a:ext uri="{FF2B5EF4-FFF2-40B4-BE49-F238E27FC236}">
                      <a16:creationId xmlns:a16="http://schemas.microsoft.com/office/drawing/2014/main" id="{D6F87DF0-8B75-FD4A-51C4-A000117B2B12}"/>
                    </a:ext>
                  </a:extLst>
                </p14:cNvPr>
                <p14:cNvContentPartPr/>
                <p14:nvPr/>
              </p14:nvContentPartPr>
              <p14:xfrm>
                <a:off x="2734020" y="5187660"/>
                <a:ext cx="133560" cy="192960"/>
              </p14:xfrm>
            </p:contentPart>
          </mc:Choice>
          <mc:Fallback>
            <p:pic>
              <p:nvPicPr>
                <p:cNvPr id="24" name="Ink 23">
                  <a:extLst>
                    <a:ext uri="{FF2B5EF4-FFF2-40B4-BE49-F238E27FC236}">
                      <a16:creationId xmlns:a16="http://schemas.microsoft.com/office/drawing/2014/main" id="{D6F87DF0-8B75-FD4A-51C4-A000117B2B12}"/>
                    </a:ext>
                  </a:extLst>
                </p:cNvPr>
                <p:cNvPicPr/>
                <p:nvPr/>
              </p:nvPicPr>
              <p:blipFill>
                <a:blip r:embed="rId20"/>
                <a:stretch>
                  <a:fillRect/>
                </a:stretch>
              </p:blipFill>
              <p:spPr>
                <a:xfrm>
                  <a:off x="2727900" y="5181540"/>
                  <a:ext cx="14580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5" name="Ink 24">
                  <a:extLst>
                    <a:ext uri="{FF2B5EF4-FFF2-40B4-BE49-F238E27FC236}">
                      <a16:creationId xmlns:a16="http://schemas.microsoft.com/office/drawing/2014/main" id="{779A5FA7-2CBC-D0C4-C480-C23F68E645C1}"/>
                    </a:ext>
                  </a:extLst>
                </p14:cNvPr>
                <p14:cNvContentPartPr/>
                <p14:nvPr/>
              </p14:nvContentPartPr>
              <p14:xfrm>
                <a:off x="2955060" y="5211060"/>
                <a:ext cx="104040" cy="193320"/>
              </p14:xfrm>
            </p:contentPart>
          </mc:Choice>
          <mc:Fallback>
            <p:pic>
              <p:nvPicPr>
                <p:cNvPr id="25" name="Ink 24">
                  <a:extLst>
                    <a:ext uri="{FF2B5EF4-FFF2-40B4-BE49-F238E27FC236}">
                      <a16:creationId xmlns:a16="http://schemas.microsoft.com/office/drawing/2014/main" id="{779A5FA7-2CBC-D0C4-C480-C23F68E645C1}"/>
                    </a:ext>
                  </a:extLst>
                </p:cNvPr>
                <p:cNvPicPr/>
                <p:nvPr/>
              </p:nvPicPr>
              <p:blipFill>
                <a:blip r:embed="rId22"/>
                <a:stretch>
                  <a:fillRect/>
                </a:stretch>
              </p:blipFill>
              <p:spPr>
                <a:xfrm>
                  <a:off x="2948940" y="5204940"/>
                  <a:ext cx="11628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6" name="Ink 25">
                  <a:extLst>
                    <a:ext uri="{FF2B5EF4-FFF2-40B4-BE49-F238E27FC236}">
                      <a16:creationId xmlns:a16="http://schemas.microsoft.com/office/drawing/2014/main" id="{1EF4D292-1A7A-A25D-E3FA-DD85FE76B3C7}"/>
                    </a:ext>
                  </a:extLst>
                </p14:cNvPr>
                <p14:cNvContentPartPr/>
                <p14:nvPr/>
              </p14:nvContentPartPr>
              <p14:xfrm>
                <a:off x="3357540" y="5210700"/>
                <a:ext cx="64080" cy="181800"/>
              </p14:xfrm>
            </p:contentPart>
          </mc:Choice>
          <mc:Fallback>
            <p:pic>
              <p:nvPicPr>
                <p:cNvPr id="26" name="Ink 25">
                  <a:extLst>
                    <a:ext uri="{FF2B5EF4-FFF2-40B4-BE49-F238E27FC236}">
                      <a16:creationId xmlns:a16="http://schemas.microsoft.com/office/drawing/2014/main" id="{1EF4D292-1A7A-A25D-E3FA-DD85FE76B3C7}"/>
                    </a:ext>
                  </a:extLst>
                </p:cNvPr>
                <p:cNvPicPr/>
                <p:nvPr/>
              </p:nvPicPr>
              <p:blipFill>
                <a:blip r:embed="rId24"/>
                <a:stretch>
                  <a:fillRect/>
                </a:stretch>
              </p:blipFill>
              <p:spPr>
                <a:xfrm>
                  <a:off x="3351420" y="5204580"/>
                  <a:ext cx="7632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7" name="Ink 26">
                  <a:extLst>
                    <a:ext uri="{FF2B5EF4-FFF2-40B4-BE49-F238E27FC236}">
                      <a16:creationId xmlns:a16="http://schemas.microsoft.com/office/drawing/2014/main" id="{61744C76-7F39-F42B-6D40-603932519C0D}"/>
                    </a:ext>
                  </a:extLst>
                </p14:cNvPr>
                <p14:cNvContentPartPr/>
                <p14:nvPr/>
              </p14:nvContentPartPr>
              <p14:xfrm>
                <a:off x="3474540" y="5221860"/>
                <a:ext cx="140760" cy="230760"/>
              </p14:xfrm>
            </p:contentPart>
          </mc:Choice>
          <mc:Fallback>
            <p:pic>
              <p:nvPicPr>
                <p:cNvPr id="27" name="Ink 26">
                  <a:extLst>
                    <a:ext uri="{FF2B5EF4-FFF2-40B4-BE49-F238E27FC236}">
                      <a16:creationId xmlns:a16="http://schemas.microsoft.com/office/drawing/2014/main" id="{61744C76-7F39-F42B-6D40-603932519C0D}"/>
                    </a:ext>
                  </a:extLst>
                </p:cNvPr>
                <p:cNvPicPr/>
                <p:nvPr/>
              </p:nvPicPr>
              <p:blipFill>
                <a:blip r:embed="rId26"/>
                <a:stretch>
                  <a:fillRect/>
                </a:stretch>
              </p:blipFill>
              <p:spPr>
                <a:xfrm>
                  <a:off x="3468420" y="5215740"/>
                  <a:ext cx="15300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8" name="Ink 27">
                  <a:extLst>
                    <a:ext uri="{FF2B5EF4-FFF2-40B4-BE49-F238E27FC236}">
                      <a16:creationId xmlns:a16="http://schemas.microsoft.com/office/drawing/2014/main" id="{D1F044D0-299B-FAF7-5775-2D24D7971FE7}"/>
                    </a:ext>
                  </a:extLst>
                </p14:cNvPr>
                <p14:cNvContentPartPr/>
                <p14:nvPr/>
              </p14:nvContentPartPr>
              <p14:xfrm>
                <a:off x="3489660" y="5318700"/>
                <a:ext cx="174960" cy="38880"/>
              </p14:xfrm>
            </p:contentPart>
          </mc:Choice>
          <mc:Fallback>
            <p:pic>
              <p:nvPicPr>
                <p:cNvPr id="28" name="Ink 27">
                  <a:extLst>
                    <a:ext uri="{FF2B5EF4-FFF2-40B4-BE49-F238E27FC236}">
                      <a16:creationId xmlns:a16="http://schemas.microsoft.com/office/drawing/2014/main" id="{D1F044D0-299B-FAF7-5775-2D24D7971FE7}"/>
                    </a:ext>
                  </a:extLst>
                </p:cNvPr>
                <p:cNvPicPr/>
                <p:nvPr/>
              </p:nvPicPr>
              <p:blipFill>
                <a:blip r:embed="rId28"/>
                <a:stretch>
                  <a:fillRect/>
                </a:stretch>
              </p:blipFill>
              <p:spPr>
                <a:xfrm>
                  <a:off x="3483540" y="5312580"/>
                  <a:ext cx="187200" cy="51120"/>
                </a:xfrm>
                <a:prstGeom prst="rect">
                  <a:avLst/>
                </a:prstGeom>
              </p:spPr>
            </p:pic>
          </mc:Fallback>
        </mc:AlternateContent>
      </p:grpSp>
      <p:sp>
        <p:nvSpPr>
          <p:cNvPr id="30" name="TextBox 29">
            <a:extLst>
              <a:ext uri="{FF2B5EF4-FFF2-40B4-BE49-F238E27FC236}">
                <a16:creationId xmlns:a16="http://schemas.microsoft.com/office/drawing/2014/main" id="{C7C1F081-F478-CB23-8BDD-30FF1E660FAA}"/>
              </a:ext>
            </a:extLst>
          </p:cNvPr>
          <p:cNvSpPr txBox="1"/>
          <p:nvPr/>
        </p:nvSpPr>
        <p:spPr>
          <a:xfrm>
            <a:off x="4343400" y="3014294"/>
            <a:ext cx="3176758" cy="923330"/>
          </a:xfrm>
          <a:prstGeom prst="rect">
            <a:avLst/>
          </a:prstGeom>
          <a:noFill/>
        </p:spPr>
        <p:txBody>
          <a:bodyPr wrap="square" rtlCol="0">
            <a:spAutoFit/>
          </a:bodyPr>
          <a:lstStyle/>
          <a:p>
            <a:r>
              <a:rPr lang="en-US" dirty="0"/>
              <a:t>Cards: C(13, ranks)*C(suits, target)*repeat how many times to choose</a:t>
            </a:r>
          </a:p>
        </p:txBody>
      </p:sp>
      <p:pic>
        <p:nvPicPr>
          <p:cNvPr id="32" name="Picture 31">
            <a:extLst>
              <a:ext uri="{FF2B5EF4-FFF2-40B4-BE49-F238E27FC236}">
                <a16:creationId xmlns:a16="http://schemas.microsoft.com/office/drawing/2014/main" id="{C838A754-154E-7D3B-3E42-C9018B13147E}"/>
              </a:ext>
            </a:extLst>
          </p:cNvPr>
          <p:cNvPicPr>
            <a:picLocks noChangeAspect="1"/>
          </p:cNvPicPr>
          <p:nvPr/>
        </p:nvPicPr>
        <p:blipFill>
          <a:blip r:embed="rId29"/>
          <a:stretch>
            <a:fillRect/>
          </a:stretch>
        </p:blipFill>
        <p:spPr>
          <a:xfrm>
            <a:off x="2475329" y="8751196"/>
            <a:ext cx="4544059" cy="1438476"/>
          </a:xfrm>
          <a:prstGeom prst="rect">
            <a:avLst/>
          </a:prstGeom>
        </p:spPr>
      </p:pic>
      <p:sp>
        <p:nvSpPr>
          <p:cNvPr id="33" name="TextBox 32">
            <a:extLst>
              <a:ext uri="{FF2B5EF4-FFF2-40B4-BE49-F238E27FC236}">
                <a16:creationId xmlns:a16="http://schemas.microsoft.com/office/drawing/2014/main" id="{965E15BC-65D2-20DC-E491-1A1D8E547AD7}"/>
              </a:ext>
            </a:extLst>
          </p:cNvPr>
          <p:cNvSpPr txBox="1"/>
          <p:nvPr/>
        </p:nvSpPr>
        <p:spPr>
          <a:xfrm>
            <a:off x="4382352" y="9183742"/>
            <a:ext cx="2575312" cy="369332"/>
          </a:xfrm>
          <a:prstGeom prst="rect">
            <a:avLst/>
          </a:prstGeom>
          <a:noFill/>
        </p:spPr>
        <p:txBody>
          <a:bodyPr wrap="square" rtlCol="0">
            <a:spAutoFit/>
          </a:bodyPr>
          <a:lstStyle/>
          <a:p>
            <a:r>
              <a:rPr lang="en-US" dirty="0">
                <a:solidFill>
                  <a:srgbClr val="FF0000"/>
                </a:solidFill>
              </a:rPr>
              <a:t>Law of total probability</a:t>
            </a:r>
          </a:p>
        </p:txBody>
      </p:sp>
    </p:spTree>
    <p:extLst>
      <p:ext uri="{BB962C8B-B14F-4D97-AF65-F5344CB8AC3E}">
        <p14:creationId xmlns:p14="http://schemas.microsoft.com/office/powerpoint/2010/main" val="710441486"/>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62817B-78F0-A15E-DEBF-B3B2A5020655}"/>
              </a:ext>
            </a:extLst>
          </p:cNvPr>
          <p:cNvSpPr txBox="1"/>
          <p:nvPr/>
        </p:nvSpPr>
        <p:spPr>
          <a:xfrm>
            <a:off x="0" y="156412"/>
            <a:ext cx="2057400" cy="9818072"/>
          </a:xfrm>
          <a:prstGeom prst="rect">
            <a:avLst/>
          </a:prstGeom>
          <a:noFill/>
        </p:spPr>
        <p:txBody>
          <a:bodyPr wrap="square" rtlCol="0">
            <a:spAutoFit/>
          </a:bodyPr>
          <a:lstStyle/>
          <a:p>
            <a:r>
              <a:rPr lang="en-US" sz="400" dirty="0">
                <a:solidFill>
                  <a:srgbClr val="FF0000"/>
                </a:solidFill>
                <a:latin typeface="Verdana" panose="020B0604030504040204" pitchFamily="34" charset="0"/>
                <a:ea typeface="Verdana" panose="020B0604030504040204" pitchFamily="34" charset="0"/>
              </a:rPr>
              <a:t>Proving Graph Isomorphisms</a:t>
            </a:r>
          </a:p>
          <a:p>
            <a:r>
              <a:rPr lang="en-US" sz="400" dirty="0">
                <a:latin typeface="Verdana" panose="020B0604030504040204" pitchFamily="34" charset="0"/>
                <a:ea typeface="Verdana" panose="020B0604030504040204" pitchFamily="34" charset="0"/>
              </a:rPr>
              <a:t>● To prove that two graphs are isomorphic:</a:t>
            </a:r>
          </a:p>
          <a:p>
            <a:r>
              <a:rPr lang="en-US" sz="400" dirty="0">
                <a:latin typeface="Verdana" panose="020B0604030504040204" pitchFamily="34" charset="0"/>
                <a:ea typeface="Verdana" panose="020B0604030504040204" pitchFamily="34" charset="0"/>
              </a:rPr>
              <a:t>○ The only way to prove that two graphs are isomorphic is to provide </a:t>
            </a:r>
          </a:p>
          <a:p>
            <a:r>
              <a:rPr lang="en-US" sz="400" dirty="0">
                <a:latin typeface="Verdana" panose="020B0604030504040204" pitchFamily="34" charset="0"/>
                <a:ea typeface="Verdana" panose="020B0604030504040204" pitchFamily="34" charset="0"/>
              </a:rPr>
              <a:t>an example of an isomorphism.</a:t>
            </a:r>
          </a:p>
          <a:p>
            <a:r>
              <a:rPr lang="en-US" sz="400" dirty="0">
                <a:latin typeface="Verdana" panose="020B0604030504040204" pitchFamily="34" charset="0"/>
                <a:ea typeface="Verdana" panose="020B0604030504040204" pitchFamily="34" charset="0"/>
              </a:rPr>
              <a:t>○ An isomorphism is a function from one set of vertices to the other </a:t>
            </a:r>
          </a:p>
          <a:p>
            <a:r>
              <a:rPr lang="en-US" sz="400" dirty="0">
                <a:latin typeface="Verdana" panose="020B0604030504040204" pitchFamily="34" charset="0"/>
                <a:ea typeface="Verdana" panose="020B0604030504040204" pitchFamily="34" charset="0"/>
              </a:rPr>
              <a:t>such that ∀</a:t>
            </a:r>
            <a:r>
              <a:rPr lang="en-US" sz="400" dirty="0" err="1">
                <a:latin typeface="Verdana" panose="020B0604030504040204" pitchFamily="34" charset="0"/>
                <a:ea typeface="Verdana" panose="020B0604030504040204" pitchFamily="34" charset="0"/>
              </a:rPr>
              <a:t>u,v</a:t>
            </a:r>
            <a:r>
              <a:rPr lang="en-US" sz="400" dirty="0">
                <a:latin typeface="Verdana" panose="020B0604030504040204" pitchFamily="34" charset="0"/>
                <a:ea typeface="Verdana" panose="020B0604030504040204" pitchFamily="34" charset="0"/>
              </a:rPr>
              <a:t> [{</a:t>
            </a:r>
            <a:r>
              <a:rPr lang="en-US" sz="400" dirty="0" err="1">
                <a:latin typeface="Verdana" panose="020B0604030504040204" pitchFamily="34" charset="0"/>
                <a:ea typeface="Verdana" panose="020B0604030504040204" pitchFamily="34" charset="0"/>
              </a:rPr>
              <a:t>u,v</a:t>
            </a:r>
            <a:r>
              <a:rPr lang="en-US" sz="400" dirty="0">
                <a:latin typeface="Verdana" panose="020B0604030504040204" pitchFamily="34" charset="0"/>
                <a:ea typeface="Verdana" panose="020B0604030504040204" pitchFamily="34" charset="0"/>
              </a:rPr>
              <a:t>} ∈ E1 ↔ {f(u),f(v)} ∈ E2], as defined on the </a:t>
            </a:r>
          </a:p>
          <a:p>
            <a:r>
              <a:rPr lang="en-US" sz="400" dirty="0">
                <a:latin typeface="Verdana" panose="020B0604030504040204" pitchFamily="34" charset="0"/>
                <a:ea typeface="Verdana" panose="020B0604030504040204" pitchFamily="34" charset="0"/>
              </a:rPr>
              <a:t>previous slide. </a:t>
            </a:r>
          </a:p>
          <a:p>
            <a:r>
              <a:rPr lang="en-US" sz="400" dirty="0">
                <a:latin typeface="Verdana" panose="020B0604030504040204" pitchFamily="34" charset="0"/>
                <a:ea typeface="Verdana" panose="020B0604030504040204" pitchFamily="34" charset="0"/>
              </a:rPr>
              <a:t>■ It is not sufficient to simply list some consistent invariants. </a:t>
            </a:r>
          </a:p>
          <a:p>
            <a:r>
              <a:rPr lang="en-US" sz="400" dirty="0">
                <a:latin typeface="Verdana" panose="020B0604030504040204" pitchFamily="34" charset="0"/>
                <a:ea typeface="Verdana" panose="020B0604030504040204" pitchFamily="34" charset="0"/>
              </a:rPr>
              <a:t>■ The following statement is true: IF two graphs are isomorphic, </a:t>
            </a:r>
          </a:p>
          <a:p>
            <a:r>
              <a:rPr lang="en-US" sz="400" dirty="0">
                <a:latin typeface="Verdana" panose="020B0604030504040204" pitchFamily="34" charset="0"/>
                <a:ea typeface="Verdana" panose="020B0604030504040204" pitchFamily="34" charset="0"/>
              </a:rPr>
              <a:t>THEN the invariants are preserved, but NOT the other way </a:t>
            </a:r>
          </a:p>
          <a:p>
            <a:r>
              <a:rPr lang="en-US" sz="400" dirty="0">
                <a:latin typeface="Verdana" panose="020B0604030504040204" pitchFamily="34" charset="0"/>
                <a:ea typeface="Verdana" panose="020B0604030504040204" pitchFamily="34" charset="0"/>
              </a:rPr>
              <a:t>around (the converse – not necessarily true).</a:t>
            </a:r>
          </a:p>
          <a:p>
            <a:r>
              <a:rPr lang="en-US" sz="400" dirty="0">
                <a:latin typeface="Verdana" panose="020B0604030504040204" pitchFamily="34" charset="0"/>
                <a:ea typeface="Verdana" panose="020B0604030504040204" pitchFamily="34" charset="0"/>
              </a:rPr>
              <a:t>■ Because of this, however, it is easier to disprove isomorphism.</a:t>
            </a:r>
          </a:p>
          <a:p>
            <a:r>
              <a:rPr lang="en-US" sz="400" dirty="0">
                <a:solidFill>
                  <a:srgbClr val="FF0000"/>
                </a:solidFill>
                <a:latin typeface="Verdana" panose="020B0604030504040204" pitchFamily="34" charset="0"/>
                <a:ea typeface="Verdana" panose="020B0604030504040204" pitchFamily="34" charset="0"/>
              </a:rPr>
              <a:t>Disproving Graph Isomorphisms</a:t>
            </a:r>
          </a:p>
          <a:p>
            <a:r>
              <a:rPr lang="en-US" sz="400" dirty="0">
                <a:latin typeface="Verdana" panose="020B0604030504040204" pitchFamily="34" charset="0"/>
                <a:ea typeface="Verdana" panose="020B0604030504040204" pitchFamily="34" charset="0"/>
              </a:rPr>
              <a:t>● To prove that two graphs are NOT isomorphic:</a:t>
            </a:r>
          </a:p>
          <a:p>
            <a:r>
              <a:rPr lang="en-US" sz="400" dirty="0">
                <a:latin typeface="Verdana" panose="020B0604030504040204" pitchFamily="34" charset="0"/>
                <a:ea typeface="Verdana" panose="020B0604030504040204" pitchFamily="34" charset="0"/>
              </a:rPr>
              <a:t>○ If you are trying to disprove that two graphs are isomorphic, you are </a:t>
            </a:r>
          </a:p>
          <a:p>
            <a:r>
              <a:rPr lang="en-US" sz="400" dirty="0">
                <a:latin typeface="Verdana" panose="020B0604030504040204" pitchFamily="34" charset="0"/>
                <a:ea typeface="Verdana" panose="020B0604030504040204" pitchFamily="34" charset="0"/>
              </a:rPr>
              <a:t>trying to prove that there does not exist an isomorphism between </a:t>
            </a:r>
          </a:p>
          <a:p>
            <a:r>
              <a:rPr lang="en-US" sz="400" dirty="0">
                <a:latin typeface="Verdana" panose="020B0604030504040204" pitchFamily="34" charset="0"/>
                <a:ea typeface="Verdana" panose="020B0604030504040204" pitchFamily="34" charset="0"/>
              </a:rPr>
              <a:t>them. </a:t>
            </a:r>
          </a:p>
          <a:p>
            <a:r>
              <a:rPr lang="en-US" sz="400" dirty="0">
                <a:latin typeface="Verdana" panose="020B0604030504040204" pitchFamily="34" charset="0"/>
                <a:ea typeface="Verdana" panose="020B0604030504040204" pitchFamily="34" charset="0"/>
              </a:rPr>
              <a:t>○ Thus, if a graph invariant is not the same in two graphs, they are NOT </a:t>
            </a:r>
          </a:p>
          <a:p>
            <a:r>
              <a:rPr lang="en-US" sz="400" dirty="0">
                <a:latin typeface="Verdana" panose="020B0604030504040204" pitchFamily="34" charset="0"/>
                <a:ea typeface="Verdana" panose="020B0604030504040204" pitchFamily="34" charset="0"/>
              </a:rPr>
              <a:t>isomorphic. </a:t>
            </a:r>
          </a:p>
          <a:p>
            <a:r>
              <a:rPr lang="en-US" sz="400" dirty="0">
                <a:latin typeface="Verdana" panose="020B0604030504040204" pitchFamily="34" charset="0"/>
                <a:ea typeface="Verdana" panose="020B0604030504040204" pitchFamily="34" charset="0"/>
              </a:rPr>
              <a:t>○ As such, it is sufficient to simply list or describe an invariant that is </a:t>
            </a:r>
          </a:p>
          <a:p>
            <a:r>
              <a:rPr lang="en-US" sz="400" dirty="0">
                <a:latin typeface="Verdana" panose="020B0604030504040204" pitchFamily="34" charset="0"/>
                <a:ea typeface="Verdana" panose="020B0604030504040204" pitchFamily="34" charset="0"/>
              </a:rPr>
              <a:t>different between the two graphs.</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 **</a:t>
            </a:r>
            <a:r>
              <a:rPr lang="en-US" sz="400" dirty="0">
                <a:solidFill>
                  <a:srgbClr val="FF0000"/>
                </a:solidFill>
                <a:latin typeface="Verdana" panose="020B0604030504040204" pitchFamily="34" charset="0"/>
                <a:ea typeface="Verdana" panose="020B0604030504040204" pitchFamily="34" charset="0"/>
              </a:rPr>
              <a:t>Product Rule</a:t>
            </a:r>
            <a:r>
              <a:rPr lang="en-US" sz="400" dirty="0">
                <a:latin typeface="Verdana" panose="020B0604030504040204" pitchFamily="34" charset="0"/>
                <a:ea typeface="Verdana" panose="020B0604030504040204" pitchFamily="34" charset="0"/>
              </a:rPr>
              <a:t>**: If a task has multiple steps, and each step has a certain number of options, then the total number of ways to complete the task is just the options for each step multiplied together. Like if you're getting </a:t>
            </a:r>
            <a:r>
              <a:rPr lang="en-US" sz="400" dirty="0">
                <a:solidFill>
                  <a:srgbClr val="FF0000"/>
                </a:solidFill>
                <a:latin typeface="Verdana" panose="020B0604030504040204" pitchFamily="34" charset="0"/>
                <a:ea typeface="Verdana" panose="020B0604030504040204" pitchFamily="34" charset="0"/>
              </a:rPr>
              <a:t>dressed and you have 2 shirts and 3 pants to choose from, then you have 2 * 3 = 6 different outfits you can wear.</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 **</a:t>
            </a:r>
            <a:r>
              <a:rPr lang="en-US" sz="400" dirty="0">
                <a:solidFill>
                  <a:srgbClr val="FF0000"/>
                </a:solidFill>
                <a:latin typeface="Verdana" panose="020B0604030504040204" pitchFamily="34" charset="0"/>
                <a:ea typeface="Verdana" panose="020B0604030504040204" pitchFamily="34" charset="0"/>
              </a:rPr>
              <a:t>Sum Rule</a:t>
            </a:r>
            <a:r>
              <a:rPr lang="en-US" sz="400" dirty="0">
                <a:latin typeface="Verdana" panose="020B0604030504040204" pitchFamily="34" charset="0"/>
                <a:ea typeface="Verdana" panose="020B0604030504040204" pitchFamily="34" charset="0"/>
              </a:rPr>
              <a:t>**: If there are different ways to do a task, and each way has a certain number of options, then the total number of ways to do the task is just the options for each way added together. Like if you can get to school by bus or by bike, and there are 2 different bus routes and 3 </a:t>
            </a:r>
            <a:r>
              <a:rPr lang="en-US" sz="400" dirty="0">
                <a:solidFill>
                  <a:srgbClr val="FF0000"/>
                </a:solidFill>
                <a:latin typeface="Verdana" panose="020B0604030504040204" pitchFamily="34" charset="0"/>
                <a:ea typeface="Verdana" panose="020B0604030504040204" pitchFamily="34" charset="0"/>
              </a:rPr>
              <a:t>different bike routes, then you have 2 + 3 = 5 different routes to school</a:t>
            </a:r>
            <a:r>
              <a:rPr lang="en-US" sz="400" dirty="0">
                <a:latin typeface="Verdana" panose="020B0604030504040204" pitchFamily="34" charset="0"/>
                <a:ea typeface="Verdana" panose="020B0604030504040204" pitchFamily="34" charset="0"/>
              </a:rPr>
              <a:t>.</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 **</a:t>
            </a:r>
            <a:r>
              <a:rPr lang="en-US" sz="400" dirty="0">
                <a:solidFill>
                  <a:srgbClr val="FF0000"/>
                </a:solidFill>
                <a:latin typeface="Verdana" panose="020B0604030504040204" pitchFamily="34" charset="0"/>
                <a:ea typeface="Verdana" panose="020B0604030504040204" pitchFamily="34" charset="0"/>
              </a:rPr>
              <a:t>Division Rule</a:t>
            </a:r>
            <a:r>
              <a:rPr lang="en-US" sz="400" dirty="0">
                <a:latin typeface="Verdana" panose="020B0604030504040204" pitchFamily="34" charset="0"/>
                <a:ea typeface="Verdana" panose="020B0604030504040204" pitchFamily="34" charset="0"/>
              </a:rPr>
              <a:t>**: If there are lots of ways to pick something, but each thing can be picked in the same number of ways, then the total number of things is just the total ways to pick divided by the ways to pick each thing. </a:t>
            </a:r>
            <a:r>
              <a:rPr lang="en-US" sz="400" dirty="0">
                <a:solidFill>
                  <a:srgbClr val="FF0000"/>
                </a:solidFill>
                <a:latin typeface="Verdana" panose="020B0604030504040204" pitchFamily="34" charset="0"/>
                <a:ea typeface="Verdana" panose="020B0604030504040204" pitchFamily="34" charset="0"/>
              </a:rPr>
              <a:t>Like if you have 12 chocolates and each chocolate has 3 different flavors, then you have 12 / 3 = 4 different types of chocolates</a:t>
            </a:r>
            <a:r>
              <a:rPr lang="en-US" sz="400" dirty="0">
                <a:latin typeface="Verdana" panose="020B0604030504040204" pitchFamily="34" charset="0"/>
                <a:ea typeface="Verdana" panose="020B0604030504040204" pitchFamily="34" charset="0"/>
              </a:rPr>
              <a:t>.</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 **</a:t>
            </a:r>
            <a:r>
              <a:rPr lang="en-US" sz="400" dirty="0">
                <a:solidFill>
                  <a:srgbClr val="FF0000"/>
                </a:solidFill>
                <a:latin typeface="Verdana" panose="020B0604030504040204" pitchFamily="34" charset="0"/>
                <a:ea typeface="Verdana" panose="020B0604030504040204" pitchFamily="34" charset="0"/>
              </a:rPr>
              <a:t>Difference</a:t>
            </a:r>
            <a:r>
              <a:rPr lang="en-US" sz="400" dirty="0">
                <a:latin typeface="Verdana" panose="020B0604030504040204" pitchFamily="34" charset="0"/>
                <a:ea typeface="Verdana" panose="020B0604030504040204" pitchFamily="34" charset="0"/>
              </a:rPr>
              <a:t> Rule**: If you're counting how many ways you can do something, but some of the ways are not allowed, then the total number of ways you can do it is just the total number of ways minus the ones that are not allowed. </a:t>
            </a:r>
            <a:r>
              <a:rPr lang="en-US" sz="400" dirty="0">
                <a:solidFill>
                  <a:srgbClr val="FF0000"/>
                </a:solidFill>
                <a:latin typeface="Verdana" panose="020B0604030504040204" pitchFamily="34" charset="0"/>
                <a:ea typeface="Verdana" panose="020B0604030504040204" pitchFamily="34" charset="0"/>
              </a:rPr>
              <a:t>Like if there are 10 roads to your house but 2 are closed for construction, then there are 10 - 2 = 8 roads you can take.</a:t>
            </a:r>
          </a:p>
          <a:p>
            <a:endParaRPr lang="en-US" sz="400" dirty="0">
              <a:solidFill>
                <a:srgbClr val="FF0000"/>
              </a:solidFill>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 **</a:t>
            </a:r>
            <a:r>
              <a:rPr lang="en-US" sz="400" dirty="0">
                <a:solidFill>
                  <a:srgbClr val="FF0000"/>
                </a:solidFill>
                <a:latin typeface="Verdana" panose="020B0604030504040204" pitchFamily="34" charset="0"/>
                <a:ea typeface="Verdana" panose="020B0604030504040204" pitchFamily="34" charset="0"/>
              </a:rPr>
              <a:t>Inclusion-Exclusion</a:t>
            </a:r>
            <a:r>
              <a:rPr lang="en-US" sz="400" dirty="0">
                <a:latin typeface="Verdana" panose="020B0604030504040204" pitchFamily="34" charset="0"/>
                <a:ea typeface="Verdana" panose="020B0604030504040204" pitchFamily="34" charset="0"/>
              </a:rPr>
              <a:t> Principle**: If a task can be done in different ways and some ways are counted in both, then the total number of ways to do the task is the sum of the ways for each, minus the ways that are counted twice. </a:t>
            </a:r>
            <a:r>
              <a:rPr lang="en-US" sz="400" dirty="0">
                <a:solidFill>
                  <a:srgbClr val="FF0000"/>
                </a:solidFill>
                <a:latin typeface="Verdana" panose="020B0604030504040204" pitchFamily="34" charset="0"/>
                <a:ea typeface="Verdana" panose="020B0604030504040204" pitchFamily="34" charset="0"/>
              </a:rPr>
              <a:t>Like if you can travel to a city by bus or train, and there are 5 bus routes and 4 train routes, but 2 routes are the same for both, then there are 5 + 4 - 2 = 7 different routes to the city.</a:t>
            </a:r>
          </a:p>
          <a:p>
            <a:endParaRPr lang="en-US" sz="400" dirty="0">
              <a:solidFill>
                <a:srgbClr val="FF0000"/>
              </a:solidFill>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Permutations: This is like picking players for a sports team. If you have 10 players and you're picking 5 for your team, the order matters because the first player you pick is the captain. The number of different teams you can pick is calculated using the formula P(</a:t>
            </a:r>
            <a:r>
              <a:rPr lang="en-US" sz="400" dirty="0" err="1">
                <a:latin typeface="Verdana" panose="020B0604030504040204" pitchFamily="34" charset="0"/>
                <a:ea typeface="Verdana" panose="020B0604030504040204" pitchFamily="34" charset="0"/>
              </a:rPr>
              <a:t>n,k</a:t>
            </a:r>
            <a:r>
              <a:rPr lang="en-US" sz="400" dirty="0">
                <a:latin typeface="Verdana" panose="020B0604030504040204" pitchFamily="34" charset="0"/>
                <a:ea typeface="Verdana" panose="020B0604030504040204" pitchFamily="34" charset="0"/>
              </a:rPr>
              <a:t>) = n! / (n–k)!. In our example, it would be P(10,5) = 10! / (10-5)!. The "!" means factorial, which is just multiplying all the numbers from that number down to 1.</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Combinations: This is like picking numbers for a lottery ticket. If you're picking 6 numbers out of 49, the order doesn't matter because 1, 2, 3, 4, 5, 6 is the same as 6, 5, 4, 3, 2, 1. The number of different tickets you can pick is calculated using the formula C(</a:t>
            </a:r>
            <a:r>
              <a:rPr lang="en-US" sz="400" dirty="0" err="1">
                <a:latin typeface="Verdana" panose="020B0604030504040204" pitchFamily="34" charset="0"/>
                <a:ea typeface="Verdana" panose="020B0604030504040204" pitchFamily="34" charset="0"/>
              </a:rPr>
              <a:t>n,k</a:t>
            </a:r>
            <a:r>
              <a:rPr lang="en-US" sz="400" dirty="0">
                <a:latin typeface="Verdana" panose="020B0604030504040204" pitchFamily="34" charset="0"/>
                <a:ea typeface="Verdana" panose="020B0604030504040204" pitchFamily="34" charset="0"/>
              </a:rPr>
              <a:t>) = n! / ((n–k)!k!). In our example, it would be C(49,6) = 49! / ((49-6)!6!).</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Distinguishable Objects: These are things that are different from each other, like people or different cards in a deck. If you're picking people for a team or cards for a hand, each choice is unique.</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Indistinguishable Objects: These are things that are the same, like cookies or copies of the same book. If you're picking cookies for a snack or books for a shelf, it doesn't matter which ones you pick because they're all the same.</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Distributing Objects Into Bins: This is like sorting things into boxes. If the things and the boxes are different (distinguishable), it's like sorting different books into labeled boxes. If the things are the same but the boxes are different, it's like sorting cookies into labeled boxes. If the things are different but the boxes are the same, it's like sorting different books into unlabeled boxes. If the things and the boxes are the same (indistinguishable), it's like sorting cookies into unlabeled boxes. The way you count the number of ways to sort things changes depending on whether the things and the boxes are different or the same.</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 **Experiment**: This is just something you do that has different possible outcomes. Like flipping a coin, you don't know if it will be heads or tails.</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 **Sample Space**: These are all the possible outcomes of your experiment. If you're flipping a coin, the sample space is {Heads, Tails}.</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 **Event**: This is a group of outcomes that you're interested in. If you're flipping a coin and you want it to land on heads, the event is {Heads}.</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 **Probability of an Event (Equally Likely Outcomes)**: This is how likely it is that your event will happen. If all the outcomes are equally likely, like flipping a coin or rolling a die, you just divide the number of outcomes in your event by the total number of outcomes. If you're rolling a 6-sided die and you want to roll a 2 or 6, the probability is 2 (the number of outcomes in your event) divided by 6 (the total number of outcomes), which is 2/6 or 1/3.</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 **General Probability of Events**: This is how likely it is that your event will happen if the outcomes aren't equally likely. You just add up the probabilities of each outcome in your event. The probabilities of all the outcomes in your sample space always add up to 1.</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 **Conditional Probability**: This is the probability that one event happens given that another event has already happened. For example, if you have a bag of red and blue marbles, the probability that you pick a red marble given that you've already picked a blue one would be the conditional probability. It's denoted as P(E1 | E2), which means "the probability of E1 given E2".</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 **Independence**: Two events are independent if the outcome of one event doesn't affect the outcome of the other. For example, flipping a coin and rolling a die are independent because the outcome of the coin flip doesn't affect the outcome of the die roll. You can check if two events are independent by seeing if the probability of both events happening is the same as the product of the probabilities of each event happening. This is expressed as P(E ⋂ F) = P(E) * P(F).</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 **Conditional Probability and Independence**: If the conditional probability of an event is the same as the probability of that event, then the events are independent. This means that the outcome of one event doesn't affect the outcome of the other. For example, the probability of getting a head on a coin flip is the same whether or not you've rolled a die first, so the two events are independent. This is expressed as P(E) = P(E | F).</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 **Random Variable**: This is a way to assign numbers to the outcomes of an experiment. For example, if you're flipping a coin, you could assign a 1 to getting heads and a 0 to getting tails. That way, you can do math with the outcomes of your experiment.</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 **Expected Value**: This is the average outcome you'd expect if you did the experiment many times. You calculate it by multiplying each possible outcome by its probability and then adding those up. For example, if you're flipping a coin (where heads is 1 and tails is 0), the expected value is 1*0.5 (probability of heads) + 0*0.5 (probability of tails) = 0.5.</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 **Linearity of Expectations**: This is a fancy way of saying that you can add up expected values. If you have some random variables and you want to know the expected value of their sum, you can just add up their individual expected values. This is true even if the random variables are dependent (i.e., the outcome of one affects the outcomes of the others).</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 **Indicator Random Variable**: This is a simple type of random variable that only takes on the values 0 and 1. It's often used to indicate whether a certain event has happened. For example, you might have an indicator random variable that is 1 if you roll a 6 on a die and 0 otherwise.</a:t>
            </a:r>
          </a:p>
        </p:txBody>
      </p:sp>
      <p:sp>
        <p:nvSpPr>
          <p:cNvPr id="5" name="TextBox 4">
            <a:extLst>
              <a:ext uri="{FF2B5EF4-FFF2-40B4-BE49-F238E27FC236}">
                <a16:creationId xmlns:a16="http://schemas.microsoft.com/office/drawing/2014/main" id="{9256503B-79ED-3782-9A3E-46FD0ED13899}"/>
              </a:ext>
            </a:extLst>
          </p:cNvPr>
          <p:cNvSpPr txBox="1"/>
          <p:nvPr/>
        </p:nvSpPr>
        <p:spPr>
          <a:xfrm>
            <a:off x="2057400" y="0"/>
            <a:ext cx="2057400" cy="954107"/>
          </a:xfrm>
          <a:prstGeom prst="rect">
            <a:avLst/>
          </a:prstGeom>
          <a:noFill/>
        </p:spPr>
        <p:txBody>
          <a:bodyPr wrap="square" rtlCol="0">
            <a:spAutoFit/>
          </a:bodyPr>
          <a:lstStyle/>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 **Big-O Notation (O(g))**: &lt;=</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 **Big-Omega Notation (Ω(g))**: &gt;=</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 **Big-Theta Notation (Θ(g))**: =</a:t>
            </a:r>
          </a:p>
          <a:p>
            <a:endParaRPr lang="en-US" sz="400" dirty="0">
              <a:latin typeface="Verdana" panose="020B0604030504040204" pitchFamily="34" charset="0"/>
              <a:ea typeface="Verdana" panose="020B0604030504040204" pitchFamily="34" charset="0"/>
            </a:endParaRPr>
          </a:p>
          <a:p>
            <a:r>
              <a:rPr lang="en-US" sz="400" dirty="0">
                <a:latin typeface="Verdana" panose="020B0604030504040204" pitchFamily="34" charset="0"/>
                <a:ea typeface="Verdana" panose="020B0604030504040204" pitchFamily="34" charset="0"/>
              </a:rPr>
              <a:t>- **Note**: A function f(n) is Θ(g(n)) if and only if f(n) is both O(g(n)) and Ω(g(n)). This means that the growth rate of f(n) is both no faster than and at least as fast as g(n), which implies that f(n) grows at the same rate as g(n).</a:t>
            </a:r>
          </a:p>
          <a:p>
            <a:endParaRPr lang="en-US" sz="400" dirty="0">
              <a:latin typeface="Verdana" panose="020B0604030504040204" pitchFamily="34" charset="0"/>
              <a:ea typeface="Verdana" panose="020B0604030504040204" pitchFamily="34" charset="0"/>
            </a:endParaRPr>
          </a:p>
          <a:p>
            <a:endParaRPr lang="en-US" sz="400" dirty="0">
              <a:latin typeface="Verdana" panose="020B0604030504040204" pitchFamily="34" charset="0"/>
              <a:ea typeface="Verdana" panose="020B0604030504040204" pitchFamily="34" charset="0"/>
            </a:endParaRPr>
          </a:p>
          <a:p>
            <a:endParaRPr lang="en-US" sz="400" dirty="0">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774F82A8-5FFC-B5CD-9405-32479997DC75}"/>
              </a:ext>
            </a:extLst>
          </p:cNvPr>
          <p:cNvSpPr txBox="1"/>
          <p:nvPr/>
        </p:nvSpPr>
        <p:spPr>
          <a:xfrm>
            <a:off x="1999413" y="733397"/>
            <a:ext cx="2506579" cy="8433078"/>
          </a:xfrm>
          <a:prstGeom prst="rect">
            <a:avLst/>
          </a:prstGeom>
          <a:noFill/>
        </p:spPr>
        <p:txBody>
          <a:bodyPr wrap="square" rtlCol="0">
            <a:spAutoFit/>
          </a:bodyPr>
          <a:lstStyle/>
          <a:p>
            <a:r>
              <a:rPr lang="en-US" sz="1200" dirty="0">
                <a:solidFill>
                  <a:srgbClr val="FF0000"/>
                </a:solidFill>
                <a:latin typeface="Verdana" panose="020B0604030504040204" pitchFamily="34" charset="0"/>
                <a:ea typeface="Verdana" panose="020B0604030504040204" pitchFamily="34" charset="0"/>
              </a:rPr>
              <a:t>Counting 101</a:t>
            </a:r>
          </a:p>
          <a:p>
            <a:r>
              <a:rPr lang="en-US" sz="1000" dirty="0">
                <a:latin typeface="Verdana" panose="020B0604030504040204" pitchFamily="34" charset="0"/>
                <a:ea typeface="Verdana" panose="020B0604030504040204" pitchFamily="34" charset="0"/>
              </a:rPr>
              <a:t>The first digit should not start with 0</a:t>
            </a:r>
          </a:p>
          <a:p>
            <a:r>
              <a:rPr lang="en-US" sz="1000" dirty="0">
                <a:latin typeface="Verdana" panose="020B0604030504040204" pitchFamily="34" charset="0"/>
                <a:ea typeface="Verdana" panose="020B0604030504040204" pitchFamily="34" charset="0"/>
              </a:rPr>
              <a:t>Distinct means different numbers for each digit</a:t>
            </a:r>
          </a:p>
          <a:p>
            <a:r>
              <a:rPr lang="en-US" sz="1000" dirty="0">
                <a:latin typeface="Verdana" panose="020B0604030504040204" pitchFamily="34" charset="0"/>
                <a:ea typeface="Verdana" panose="020B0604030504040204" pitchFamily="34" charset="0"/>
              </a:rPr>
              <a:t>Divisible by n in an </a:t>
            </a:r>
            <a:r>
              <a:rPr lang="en-US" sz="1000" dirty="0" err="1">
                <a:latin typeface="Verdana" panose="020B0604030504040204" pitchFamily="34" charset="0"/>
                <a:ea typeface="Verdana" panose="020B0604030504040204" pitchFamily="34" charset="0"/>
              </a:rPr>
              <a:t>intvl</a:t>
            </a:r>
            <a:r>
              <a:rPr lang="en-US" sz="1000" dirty="0">
                <a:latin typeface="Verdana" panose="020B0604030504040204" pitchFamily="34" charset="0"/>
                <a:ea typeface="Verdana" panose="020B0604030504040204" pitchFamily="34" charset="0"/>
              </a:rPr>
              <a:t> of a to b means b/n</a:t>
            </a:r>
          </a:p>
          <a:p>
            <a:endParaRPr lang="en-US" sz="1000" dirty="0">
              <a:latin typeface="Verdana" panose="020B0604030504040204" pitchFamily="34" charset="0"/>
              <a:ea typeface="Verdana" panose="020B0604030504040204" pitchFamily="34" charset="0"/>
            </a:endParaRPr>
          </a:p>
          <a:p>
            <a:r>
              <a:rPr lang="en-US" sz="1000" dirty="0">
                <a:latin typeface="Verdana" panose="020B0604030504040204" pitchFamily="34" charset="0"/>
                <a:ea typeface="Verdana" panose="020B0604030504040204" pitchFamily="34" charset="0"/>
              </a:rPr>
              <a:t>Examples:</a:t>
            </a:r>
          </a:p>
          <a:p>
            <a:r>
              <a:rPr lang="en-US" sz="1000" dirty="0">
                <a:latin typeface="Verdana" panose="020B0604030504040204" pitchFamily="34" charset="0"/>
                <a:ea typeface="Verdana" panose="020B0604030504040204" pitchFamily="34" charset="0"/>
              </a:rPr>
              <a:t>Product: labeling chairs with letters followed by num</a:t>
            </a:r>
          </a:p>
          <a:p>
            <a:r>
              <a:rPr lang="en-US" sz="1000" dirty="0">
                <a:latin typeface="Verdana" panose="020B0604030504040204" pitchFamily="34" charset="0"/>
                <a:ea typeface="Verdana" panose="020B0604030504040204" pitchFamily="34" charset="0"/>
              </a:rPr>
              <a:t>License plate with no restrictions</a:t>
            </a:r>
          </a:p>
          <a:p>
            <a:r>
              <a:rPr lang="en-US" sz="1000" dirty="0">
                <a:latin typeface="Verdana" panose="020B0604030504040204" pitchFamily="34" charset="0"/>
                <a:ea typeface="Verdana" panose="020B0604030504040204" pitchFamily="34" charset="0"/>
              </a:rPr>
              <a:t>Sets of n to sets of m = </a:t>
            </a:r>
          </a:p>
          <a:p>
            <a:r>
              <a:rPr lang="en-US" sz="1000" dirty="0">
                <a:latin typeface="Verdana" panose="020B0604030504040204" pitchFamily="34" charset="0"/>
                <a:ea typeface="Verdana" panose="020B0604030504040204" pitchFamily="34" charset="0"/>
              </a:rPr>
              <a:t>n x n m times = </a:t>
            </a:r>
            <a:r>
              <a:rPr lang="en-US" sz="1000" dirty="0" err="1">
                <a:latin typeface="Verdana" panose="020B0604030504040204" pitchFamily="34" charset="0"/>
                <a:ea typeface="Verdana" panose="020B0604030504040204" pitchFamily="34" charset="0"/>
              </a:rPr>
              <a:t>n^m</a:t>
            </a:r>
            <a:endParaRPr lang="en-US" sz="1000" dirty="0">
              <a:latin typeface="Verdana" panose="020B0604030504040204" pitchFamily="34" charset="0"/>
              <a:ea typeface="Verdana" panose="020B0604030504040204" pitchFamily="34" charset="0"/>
            </a:endParaRPr>
          </a:p>
          <a:p>
            <a:endParaRPr lang="en-US" sz="1000" dirty="0">
              <a:latin typeface="Verdana" panose="020B0604030504040204" pitchFamily="34" charset="0"/>
              <a:ea typeface="Verdana" panose="020B0604030504040204" pitchFamily="34" charset="0"/>
            </a:endParaRPr>
          </a:p>
          <a:p>
            <a:r>
              <a:rPr lang="en-US" sz="1000" dirty="0">
                <a:latin typeface="Verdana" panose="020B0604030504040204" pitchFamily="34" charset="0"/>
                <a:ea typeface="Verdana" panose="020B0604030504040204" pitchFamily="34" charset="0"/>
              </a:rPr>
              <a:t>Sum: no duplicates choosing by steps</a:t>
            </a:r>
          </a:p>
          <a:p>
            <a:endParaRPr lang="en-US" sz="1000" dirty="0">
              <a:latin typeface="Verdana" panose="020B0604030504040204" pitchFamily="34" charset="0"/>
              <a:ea typeface="Verdana" panose="020B0604030504040204" pitchFamily="34" charset="0"/>
            </a:endParaRPr>
          </a:p>
          <a:p>
            <a:endParaRPr lang="en-US" sz="1000" dirty="0">
              <a:latin typeface="Verdana" panose="020B0604030504040204" pitchFamily="34" charset="0"/>
              <a:ea typeface="Verdana" panose="020B0604030504040204" pitchFamily="34" charset="0"/>
            </a:endParaRPr>
          </a:p>
          <a:p>
            <a:r>
              <a:rPr lang="en-US" sz="1000" dirty="0">
                <a:latin typeface="Verdana" panose="020B0604030504040204" pitchFamily="34" charset="0"/>
                <a:ea typeface="Verdana" panose="020B0604030504040204" pitchFamily="34" charset="0"/>
              </a:rPr>
              <a:t>See or? </a:t>
            </a:r>
            <a:r>
              <a:rPr lang="en-US" sz="1000" dirty="0">
                <a:solidFill>
                  <a:srgbClr val="FF0000"/>
                </a:solidFill>
                <a:latin typeface="Verdana" panose="020B0604030504040204" pitchFamily="34" charset="0"/>
                <a:ea typeface="Verdana" panose="020B0604030504040204" pitchFamily="34" charset="0"/>
              </a:rPr>
              <a:t>Inclusion exclusion: always minus the smaller overlap</a:t>
            </a:r>
          </a:p>
          <a:p>
            <a:endParaRPr lang="en-US" sz="1000" dirty="0">
              <a:latin typeface="Verdana" panose="020B0604030504040204" pitchFamily="34" charset="0"/>
              <a:ea typeface="Verdana" panose="020B0604030504040204" pitchFamily="34" charset="0"/>
            </a:endParaRPr>
          </a:p>
          <a:p>
            <a:r>
              <a:rPr lang="en-US" sz="1000" dirty="0">
                <a:solidFill>
                  <a:srgbClr val="FF0000"/>
                </a:solidFill>
                <a:latin typeface="Verdana" panose="020B0604030504040204" pitchFamily="34" charset="0"/>
                <a:ea typeface="Verdana" panose="020B0604030504040204" pitchFamily="34" charset="0"/>
              </a:rPr>
              <a:t>Division: given n ppl, overcount with n! and divide the overcount (usually this is n for tables, or books that are not labeled) also divide by n if rotation </a:t>
            </a:r>
            <a:r>
              <a:rPr lang="en-US" sz="1000">
                <a:solidFill>
                  <a:srgbClr val="FF0000"/>
                </a:solidFill>
                <a:latin typeface="Verdana" panose="020B0604030504040204" pitchFamily="34" charset="0"/>
                <a:ea typeface="Verdana" panose="020B0604030504040204" pitchFamily="34" charset="0"/>
              </a:rPr>
              <a:t>is involved</a:t>
            </a:r>
            <a:endParaRPr lang="en-US" sz="1000" dirty="0">
              <a:solidFill>
                <a:srgbClr val="FF0000"/>
              </a:solidFill>
              <a:latin typeface="Verdana" panose="020B0604030504040204" pitchFamily="34" charset="0"/>
              <a:ea typeface="Verdana" panose="020B0604030504040204" pitchFamily="34" charset="0"/>
            </a:endParaRPr>
          </a:p>
          <a:p>
            <a:endParaRPr lang="en-US" sz="1000" dirty="0">
              <a:latin typeface="Verdana" panose="020B0604030504040204" pitchFamily="34" charset="0"/>
              <a:ea typeface="Verdana" panose="020B0604030504040204" pitchFamily="34" charset="0"/>
            </a:endParaRPr>
          </a:p>
          <a:p>
            <a:r>
              <a:rPr lang="en-US" sz="1000" dirty="0">
                <a:latin typeface="Verdana" panose="020B0604030504040204" pitchFamily="34" charset="0"/>
                <a:ea typeface="Verdana" panose="020B0604030504040204" pitchFamily="34" charset="0"/>
              </a:rPr>
              <a:t>Distinguishable: different from each other, “labeled”</a:t>
            </a:r>
          </a:p>
          <a:p>
            <a:r>
              <a:rPr lang="en-US" sz="1000" dirty="0">
                <a:latin typeface="Verdana" panose="020B0604030504040204" pitchFamily="34" charset="0"/>
                <a:ea typeface="Verdana" panose="020B0604030504040204" pitchFamily="34" charset="0"/>
              </a:rPr>
              <a:t>○ Different people</a:t>
            </a:r>
          </a:p>
          <a:p>
            <a:r>
              <a:rPr lang="en-US" sz="1000" dirty="0">
                <a:latin typeface="Verdana" panose="020B0604030504040204" pitchFamily="34" charset="0"/>
                <a:ea typeface="Verdana" panose="020B0604030504040204" pitchFamily="34" charset="0"/>
              </a:rPr>
              <a:t>○ Labelled boxes</a:t>
            </a:r>
          </a:p>
          <a:p>
            <a:r>
              <a:rPr lang="en-US" sz="1000" dirty="0">
                <a:latin typeface="Verdana" panose="020B0604030504040204" pitchFamily="34" charset="0"/>
                <a:ea typeface="Verdana" panose="020B0604030504040204" pitchFamily="34" charset="0"/>
              </a:rPr>
              <a:t>○ Different cards in a standard deck of cards</a:t>
            </a:r>
          </a:p>
          <a:p>
            <a:r>
              <a:rPr lang="en-US" sz="1000" dirty="0">
                <a:latin typeface="Verdana" panose="020B0604030504040204" pitchFamily="34" charset="0"/>
                <a:ea typeface="Verdana" panose="020B0604030504040204" pitchFamily="34" charset="0"/>
              </a:rPr>
              <a:t>● Indistinguishable: considered identical, “unlabeled”</a:t>
            </a:r>
          </a:p>
          <a:p>
            <a:r>
              <a:rPr lang="en-US" sz="1000" dirty="0">
                <a:latin typeface="Verdana" panose="020B0604030504040204" pitchFamily="34" charset="0"/>
                <a:ea typeface="Verdana" panose="020B0604030504040204" pitchFamily="34" charset="0"/>
              </a:rPr>
              <a:t>○ Chocolate chip cookies</a:t>
            </a:r>
          </a:p>
          <a:p>
            <a:r>
              <a:rPr lang="en-US" sz="1000" dirty="0">
                <a:latin typeface="Verdana" panose="020B0604030504040204" pitchFamily="34" charset="0"/>
                <a:ea typeface="Verdana" panose="020B0604030504040204" pitchFamily="34" charset="0"/>
              </a:rPr>
              <a:t>○ Occurrences of S in “SUCCESS”</a:t>
            </a:r>
          </a:p>
          <a:p>
            <a:r>
              <a:rPr lang="en-US" sz="1000" dirty="0">
                <a:latin typeface="Verdana" panose="020B0604030504040204" pitchFamily="34" charset="0"/>
                <a:ea typeface="Verdana" panose="020B0604030504040204" pitchFamily="34" charset="0"/>
              </a:rPr>
              <a:t>○ Zeros in a bit string</a:t>
            </a:r>
          </a:p>
          <a:p>
            <a:r>
              <a:rPr lang="en-US" sz="1000" dirty="0">
                <a:latin typeface="Verdana" panose="020B0604030504040204" pitchFamily="34" charset="0"/>
                <a:ea typeface="Verdana" panose="020B0604030504040204" pitchFamily="34" charset="0"/>
              </a:rPr>
              <a:t>○ Copies of the same book</a:t>
            </a:r>
          </a:p>
          <a:p>
            <a:r>
              <a:rPr lang="en-US" sz="1000" dirty="0">
                <a:latin typeface="Verdana" panose="020B0604030504040204" pitchFamily="34" charset="0"/>
                <a:ea typeface="Verdana" panose="020B0604030504040204" pitchFamily="34" charset="0"/>
              </a:rPr>
              <a:t>○ </a:t>
            </a:r>
            <a:r>
              <a:rPr lang="en-US" sz="1000" dirty="0" err="1">
                <a:latin typeface="Verdana" panose="020B0604030504040204" pitchFamily="34" charset="0"/>
                <a:ea typeface="Verdana" panose="020B0604030504040204" pitchFamily="34" charset="0"/>
              </a:rPr>
              <a:t>Unlabelled</a:t>
            </a:r>
            <a:r>
              <a:rPr lang="en-US" sz="1000" dirty="0">
                <a:latin typeface="Verdana" panose="020B0604030504040204" pitchFamily="34" charset="0"/>
                <a:ea typeface="Verdana" panose="020B0604030504040204" pitchFamily="34" charset="0"/>
              </a:rPr>
              <a:t> boxes</a:t>
            </a:r>
          </a:p>
          <a:p>
            <a:endParaRPr lang="en-US" sz="1000" dirty="0">
              <a:latin typeface="Verdana" panose="020B0604030504040204" pitchFamily="34" charset="0"/>
              <a:ea typeface="Verdana" panose="020B0604030504040204" pitchFamily="34" charset="0"/>
            </a:endParaRPr>
          </a:p>
          <a:p>
            <a:r>
              <a:rPr lang="en-US" sz="1000" dirty="0">
                <a:latin typeface="Verdana" panose="020B0604030504040204" pitchFamily="34" charset="0"/>
                <a:ea typeface="Verdana" panose="020B0604030504040204" pitchFamily="34" charset="0"/>
              </a:rPr>
              <a:t>Expected values: linear, the total expected </a:t>
            </a:r>
          </a:p>
          <a:p>
            <a:endParaRPr lang="en-US" sz="1000" dirty="0">
              <a:latin typeface="Verdana" panose="020B0604030504040204" pitchFamily="34" charset="0"/>
              <a:ea typeface="Verdana" panose="020B0604030504040204" pitchFamily="34" charset="0"/>
            </a:endParaRPr>
          </a:p>
          <a:p>
            <a:r>
              <a:rPr lang="en-US" sz="1000" dirty="0">
                <a:solidFill>
                  <a:srgbClr val="FF0000"/>
                </a:solidFill>
                <a:latin typeface="Verdana" panose="020B0604030504040204" pitchFamily="34" charset="0"/>
                <a:ea typeface="Verdana" panose="020B0604030504040204" pitchFamily="34" charset="0"/>
              </a:rPr>
              <a:t>Choosing password </a:t>
            </a:r>
            <a:r>
              <a:rPr lang="en-US" sz="1000" dirty="0">
                <a:latin typeface="Verdana" panose="020B0604030504040204" pitchFamily="34" charset="0"/>
                <a:ea typeface="Verdana" panose="020B0604030504040204" pitchFamily="34" charset="0"/>
              </a:rPr>
              <a:t>of n digits with no restrictions from r numbers is </a:t>
            </a:r>
            <a:r>
              <a:rPr lang="en-US" sz="1000" dirty="0" err="1">
                <a:latin typeface="Verdana" panose="020B0604030504040204" pitchFamily="34" charset="0"/>
                <a:ea typeface="Verdana" panose="020B0604030504040204" pitchFamily="34" charset="0"/>
              </a:rPr>
              <a:t>r^n</a:t>
            </a:r>
            <a:r>
              <a:rPr lang="en-US" sz="1000" dirty="0">
                <a:latin typeface="Verdana" panose="020B0604030504040204" pitchFamily="34" charset="0"/>
                <a:ea typeface="Verdana" panose="020B0604030504040204" pitchFamily="34" charset="0"/>
              </a:rPr>
              <a:t> because you just choose n time from r numbers</a:t>
            </a:r>
          </a:p>
          <a:p>
            <a:endParaRPr lang="en-US" sz="1000" dirty="0">
              <a:latin typeface="Verdana" panose="020B0604030504040204" pitchFamily="34" charset="0"/>
              <a:ea typeface="Verdana" panose="020B0604030504040204" pitchFamily="34" charset="0"/>
            </a:endParaRPr>
          </a:p>
          <a:p>
            <a:endParaRPr lang="en-US" sz="1000" dirty="0">
              <a:latin typeface="Verdana" panose="020B0604030504040204" pitchFamily="34" charset="0"/>
              <a:ea typeface="Verdana" panose="020B0604030504040204" pitchFamily="34" charset="0"/>
            </a:endParaRPr>
          </a:p>
          <a:p>
            <a:r>
              <a:rPr lang="en-US" sz="1000" dirty="0">
                <a:latin typeface="Verdana" panose="020B0604030504040204" pitchFamily="34" charset="0"/>
                <a:ea typeface="Verdana" panose="020B0604030504040204" pitchFamily="34" charset="0"/>
              </a:rPr>
              <a:t>Disjoint = mutually exclusive</a:t>
            </a:r>
          </a:p>
          <a:p>
            <a:endParaRPr lang="en-US" sz="1000" dirty="0">
              <a:latin typeface="Verdana" panose="020B0604030504040204" pitchFamily="34" charset="0"/>
              <a:ea typeface="Verdana" panose="020B0604030504040204" pitchFamily="34" charset="0"/>
            </a:endParaRPr>
          </a:p>
          <a:p>
            <a:endParaRPr lang="en-US" sz="1000" dirty="0">
              <a:latin typeface="Verdana" panose="020B0604030504040204" pitchFamily="34" charset="0"/>
              <a:ea typeface="Verdana" panose="020B0604030504040204" pitchFamily="34" charset="0"/>
            </a:endParaRPr>
          </a:p>
        </p:txBody>
      </p:sp>
      <p:sp>
        <p:nvSpPr>
          <p:cNvPr id="11" name="TextBox 10">
            <a:extLst>
              <a:ext uri="{FF2B5EF4-FFF2-40B4-BE49-F238E27FC236}">
                <a16:creationId xmlns:a16="http://schemas.microsoft.com/office/drawing/2014/main" id="{25D8DC14-AE69-D709-6B39-A9A914BFD032}"/>
              </a:ext>
            </a:extLst>
          </p:cNvPr>
          <p:cNvSpPr txBox="1"/>
          <p:nvPr/>
        </p:nvSpPr>
        <p:spPr>
          <a:xfrm>
            <a:off x="4563979" y="156412"/>
            <a:ext cx="3208421" cy="9541073"/>
          </a:xfrm>
          <a:prstGeom prst="rect">
            <a:avLst/>
          </a:prstGeom>
          <a:noFill/>
        </p:spPr>
        <p:txBody>
          <a:bodyPr wrap="square" rtlCol="0">
            <a:spAutoFit/>
          </a:bodyPr>
          <a:lstStyle/>
          <a:p>
            <a:r>
              <a:rPr lang="en-US" sz="1000" dirty="0">
                <a:solidFill>
                  <a:srgbClr val="FF0000"/>
                </a:solidFill>
                <a:latin typeface="Verdana" panose="020B0604030504040204" pitchFamily="34" charset="0"/>
                <a:ea typeface="Verdana" panose="020B0604030504040204" pitchFamily="34" charset="0"/>
              </a:rPr>
              <a:t>Putting in identical bins = 1 way</a:t>
            </a:r>
          </a:p>
          <a:p>
            <a:r>
              <a:rPr lang="en-US" sz="1000" dirty="0">
                <a:solidFill>
                  <a:srgbClr val="FF0000"/>
                </a:solidFill>
                <a:latin typeface="Verdana" panose="020B0604030504040204" pitchFamily="34" charset="0"/>
                <a:ea typeface="Verdana" panose="020B0604030504040204" pitchFamily="34" charset="0"/>
              </a:rPr>
              <a:t>Both unique = P(a, b)</a:t>
            </a:r>
          </a:p>
          <a:p>
            <a:r>
              <a:rPr lang="en-US" sz="1000" dirty="0" err="1">
                <a:solidFill>
                  <a:srgbClr val="FF0000"/>
                </a:solidFill>
                <a:latin typeface="Verdana" panose="020B0604030504040204" pitchFamily="34" charset="0"/>
                <a:ea typeface="Verdana" panose="020B0604030504040204" pitchFamily="34" charset="0"/>
              </a:rPr>
              <a:t>Uniq</a:t>
            </a:r>
            <a:r>
              <a:rPr lang="en-US" sz="1000" dirty="0">
                <a:solidFill>
                  <a:srgbClr val="FF0000"/>
                </a:solidFill>
                <a:latin typeface="Verdana" panose="020B0604030504040204" pitchFamily="34" charset="0"/>
                <a:ea typeface="Verdana" panose="020B0604030504040204" pitchFamily="34" charset="0"/>
              </a:rPr>
              <a:t> bins but same obj = C(</a:t>
            </a:r>
            <a:r>
              <a:rPr lang="en-US" sz="1000" dirty="0" err="1">
                <a:solidFill>
                  <a:srgbClr val="FF0000"/>
                </a:solidFill>
                <a:latin typeface="Verdana" panose="020B0604030504040204" pitchFamily="34" charset="0"/>
                <a:ea typeface="Verdana" panose="020B0604030504040204" pitchFamily="34" charset="0"/>
              </a:rPr>
              <a:t>a,b</a:t>
            </a:r>
            <a:r>
              <a:rPr lang="en-US" sz="1000" dirty="0">
                <a:solidFill>
                  <a:srgbClr val="FF0000"/>
                </a:solidFill>
                <a:latin typeface="Verdana" panose="020B0604030504040204" pitchFamily="34" charset="0"/>
                <a:ea typeface="Verdana" panose="020B0604030504040204" pitchFamily="34" charset="0"/>
              </a:rPr>
              <a:t>)</a:t>
            </a:r>
          </a:p>
          <a:p>
            <a:pPr algn="l"/>
            <a:r>
              <a:rPr lang="en-US" sz="1000" b="0" i="0" dirty="0">
                <a:solidFill>
                  <a:srgbClr val="24292F"/>
                </a:solidFill>
                <a:effectLst/>
                <a:latin typeface="Noto Sans" panose="020B0502040504020204" pitchFamily="34" charset="0"/>
              </a:rPr>
              <a:t>So, in your example, you divide by </a:t>
            </a:r>
            <a:r>
              <a:rPr lang="en-US" sz="1000" b="0" i="0" dirty="0">
                <a:solidFill>
                  <a:srgbClr val="24292F"/>
                </a:solidFill>
                <a:effectLst/>
                <a:latin typeface="KaTeX_Main"/>
              </a:rPr>
              <a:t>(3!) 4 times</a:t>
            </a:r>
            <a:r>
              <a:rPr lang="en-US" sz="1000" b="0" i="0" dirty="0">
                <a:solidFill>
                  <a:srgbClr val="24292F"/>
                </a:solidFill>
                <a:effectLst/>
                <a:latin typeface="Noto Sans" panose="020B0502040504020204" pitchFamily="34" charset="0"/>
              </a:rPr>
              <a:t> to account for the indistinguishable objects in each bin (side of the table), and you divide by $4!$ to account for the interchangeable bins (sides of the table).</a:t>
            </a:r>
          </a:p>
          <a:p>
            <a:pPr algn="l"/>
            <a:r>
              <a:rPr lang="en-US" sz="1000" b="0" i="0" dirty="0">
                <a:solidFill>
                  <a:srgbClr val="24292F"/>
                </a:solidFill>
                <a:effectLst/>
                <a:latin typeface="Noto Sans" panose="020B0502040504020204" pitchFamily="34" charset="0"/>
              </a:rPr>
              <a:t>Remember, this rule of thumb applies to situations where you have </a:t>
            </a:r>
            <a:r>
              <a:rPr lang="en-US" sz="1000" b="0" i="0" dirty="0">
                <a:solidFill>
                  <a:srgbClr val="FF0000"/>
                </a:solidFill>
                <a:effectLst/>
                <a:latin typeface="Noto Sans" panose="020B0502040504020204" pitchFamily="34" charset="0"/>
              </a:rPr>
              <a:t>indistinguishable objects within bins </a:t>
            </a:r>
            <a:r>
              <a:rPr lang="en-US" sz="1000" b="0" i="0" dirty="0">
                <a:solidFill>
                  <a:srgbClr val="24292F"/>
                </a:solidFill>
                <a:effectLst/>
                <a:latin typeface="Noto Sans" panose="020B0502040504020204" pitchFamily="34" charset="0"/>
              </a:rPr>
              <a:t>or interchangeable bins.</a:t>
            </a:r>
            <a:r>
              <a:rPr lang="en-US" sz="1000" b="0" i="0" dirty="0">
                <a:solidFill>
                  <a:srgbClr val="FF0000"/>
                </a:solidFill>
                <a:effectLst/>
                <a:latin typeface="Noto Sans" panose="020B0502040504020204" pitchFamily="34" charset="0"/>
              </a:rPr>
              <a:t> If all objects are distinguishable and bins are not interchangeable, then you typically do not need to divide by any factorials.</a:t>
            </a:r>
          </a:p>
          <a:p>
            <a:endParaRPr lang="en-US" sz="1000" dirty="0">
              <a:solidFill>
                <a:srgbClr val="FF0000"/>
              </a:solidFill>
              <a:latin typeface="Verdana" panose="020B0604030504040204" pitchFamily="34" charset="0"/>
              <a:ea typeface="Verdana" panose="020B0604030504040204" pitchFamily="34" charset="0"/>
            </a:endParaRPr>
          </a:p>
          <a:p>
            <a:endParaRPr lang="en-US" sz="1000" dirty="0">
              <a:latin typeface="Verdana" panose="020B0604030504040204" pitchFamily="34" charset="0"/>
              <a:ea typeface="Verdana" panose="020B0604030504040204" pitchFamily="34" charset="0"/>
            </a:endParaRPr>
          </a:p>
          <a:p>
            <a:r>
              <a:rPr lang="en-US" sz="1000" dirty="0">
                <a:latin typeface="Verdana" panose="020B0604030504040204" pitchFamily="34" charset="0"/>
                <a:ea typeface="Verdana" panose="020B0604030504040204" pitchFamily="34" charset="0"/>
              </a:rPr>
              <a:t>Examples:</a:t>
            </a:r>
          </a:p>
          <a:p>
            <a:r>
              <a:rPr lang="en-US" sz="1200" dirty="0">
                <a:solidFill>
                  <a:srgbClr val="FF0000"/>
                </a:solidFill>
                <a:latin typeface="Verdana" panose="020B0604030504040204" pitchFamily="34" charset="0"/>
                <a:ea typeface="Verdana" panose="020B0604030504040204" pitchFamily="34" charset="0"/>
              </a:rPr>
              <a:t>Permutation</a:t>
            </a:r>
            <a:r>
              <a:rPr lang="en-US" sz="1000" dirty="0">
                <a:latin typeface="Verdana" panose="020B0604030504040204" pitchFamily="34" charset="0"/>
                <a:ea typeface="Verdana" panose="020B0604030504040204" pitchFamily="34" charset="0"/>
              </a:rPr>
              <a:t>: </a:t>
            </a:r>
          </a:p>
          <a:p>
            <a:r>
              <a:rPr lang="en-US" sz="1000" dirty="0">
                <a:latin typeface="Verdana" panose="020B0604030504040204" pitchFamily="34" charset="0"/>
                <a:ea typeface="Verdana" panose="020B0604030504040204" pitchFamily="34" charset="0"/>
              </a:rPr>
              <a:t>winner</a:t>
            </a:r>
          </a:p>
          <a:p>
            <a:r>
              <a:rPr lang="en-US" sz="1000" dirty="0">
                <a:latin typeface="Verdana" panose="020B0604030504040204" pitchFamily="34" charset="0"/>
                <a:ea typeface="Verdana" panose="020B0604030504040204" pitchFamily="34" charset="0"/>
              </a:rPr>
              <a:t>No restrictions -&gt; group objects</a:t>
            </a:r>
          </a:p>
          <a:p>
            <a:r>
              <a:rPr lang="en-US" sz="1000" dirty="0">
                <a:latin typeface="Verdana" panose="020B0604030504040204" pitchFamily="34" charset="0"/>
                <a:ea typeface="Verdana" panose="020B0604030504040204" pitchFamily="34" charset="0"/>
              </a:rPr>
              <a:t>Choosing numbers:</a:t>
            </a:r>
          </a:p>
          <a:p>
            <a:r>
              <a:rPr lang="en-US" sz="1000" dirty="0">
                <a:latin typeface="Verdana" panose="020B0604030504040204" pitchFamily="34" charset="0"/>
                <a:ea typeface="Verdana" panose="020B0604030504040204" pitchFamily="34" charset="0"/>
              </a:rPr>
              <a:t>Total!/dup!</a:t>
            </a:r>
          </a:p>
          <a:p>
            <a:endParaRPr lang="en-US" sz="1000" dirty="0">
              <a:latin typeface="Verdana" panose="020B0604030504040204" pitchFamily="34" charset="0"/>
              <a:ea typeface="Verdana" panose="020B0604030504040204" pitchFamily="34" charset="0"/>
            </a:endParaRPr>
          </a:p>
          <a:p>
            <a:r>
              <a:rPr lang="en-US" sz="1200" dirty="0">
                <a:solidFill>
                  <a:srgbClr val="FF0000"/>
                </a:solidFill>
                <a:latin typeface="Verdana" panose="020B0604030504040204" pitchFamily="34" charset="0"/>
                <a:ea typeface="Verdana" panose="020B0604030504040204" pitchFamily="34" charset="0"/>
              </a:rPr>
              <a:t>Combination</a:t>
            </a:r>
            <a:r>
              <a:rPr lang="en-US" sz="1000" dirty="0">
                <a:latin typeface="Verdana" panose="020B0604030504040204" pitchFamily="34" charset="0"/>
                <a:ea typeface="Verdana" panose="020B0604030504040204" pitchFamily="34" charset="0"/>
              </a:rPr>
              <a:t>:</a:t>
            </a:r>
          </a:p>
          <a:p>
            <a:r>
              <a:rPr lang="en-US" sz="1000" dirty="0">
                <a:latin typeface="Verdana" panose="020B0604030504040204" pitchFamily="34" charset="0"/>
                <a:ea typeface="Verdana" panose="020B0604030504040204" pitchFamily="34" charset="0"/>
              </a:rPr>
              <a:t>Cards</a:t>
            </a:r>
          </a:p>
          <a:p>
            <a:r>
              <a:rPr lang="en-US" sz="1000" dirty="0">
                <a:latin typeface="Verdana" panose="020B0604030504040204" pitchFamily="34" charset="0"/>
                <a:ea typeface="Verdana" panose="020B0604030504040204" pitchFamily="34" charset="0"/>
              </a:rPr>
              <a:t>Choosing committee</a:t>
            </a:r>
          </a:p>
          <a:p>
            <a:r>
              <a:rPr lang="en-US" sz="1000" dirty="0">
                <a:latin typeface="Verdana" panose="020B0604030504040204" pitchFamily="34" charset="0"/>
                <a:ea typeface="Verdana" panose="020B0604030504040204" pitchFamily="34" charset="0"/>
              </a:rPr>
              <a:t>Choosing letters: C(</a:t>
            </a:r>
            <a:r>
              <a:rPr lang="en-US" sz="1000" dirty="0" err="1">
                <a:latin typeface="Verdana" panose="020B0604030504040204" pitchFamily="34" charset="0"/>
                <a:ea typeface="Verdana" panose="020B0604030504040204" pitchFamily="34" charset="0"/>
              </a:rPr>
              <a:t>n,k</a:t>
            </a:r>
            <a:r>
              <a:rPr lang="en-US" sz="1000" dirty="0">
                <a:latin typeface="Verdana" panose="020B0604030504040204" pitchFamily="34" charset="0"/>
                <a:ea typeface="Verdana" panose="020B0604030504040204" pitchFamily="34" charset="0"/>
              </a:rPr>
              <a:t>)*C(n-k,k-1)*C(n-k-(k-1),k-1-1)*</a:t>
            </a:r>
          </a:p>
          <a:p>
            <a:endParaRPr lang="en-US" sz="1000" dirty="0">
              <a:latin typeface="Verdana" panose="020B0604030504040204" pitchFamily="34" charset="0"/>
              <a:ea typeface="Verdana" panose="020B0604030504040204" pitchFamily="34" charset="0"/>
            </a:endParaRPr>
          </a:p>
          <a:p>
            <a:r>
              <a:rPr lang="en-US" sz="1000" dirty="0">
                <a:latin typeface="Verdana" panose="020B0604030504040204" pitchFamily="34" charset="0"/>
                <a:ea typeface="Verdana" panose="020B0604030504040204" pitchFamily="34" charset="0"/>
              </a:rPr>
              <a:t>Can add up the ones that match the criteria, or subtract the ones that don’t</a:t>
            </a:r>
          </a:p>
          <a:p>
            <a:endParaRPr lang="en-US" sz="1000" dirty="0">
              <a:latin typeface="Verdana" panose="020B0604030504040204" pitchFamily="34" charset="0"/>
              <a:ea typeface="Verdana" panose="020B0604030504040204" pitchFamily="34" charset="0"/>
            </a:endParaRPr>
          </a:p>
          <a:p>
            <a:r>
              <a:rPr lang="en-US" sz="1000" dirty="0">
                <a:latin typeface="Verdana" panose="020B0604030504040204" pitchFamily="34" charset="0"/>
                <a:ea typeface="Verdana" panose="020B0604030504040204" pitchFamily="34" charset="0"/>
              </a:rPr>
              <a:t>Disproving independent: P(E n F) != P(E)*P(F)</a:t>
            </a:r>
          </a:p>
          <a:p>
            <a:endParaRPr lang="en-US" sz="1000" dirty="0">
              <a:latin typeface="Verdana" panose="020B0604030504040204" pitchFamily="34" charset="0"/>
              <a:ea typeface="Verdana" panose="020B0604030504040204" pitchFamily="34" charset="0"/>
            </a:endParaRPr>
          </a:p>
          <a:p>
            <a:r>
              <a:rPr lang="en-US" sz="1000" dirty="0">
                <a:latin typeface="Verdana" panose="020B0604030504040204" pitchFamily="34" charset="0"/>
                <a:ea typeface="Verdana" panose="020B0604030504040204" pitchFamily="34" charset="0"/>
              </a:rPr>
              <a:t>1. **Constant Time ($O(1)$)**: </a:t>
            </a:r>
            <a:r>
              <a:rPr lang="en-US" sz="1000" dirty="0">
                <a:solidFill>
                  <a:srgbClr val="FF0000"/>
                </a:solidFill>
                <a:latin typeface="Verdana" panose="020B0604030504040204" pitchFamily="34" charset="0"/>
                <a:ea typeface="Verdana" panose="020B0604030504040204" pitchFamily="34" charset="0"/>
              </a:rPr>
              <a:t>indexing</a:t>
            </a:r>
          </a:p>
          <a:p>
            <a:endParaRPr lang="en-US" sz="1000" dirty="0">
              <a:latin typeface="Verdana" panose="020B0604030504040204" pitchFamily="34" charset="0"/>
              <a:ea typeface="Verdana" panose="020B0604030504040204" pitchFamily="34" charset="0"/>
            </a:endParaRPr>
          </a:p>
          <a:p>
            <a:r>
              <a:rPr lang="en-US" sz="1000" dirty="0">
                <a:latin typeface="Verdana" panose="020B0604030504040204" pitchFamily="34" charset="0"/>
                <a:ea typeface="Verdana" panose="020B0604030504040204" pitchFamily="34" charset="0"/>
              </a:rPr>
              <a:t>2. **Logarithmic Time ($O(\log n)$)**: The size of the problem is halved. </a:t>
            </a:r>
            <a:r>
              <a:rPr lang="en-US" sz="1000" dirty="0">
                <a:solidFill>
                  <a:srgbClr val="FF0000"/>
                </a:solidFill>
                <a:latin typeface="Verdana" panose="020B0604030504040204" pitchFamily="34" charset="0"/>
                <a:ea typeface="Verdana" panose="020B0604030504040204" pitchFamily="34" charset="0"/>
              </a:rPr>
              <a:t>Binary</a:t>
            </a:r>
            <a:r>
              <a:rPr lang="en-US" sz="1000" dirty="0">
                <a:latin typeface="Verdana" panose="020B0604030504040204" pitchFamily="34" charset="0"/>
                <a:ea typeface="Verdana" panose="020B0604030504040204" pitchFamily="34" charset="0"/>
              </a:rPr>
              <a:t> search is a typical example.(</a:t>
            </a:r>
            <a:r>
              <a:rPr lang="en-US" sz="1000" dirty="0">
                <a:solidFill>
                  <a:srgbClr val="FF0000"/>
                </a:solidFill>
                <a:latin typeface="Verdana" panose="020B0604030504040204" pitchFamily="34" charset="0"/>
                <a:ea typeface="Verdana" panose="020B0604030504040204" pitchFamily="34" charset="0"/>
              </a:rPr>
              <a:t>halve the iterator)</a:t>
            </a:r>
          </a:p>
          <a:p>
            <a:endParaRPr lang="en-US" sz="1000" dirty="0">
              <a:latin typeface="Verdana" panose="020B0604030504040204" pitchFamily="34" charset="0"/>
              <a:ea typeface="Verdana" panose="020B0604030504040204" pitchFamily="34" charset="0"/>
            </a:endParaRPr>
          </a:p>
          <a:p>
            <a:r>
              <a:rPr lang="en-US" sz="1000" dirty="0">
                <a:latin typeface="Verdana" panose="020B0604030504040204" pitchFamily="34" charset="0"/>
                <a:ea typeface="Verdana" panose="020B0604030504040204" pitchFamily="34" charset="0"/>
              </a:rPr>
              <a:t>3. **Linear Time ($O(n)$)**: loops thru </a:t>
            </a:r>
            <a:r>
              <a:rPr lang="en-US" sz="1000" dirty="0">
                <a:solidFill>
                  <a:srgbClr val="FF0000"/>
                </a:solidFill>
                <a:latin typeface="Verdana" panose="020B0604030504040204" pitchFamily="34" charset="0"/>
                <a:ea typeface="Verdana" panose="020B0604030504040204" pitchFamily="34" charset="0"/>
              </a:rPr>
              <a:t>every</a:t>
            </a:r>
            <a:r>
              <a:rPr lang="en-US" sz="1000" dirty="0">
                <a:latin typeface="Verdana" panose="020B0604030504040204" pitchFamily="34" charset="0"/>
                <a:ea typeface="Verdana" panose="020B0604030504040204" pitchFamily="34" charset="0"/>
              </a:rPr>
              <a:t> element</a:t>
            </a:r>
          </a:p>
          <a:p>
            <a:endParaRPr lang="en-US" sz="1000" dirty="0">
              <a:latin typeface="Verdana" panose="020B0604030504040204" pitchFamily="34" charset="0"/>
              <a:ea typeface="Verdana" panose="020B0604030504040204" pitchFamily="34" charset="0"/>
            </a:endParaRPr>
          </a:p>
          <a:p>
            <a:r>
              <a:rPr lang="en-US" sz="1000" dirty="0">
                <a:latin typeface="Verdana" panose="020B0604030504040204" pitchFamily="34" charset="0"/>
                <a:ea typeface="Verdana" panose="020B0604030504040204" pitchFamily="34" charset="0"/>
              </a:rPr>
              <a:t>4. **</a:t>
            </a:r>
            <a:r>
              <a:rPr lang="en-US" sz="1000" dirty="0" err="1">
                <a:latin typeface="Verdana" panose="020B0604030504040204" pitchFamily="34" charset="0"/>
                <a:ea typeface="Verdana" panose="020B0604030504040204" pitchFamily="34" charset="0"/>
              </a:rPr>
              <a:t>Linearithmic</a:t>
            </a:r>
            <a:r>
              <a:rPr lang="en-US" sz="1000" dirty="0">
                <a:latin typeface="Verdana" panose="020B0604030504040204" pitchFamily="34" charset="0"/>
                <a:ea typeface="Verdana" panose="020B0604030504040204" pitchFamily="34" charset="0"/>
              </a:rPr>
              <a:t> Time ($O(n \log n)$)**: Merge sort and quicksort, use </a:t>
            </a:r>
            <a:r>
              <a:rPr lang="en-US" sz="1000" dirty="0">
                <a:solidFill>
                  <a:srgbClr val="FF0000"/>
                </a:solidFill>
                <a:latin typeface="Verdana" panose="020B0604030504040204" pitchFamily="34" charset="0"/>
                <a:ea typeface="Verdana" panose="020B0604030504040204" pitchFamily="34" charset="0"/>
              </a:rPr>
              <a:t>recursion</a:t>
            </a:r>
            <a:r>
              <a:rPr lang="en-US" sz="1000" dirty="0">
                <a:latin typeface="Verdana" panose="020B0604030504040204" pitchFamily="34" charset="0"/>
                <a:ea typeface="Verdana" panose="020B0604030504040204" pitchFamily="34" charset="0"/>
              </a:rPr>
              <a:t>.</a:t>
            </a:r>
          </a:p>
          <a:p>
            <a:endParaRPr lang="en-US" sz="1000" dirty="0">
              <a:latin typeface="Verdana" panose="020B0604030504040204" pitchFamily="34" charset="0"/>
              <a:ea typeface="Verdana" panose="020B0604030504040204" pitchFamily="34" charset="0"/>
            </a:endParaRPr>
          </a:p>
          <a:p>
            <a:r>
              <a:rPr lang="en-US" sz="1000" dirty="0">
                <a:latin typeface="Verdana" panose="020B0604030504040204" pitchFamily="34" charset="0"/>
                <a:ea typeface="Verdana" panose="020B0604030504040204" pitchFamily="34" charset="0"/>
              </a:rPr>
              <a:t>5. **Quadratic Time ($O(n^2)$)**: </a:t>
            </a:r>
            <a:r>
              <a:rPr lang="en-US" sz="1000" dirty="0">
                <a:solidFill>
                  <a:srgbClr val="FF0000"/>
                </a:solidFill>
                <a:latin typeface="Verdana" panose="020B0604030504040204" pitchFamily="34" charset="0"/>
                <a:ea typeface="Verdana" panose="020B0604030504040204" pitchFamily="34" charset="0"/>
              </a:rPr>
              <a:t>nested loops</a:t>
            </a:r>
            <a:endParaRPr lang="en-US" sz="1000" dirty="0">
              <a:latin typeface="Verdana" panose="020B0604030504040204" pitchFamily="34" charset="0"/>
              <a:ea typeface="Verdana" panose="020B0604030504040204" pitchFamily="34" charset="0"/>
            </a:endParaRPr>
          </a:p>
          <a:p>
            <a:endParaRPr lang="en-US" sz="1000" dirty="0">
              <a:latin typeface="Verdana" panose="020B0604030504040204" pitchFamily="34" charset="0"/>
              <a:ea typeface="Verdana" panose="020B0604030504040204" pitchFamily="34" charset="0"/>
            </a:endParaRPr>
          </a:p>
          <a:p>
            <a:r>
              <a:rPr lang="en-US" sz="1000" dirty="0">
                <a:latin typeface="Verdana" panose="020B0604030504040204" pitchFamily="34" charset="0"/>
                <a:ea typeface="Verdana" panose="020B0604030504040204" pitchFamily="34" charset="0"/>
              </a:rPr>
              <a:t>7. **Exponential Time ($O(2^n)$)**: The number of operations doubles with each addition to the input data set. The classic recursive calculation of Fibonacci numbers is an example.</a:t>
            </a:r>
          </a:p>
          <a:p>
            <a:endParaRPr lang="en-US" sz="1000" dirty="0">
              <a:latin typeface="Verdana" panose="020B0604030504040204" pitchFamily="34" charset="0"/>
              <a:ea typeface="Verdana" panose="020B0604030504040204" pitchFamily="34" charset="0"/>
            </a:endParaRPr>
          </a:p>
          <a:p>
            <a:r>
              <a:rPr lang="en-US" sz="1000" dirty="0">
                <a:latin typeface="Verdana" panose="020B0604030504040204" pitchFamily="34" charset="0"/>
                <a:ea typeface="Verdana" panose="020B0604030504040204" pitchFamily="34" charset="0"/>
              </a:rPr>
              <a:t>8. **Factorial Time ($O(n!)$)**: The operations increase factorially with the input data set. This is often seen in algorithms solving the traveling salesman problem using brute force, or generating all permutations of a list.</a:t>
            </a:r>
          </a:p>
        </p:txBody>
      </p:sp>
      <p:pic>
        <p:nvPicPr>
          <p:cNvPr id="7" name="Picture 6">
            <a:extLst>
              <a:ext uri="{FF2B5EF4-FFF2-40B4-BE49-F238E27FC236}">
                <a16:creationId xmlns:a16="http://schemas.microsoft.com/office/drawing/2014/main" id="{190267B1-C97B-F69C-648B-63ADAC80B4A5}"/>
              </a:ext>
            </a:extLst>
          </p:cNvPr>
          <p:cNvPicPr>
            <a:picLocks noChangeAspect="1"/>
          </p:cNvPicPr>
          <p:nvPr/>
        </p:nvPicPr>
        <p:blipFill rotWithShape="1">
          <a:blip r:embed="rId2"/>
          <a:srcRect t="8125"/>
          <a:stretch/>
        </p:blipFill>
        <p:spPr>
          <a:xfrm>
            <a:off x="1976955" y="9166860"/>
            <a:ext cx="2529037" cy="628190"/>
          </a:xfrm>
          <a:prstGeom prst="rect">
            <a:avLst/>
          </a:prstGeom>
        </p:spPr>
      </p:pic>
    </p:spTree>
    <p:extLst>
      <p:ext uri="{BB962C8B-B14F-4D97-AF65-F5344CB8AC3E}">
        <p14:creationId xmlns:p14="http://schemas.microsoft.com/office/powerpoint/2010/main" val="3075405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995</TotalTime>
  <Words>3834</Words>
  <Application>Microsoft Office PowerPoint</Application>
  <PresentationFormat>Custom</PresentationFormat>
  <Paragraphs>217</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KaTeX_Main</vt:lpstr>
      <vt:lpstr>Aptos</vt:lpstr>
      <vt:lpstr>Aptos Display</vt:lpstr>
      <vt:lpstr>Arial</vt:lpstr>
      <vt:lpstr>Noto Sans</vt:lpstr>
      <vt:lpstr>Verdana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Kong, Weikai</dc:creator>
  <cp:lastModifiedBy>Kong, Weikai</cp:lastModifiedBy>
  <cp:revision>1</cp:revision>
  <dcterms:created xsi:type="dcterms:W3CDTF">2024-04-30T01:34:02Z</dcterms:created>
  <dcterms:modified xsi:type="dcterms:W3CDTF">2024-04-30T21:32:05Z</dcterms:modified>
</cp:coreProperties>
</file>