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iyPfgOe7fwZbG+YoRfT8BPe+UR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 object of type ifstream is of the type “input file stream”; read data from a file into variables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4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4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4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4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49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4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4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4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4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5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5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5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5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5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5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5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5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5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5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5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document/d/16SNcusD3GU1TOadg-xqg3lSwtGfjDt4XNZE0H5YXCPA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513" y="1310900"/>
            <a:ext cx="559117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 txBox="1"/>
          <p:nvPr/>
        </p:nvSpPr>
        <p:spPr>
          <a:xfrm>
            <a:off x="1684500" y="409475"/>
            <a:ext cx="55032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8: File I/O and Vectors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590044" y="200944"/>
            <a:ext cx="788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Vectors</a:t>
            </a:r>
            <a:endParaRPr/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347419" y="849094"/>
            <a:ext cx="83283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Often we want to make lists of things that can dynamically change in size (unlike arrays!)</a:t>
            </a:r>
            <a:endParaRPr/>
          </a:p>
          <a:p>
            <a:pPr indent="-2984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For these we use another class called the </a:t>
            </a:r>
            <a:r>
              <a:rPr b="1" lang="en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">
                <a:solidFill>
                  <a:srgbClr val="0563C1"/>
                </a:solidFill>
              </a:rPr>
              <a:t> </a:t>
            </a:r>
            <a:r>
              <a:rPr lang="en"/>
              <a:t>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" sz="1800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&lt;vector&gt;</a:t>
            </a:r>
            <a:endParaRPr b="1" sz="1800">
              <a:solidFill>
                <a:srgbClr val="0563C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0563C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/>
              <a:t>Can make vectors of any type, as long as the elements are the same type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/>
              <a:t>    </a:t>
            </a:r>
            <a:r>
              <a:rPr b="1" lang="en" sz="1800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vector &lt;string&gt; stringlist; //no specified size or values</a:t>
            </a:r>
            <a:endParaRPr b="1" sz="1800">
              <a:solidFill>
                <a:srgbClr val="0563C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b="1" lang="en" sz="1800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  vector &lt;double&gt; doublelist(10); //specified size</a:t>
            </a:r>
            <a:endParaRPr b="1" sz="1800">
              <a:solidFill>
                <a:srgbClr val="0563C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vector &lt;int&gt; intlist(5, -1); //specified size with </a:t>
            </a:r>
            <a:endParaRPr b="1" sz="1800">
              <a:solidFill>
                <a:srgbClr val="0563C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b="1" lang="en" sz="1800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default initial value -1 for all 5 elements</a:t>
            </a:r>
            <a:endParaRPr b="1" sz="1800">
              <a:solidFill>
                <a:srgbClr val="0563C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0563C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10" name="Google Shape;210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628650" y="191288"/>
            <a:ext cx="788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Vectors - some common functions</a:t>
            </a:r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416100" y="924563"/>
            <a:ext cx="43317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rgbClr val="0563C1"/>
                </a:solidFill>
              </a:rPr>
              <a:t>v.back( )</a:t>
            </a:r>
            <a:r>
              <a:rPr lang="en"/>
              <a:t>   refers to the last element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rgbClr val="0563C1"/>
                </a:solidFill>
              </a:rPr>
              <a:t>v.front( )</a:t>
            </a:r>
            <a:r>
              <a:rPr lang="en"/>
              <a:t>  refers to the first element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0563C1"/>
                </a:solidFill>
              </a:rPr>
              <a:t>v.empty( )</a:t>
            </a:r>
            <a:r>
              <a:rPr lang="en"/>
              <a:t>    true if the vector is empty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rgbClr val="0563C1"/>
                </a:solidFill>
              </a:rPr>
              <a:t>v.clear( )</a:t>
            </a:r>
            <a:r>
              <a:rPr lang="en"/>
              <a:t>  empties the vector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 </a:t>
            </a:r>
            <a:r>
              <a:rPr lang="en">
                <a:solidFill>
                  <a:srgbClr val="0563C1"/>
                </a:solidFill>
              </a:rPr>
              <a:t>v.size( )</a:t>
            </a:r>
            <a:r>
              <a:rPr lang="en"/>
              <a:t>  returns number of elements in the vector (as an unsigned int)</a:t>
            </a:r>
            <a:endParaRPr/>
          </a:p>
        </p:txBody>
      </p:sp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4747788" y="924563"/>
            <a:ext cx="41343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0563C1"/>
                </a:solidFill>
              </a:rPr>
              <a:t>v.pop_back( )</a:t>
            </a:r>
            <a:r>
              <a:rPr lang="en"/>
              <a:t>   removes the last 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0563C1"/>
                </a:solidFill>
              </a:rPr>
              <a:t>  v.push_back(e)</a:t>
            </a:r>
            <a:r>
              <a:rPr lang="en"/>
              <a:t>  appends another 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0563C1"/>
                </a:solidFill>
              </a:rPr>
              <a:t>  v.resize(newsize)</a:t>
            </a:r>
            <a:r>
              <a:rPr lang="en"/>
              <a:t>  changes size of the vector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0563C1"/>
                </a:solidFill>
              </a:rPr>
              <a:t>  v.resize(newsize,e)</a:t>
            </a:r>
            <a:r>
              <a:rPr lang="en"/>
              <a:t>  and puts e into any new elements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rgbClr val="0563C1"/>
              </a:solidFill>
            </a:endParaRPr>
          </a:p>
        </p:txBody>
      </p: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628650" y="191288"/>
            <a:ext cx="788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Vector of vectors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628650" y="843113"/>
            <a:ext cx="74388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Vectors can be used to make lists of anything: int, double, char, string, ….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even store other vectors!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42900" lvl="0" marL="685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2100" u="none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vector&lt; vector &lt;int&gt; &gt; table;</a:t>
            </a:r>
            <a:endParaRPr b="0" i="0" sz="2100" u="none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42900" lvl="0" marL="685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called a 2D vector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/>
          <p:nvPr/>
        </p:nvSpPr>
        <p:spPr>
          <a:xfrm flipH="1">
            <a:off x="3868369" y="2369814"/>
            <a:ext cx="627000" cy="403800"/>
          </a:xfrm>
          <a:prstGeom prst="bentUpArrow">
            <a:avLst>
              <a:gd fmla="val 0" name="adj1"/>
              <a:gd fmla="val 12992" name="adj2"/>
              <a:gd fmla="val 28001" name="adj3"/>
            </a:avLst>
          </a:prstGeom>
          <a:solidFill>
            <a:srgbClr val="0000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4612163" y="2526938"/>
            <a:ext cx="2529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forget a space here!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628650" y="191288"/>
            <a:ext cx="788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Vector of vectors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1923488" y="3592669"/>
            <a:ext cx="2263500" cy="31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1923488" y="3189563"/>
            <a:ext cx="2263500" cy="31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1923488" y="3995775"/>
            <a:ext cx="2263500" cy="31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4984088" y="3189563"/>
            <a:ext cx="26568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table.at(0).at(1)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</a:t>
            </a:r>
            <a:r>
              <a:rPr b="0" i="0" lang="en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table.at(2).at(2)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</a:t>
            </a:r>
            <a:r>
              <a:rPr b="0" i="0" lang="en" sz="2100" u="none" cap="none" strike="noStrike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628650" y="1011150"/>
            <a:ext cx="5589900" cy="3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2D vector can be visualized as a series of rows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think of </a:t>
            </a:r>
            <a:r>
              <a:rPr b="0" i="0" lang="en" sz="2100" u="none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vector &lt;int&gt;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row of integers then you can think of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2100" u="none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vector &lt;vector &lt;int&gt; &gt;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series of rows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2100" u="none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vector &lt;vector &lt;int&gt; &gt; table;</a:t>
            </a:r>
            <a:endParaRPr b="0" i="0" sz="2100" u="none" cap="none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2100" u="none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table[0]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	  12     </a:t>
            </a:r>
            <a:r>
              <a:rPr b="0" i="0" lang="en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5     7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2100" u="none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table[1]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	  42     7     3     0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table[2]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	  55    -1     </a:t>
            </a:r>
            <a:r>
              <a:rPr b="0" i="0" lang="en" sz="2100" u="none" cap="none" strike="noStrike">
                <a:solidFill>
                  <a:srgbClr val="FF66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233775" y="333769"/>
            <a:ext cx="63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311700" y="1152475"/>
            <a:ext cx="85206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Topic Review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Practice Questions 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8 assignment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Reminders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8627718" y="4705138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 Problem #1</a:t>
            </a:r>
            <a:endParaRPr/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75" y="492125"/>
            <a:ext cx="6854659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 Problem #1</a:t>
            </a:r>
            <a:endParaRPr/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675" y="492125"/>
            <a:ext cx="6854659" cy="46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/>
          <p:nvPr/>
        </p:nvSpPr>
        <p:spPr>
          <a:xfrm>
            <a:off x="4790400" y="4688475"/>
            <a:ext cx="436800" cy="455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5242350" y="493425"/>
            <a:ext cx="377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 Problem #2</a:t>
            </a:r>
            <a:endParaRPr/>
          </a:p>
        </p:txBody>
      </p:sp>
      <p:sp>
        <p:nvSpPr>
          <p:cNvPr id="266" name="Google Shape;2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1350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 txBox="1"/>
          <p:nvPr>
            <p:ph idx="1" type="body"/>
          </p:nvPr>
        </p:nvSpPr>
        <p:spPr>
          <a:xfrm>
            <a:off x="5309425" y="1246825"/>
            <a:ext cx="340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Choose the right 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9" name="Google Shape;2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2282" y="2331125"/>
            <a:ext cx="17811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2282" y="2024788"/>
            <a:ext cx="22574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2282" y="1728000"/>
            <a:ext cx="1714500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5242350" y="266100"/>
            <a:ext cx="377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 Problem #2 Solution</a:t>
            </a:r>
            <a:endParaRPr/>
          </a:p>
        </p:txBody>
      </p:sp>
      <p:sp>
        <p:nvSpPr>
          <p:cNvPr id="277" name="Google Shape;2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1350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5309425" y="1246825"/>
            <a:ext cx="340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Choose the right 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5309425" y="2222061"/>
            <a:ext cx="397800" cy="39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7232" y="2329838"/>
            <a:ext cx="17811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7232" y="2023500"/>
            <a:ext cx="22574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7232" y="1726713"/>
            <a:ext cx="1714500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5309425" y="485425"/>
            <a:ext cx="344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 Problem #3</a:t>
            </a:r>
            <a:endParaRPr/>
          </a:p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5426950" y="1152475"/>
            <a:ext cx="340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Choose the right output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5" y="0"/>
            <a:ext cx="516042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670" y="1626900"/>
            <a:ext cx="13716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3676" y="1930525"/>
            <a:ext cx="183831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3670" y="2246325"/>
            <a:ext cx="137160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9"/>
          <p:cNvSpPr txBox="1"/>
          <p:nvPr/>
        </p:nvSpPr>
        <p:spPr>
          <a:xfrm>
            <a:off x="-1307650" y="1360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19"/>
          <p:cNvCxnSpPr/>
          <p:nvPr/>
        </p:nvCxnSpPr>
        <p:spPr>
          <a:xfrm flipH="1">
            <a:off x="2912550" y="4167875"/>
            <a:ext cx="803400" cy="236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233775" y="333769"/>
            <a:ext cx="63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7" name="Google Shape;137;p2"/>
          <p:cNvSpPr txBox="1"/>
          <p:nvPr>
            <p:ph idx="1" type="body"/>
          </p:nvPr>
        </p:nvSpPr>
        <p:spPr>
          <a:xfrm>
            <a:off x="311700" y="1152475"/>
            <a:ext cx="85206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Lecture Topic Review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Questions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8 assignment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Reminders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  <p:sp>
        <p:nvSpPr>
          <p:cNvPr id="138" name="Google Shape;138;p2"/>
          <p:cNvSpPr txBox="1"/>
          <p:nvPr>
            <p:ph idx="12" type="sldNum"/>
          </p:nvPr>
        </p:nvSpPr>
        <p:spPr>
          <a:xfrm>
            <a:off x="8656143" y="4733538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5309425" y="184700"/>
            <a:ext cx="35229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 Problem #3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02" name="Google Shape;302;p20"/>
          <p:cNvSpPr txBox="1"/>
          <p:nvPr>
            <p:ph idx="1" type="body"/>
          </p:nvPr>
        </p:nvSpPr>
        <p:spPr>
          <a:xfrm>
            <a:off x="5426950" y="1152475"/>
            <a:ext cx="340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Choose the right output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5" y="0"/>
            <a:ext cx="516042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670" y="1626900"/>
            <a:ext cx="13716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3676" y="1930525"/>
            <a:ext cx="183831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3670" y="2246325"/>
            <a:ext cx="137160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0"/>
          <p:cNvSpPr/>
          <p:nvPr/>
        </p:nvSpPr>
        <p:spPr>
          <a:xfrm>
            <a:off x="5398775" y="1791225"/>
            <a:ext cx="436800" cy="455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 Problem #4</a:t>
            </a:r>
            <a:endParaRPr/>
          </a:p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311700" y="1164075"/>
            <a:ext cx="44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Choose the right output: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None</a:t>
            </a:r>
            <a:endParaRPr sz="2400"/>
          </a:p>
        </p:txBody>
      </p:sp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2775" y="1164075"/>
            <a:ext cx="38195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 Problem #4 Solution</a:t>
            </a:r>
            <a:endParaRPr/>
          </a:p>
        </p:txBody>
      </p:sp>
      <p:sp>
        <p:nvSpPr>
          <p:cNvPr id="322" name="Google Shape;322;p22"/>
          <p:cNvSpPr txBox="1"/>
          <p:nvPr>
            <p:ph idx="1" type="body"/>
          </p:nvPr>
        </p:nvSpPr>
        <p:spPr>
          <a:xfrm>
            <a:off x="311700" y="1164075"/>
            <a:ext cx="44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Choose the right output: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None</a:t>
            </a:r>
            <a:endParaRPr sz="2400"/>
          </a:p>
        </p:txBody>
      </p:sp>
      <p:sp>
        <p:nvSpPr>
          <p:cNvPr id="323" name="Google Shape;3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2775" y="1164075"/>
            <a:ext cx="38195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2"/>
          <p:cNvSpPr/>
          <p:nvPr/>
        </p:nvSpPr>
        <p:spPr>
          <a:xfrm>
            <a:off x="311700" y="1797452"/>
            <a:ext cx="365700" cy="313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 Problem #5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311700" y="1164075"/>
            <a:ext cx="44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Choose the right output: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11,8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5,8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5,6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11,6</a:t>
            </a:r>
            <a:endParaRPr/>
          </a:p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825" y="445025"/>
            <a:ext cx="4542475" cy="409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Practice Problem #5</a:t>
            </a:r>
            <a:endParaRPr/>
          </a:p>
        </p:txBody>
      </p:sp>
      <p:sp>
        <p:nvSpPr>
          <p:cNvPr id="339" name="Google Shape;339;p24"/>
          <p:cNvSpPr txBox="1"/>
          <p:nvPr>
            <p:ph idx="1" type="body"/>
          </p:nvPr>
        </p:nvSpPr>
        <p:spPr>
          <a:xfrm>
            <a:off x="311700" y="1164075"/>
            <a:ext cx="44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Choose the right output: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11,8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5,8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5,6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11,6</a:t>
            </a:r>
            <a:endParaRPr/>
          </a:p>
        </p:txBody>
      </p:sp>
      <p:sp>
        <p:nvSpPr>
          <p:cNvPr id="340" name="Google Shape;3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311700" y="2049201"/>
            <a:ext cx="351900" cy="342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825" y="445025"/>
            <a:ext cx="4542475" cy="409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233775" y="333769"/>
            <a:ext cx="63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311700" y="1152475"/>
            <a:ext cx="85206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Topic Review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Questions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Lab 8 assignment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Reminders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</p:txBody>
      </p:sp>
      <p:sp>
        <p:nvSpPr>
          <p:cNvPr id="349" name="Google Shape;349;p25"/>
          <p:cNvSpPr txBox="1"/>
          <p:nvPr>
            <p:ph idx="12" type="sldNum"/>
          </p:nvPr>
        </p:nvSpPr>
        <p:spPr>
          <a:xfrm>
            <a:off x="8420693" y="4591488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628650" y="225600"/>
            <a:ext cx="78867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Today’s Lab</a:t>
            </a:r>
            <a:endParaRPr/>
          </a:p>
        </p:txBody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347419" y="849094"/>
            <a:ext cx="83283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Two parts:</a:t>
            </a:r>
            <a:endParaRPr sz="2300"/>
          </a:p>
          <a:p>
            <a:pPr indent="-3111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File I/O: </a:t>
            </a:r>
            <a:r>
              <a:rPr b="1" lang="en" sz="2300"/>
              <a:t>data_entry.cpp</a:t>
            </a:r>
            <a:r>
              <a:rPr lang="en" sz="2300"/>
              <a:t> you will create yourself</a:t>
            </a:r>
            <a:endParaRPr sz="2300" strike="sngStrike"/>
          </a:p>
          <a:p>
            <a:pPr indent="-3111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Vectors: parking.cpp (starter code on Canvas!)</a:t>
            </a:r>
            <a:endParaRPr sz="2300"/>
          </a:p>
          <a:p>
            <a:pPr indent="-3111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Make sure to look at the provided .txt files too!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" sz="2300"/>
              <a:t>Libraries you may or may not need</a:t>
            </a:r>
            <a:endParaRPr sz="2300"/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urier New"/>
              <a:buChar char="•"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&lt;fstream&gt;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urier New"/>
              <a:buChar char="•"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&lt;vector&gt;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urier New"/>
              <a:buChar char="•"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300"/>
          </a:p>
        </p:txBody>
      </p:sp>
      <p:sp>
        <p:nvSpPr>
          <p:cNvPr id="356" name="Google Shape;35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628650" y="225600"/>
            <a:ext cx="78867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Today’s Lab: C++ Strings, File I/O, and Vectors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347419" y="849094"/>
            <a:ext cx="83283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Appreciate using “==” for strings! </a:t>
            </a:r>
            <a:r>
              <a:rPr lang="en">
                <a:solidFill>
                  <a:srgbClr val="FF0000"/>
                </a:solidFill>
              </a:rPr>
              <a:t>(Can you compare arrays with “==”?)</a:t>
            </a:r>
            <a:endParaRPr/>
          </a:p>
          <a:p>
            <a:pPr indent="-298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You can read file input as loop condition</a:t>
            </a:r>
            <a:endParaRPr/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line by line: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while(getline(stream,line))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word by word: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while(stream &gt;&gt; word)</a:t>
            </a:r>
            <a:endParaRPr/>
          </a:p>
          <a:p>
            <a:pPr indent="-298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Don’t mix &gt;&gt; and getline!</a:t>
            </a:r>
            <a:endParaRPr/>
          </a:p>
          <a:p>
            <a:pPr indent="-298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Use functions 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&lt;string&gt;</a:t>
            </a:r>
            <a:r>
              <a:rPr lang="en"/>
              <a:t> library (reference table in lab assignment)</a:t>
            </a:r>
            <a:endParaRPr/>
          </a:p>
        </p:txBody>
      </p:sp>
      <p:sp>
        <p:nvSpPr>
          <p:cNvPr id="363" name="Google Shape;363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233775" y="333769"/>
            <a:ext cx="639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311700" y="1152475"/>
            <a:ext cx="85206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Topic Review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Questions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8 assignment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Weekly Reminders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Q&amp;A</a:t>
            </a:r>
            <a:endParaRPr b="1"/>
          </a:p>
        </p:txBody>
      </p:sp>
      <p:sp>
        <p:nvSpPr>
          <p:cNvPr id="370" name="Google Shape;370;p28"/>
          <p:cNvSpPr txBox="1"/>
          <p:nvPr>
            <p:ph idx="12" type="sldNum"/>
          </p:nvPr>
        </p:nvSpPr>
        <p:spPr>
          <a:xfrm>
            <a:off x="8570893" y="474776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Weekly Reminders</a:t>
            </a:r>
            <a:endParaRPr/>
          </a:p>
        </p:txBody>
      </p:sp>
      <p:sp>
        <p:nvSpPr>
          <p:cNvPr id="376" name="Google Shape;376;p29"/>
          <p:cNvSpPr txBox="1"/>
          <p:nvPr>
            <p:ph idx="1" type="body"/>
          </p:nvPr>
        </p:nvSpPr>
        <p:spPr>
          <a:xfrm>
            <a:off x="838200" y="1825625"/>
            <a:ext cx="7772400" cy="21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Lab 8 due before Lab next week</a:t>
            </a:r>
            <a:endParaRPr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Project 3 has been released and is due on 11/10</a:t>
            </a:r>
            <a:endParaRPr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Lab 8 FAQ: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https://docs.google.com/document/d/16SNcusD3GU1TOadg-xqg3lSwtGfjDt4XNZE0H5YXCPA/edit?usp=sharing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 txBox="1"/>
          <p:nvPr>
            <p:ph idx="12" type="sldNum"/>
          </p:nvPr>
        </p:nvSpPr>
        <p:spPr>
          <a:xfrm>
            <a:off x="6280400" y="46229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This week in lecture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Tuesday: Vectors, structs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467916" y="961728"/>
            <a:ext cx="59151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83" name="Google Shape;383;p31"/>
          <p:cNvSpPr txBox="1"/>
          <p:nvPr>
            <p:ph idx="12" type="sldNum"/>
          </p:nvPr>
        </p:nvSpPr>
        <p:spPr>
          <a:xfrm>
            <a:off x="7415213" y="4797372"/>
            <a:ext cx="1542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&lt;iostream&gt; vs. &lt;fstream&gt;</a:t>
            </a:r>
            <a:endParaRPr/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225" y="1097325"/>
            <a:ext cx="287449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6120" y="1170125"/>
            <a:ext cx="5375480" cy="311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7325" y="1003275"/>
            <a:ext cx="58864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>
            <p:ph type="title"/>
          </p:nvPr>
        </p:nvSpPr>
        <p:spPr>
          <a:xfrm>
            <a:off x="195200" y="110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File I/O Syntax Review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3319638" y="1003275"/>
            <a:ext cx="1528800" cy="36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5285313" y="1061475"/>
            <a:ext cx="2443200" cy="422400"/>
          </a:xfrm>
          <a:prstGeom prst="wedgeRoundRectCallout">
            <a:avLst>
              <a:gd fmla="val -68668" name="adj1"/>
              <a:gd fmla="val 296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the library!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5344588" y="1483875"/>
            <a:ext cx="1798800" cy="422400"/>
          </a:xfrm>
          <a:prstGeom prst="wedgeRoundRectCallout">
            <a:avLst>
              <a:gd fmla="val -63986" name="adj1"/>
              <a:gd fmla="val 23106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name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2519852" y="2707025"/>
            <a:ext cx="1528800" cy="28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473522" y="2707025"/>
            <a:ext cx="1414500" cy="284400"/>
          </a:xfrm>
          <a:prstGeom prst="wedgeRoundRectCallout">
            <a:avLst>
              <a:gd fmla="val 95436" name="adj1"/>
              <a:gd fmla="val 19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datatype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4127223" y="2707025"/>
            <a:ext cx="1414500" cy="28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5541722" y="2707025"/>
            <a:ext cx="2443200" cy="28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6255238" y="2186700"/>
            <a:ext cx="3087000" cy="284400"/>
          </a:xfrm>
          <a:prstGeom prst="wedgeRoundRectCallout">
            <a:avLst>
              <a:gd fmla="val -41508" name="adj1"/>
              <a:gd fmla="val 1365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 file called filename.txt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2640588" y="3072875"/>
            <a:ext cx="3194700" cy="28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-76287" y="3072875"/>
            <a:ext cx="1798800" cy="572700"/>
          </a:xfrm>
          <a:prstGeom prst="wedgeRoundRectCallout">
            <a:avLst>
              <a:gd fmla="val 102178" name="adj1"/>
              <a:gd fmla="val -1932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in single integer from file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640588" y="3433475"/>
            <a:ext cx="3194700" cy="28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5835288" y="3738500"/>
            <a:ext cx="3087000" cy="572700"/>
          </a:xfrm>
          <a:prstGeom prst="wedgeRoundRectCallout">
            <a:avLst>
              <a:gd fmla="val -48585" name="adj1"/>
              <a:gd fmla="val -821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Closes file so it can’t be read again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406" y="1231400"/>
            <a:ext cx="5685374" cy="31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I/O Syntax Review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2991613" y="2840875"/>
            <a:ext cx="1274700" cy="28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4578691" y="3151007"/>
            <a:ext cx="379800" cy="28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291200" y="4643100"/>
            <a:ext cx="8619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Similarly, to write to file, use &lt;&lt; operator! And type ofstream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416100" y="191288"/>
            <a:ext cx="8099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File I/O syntax review - check successful open</a:t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700" y="937363"/>
            <a:ext cx="6624594" cy="3995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File I/O syntax review - reading by word</a:t>
            </a:r>
            <a:endParaRPr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146179"/>
            <a:ext cx="7886700" cy="376774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File I/O syntax review - reading by line</a:t>
            </a:r>
            <a:endParaRPr/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150" y="1172919"/>
            <a:ext cx="4771136" cy="35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