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Avenir Medium"/>
        <a:ea typeface="Avenir Medium"/>
        <a:cs typeface="Avenir Medium"/>
        <a:sym typeface="Avenir Medium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Avenir Medium"/>
        <a:ea typeface="Avenir Medium"/>
        <a:cs typeface="Avenir Medium"/>
        <a:sym typeface="Avenir Medium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Avenir Medium"/>
        <a:ea typeface="Avenir Medium"/>
        <a:cs typeface="Avenir Medium"/>
        <a:sym typeface="Avenir Medium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Avenir Medium"/>
        <a:ea typeface="Avenir Medium"/>
        <a:cs typeface="Avenir Medium"/>
        <a:sym typeface="Avenir Medium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Avenir Medium"/>
        <a:ea typeface="Avenir Medium"/>
        <a:cs typeface="Avenir Medium"/>
        <a:sym typeface="Avenir Medium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Avenir Medium"/>
        <a:ea typeface="Avenir Medium"/>
        <a:cs typeface="Avenir Medium"/>
        <a:sym typeface="Avenir Medium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Avenir Medium"/>
        <a:ea typeface="Avenir Medium"/>
        <a:cs typeface="Avenir Medium"/>
        <a:sym typeface="Avenir Medium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Avenir Medium"/>
        <a:ea typeface="Avenir Medium"/>
        <a:cs typeface="Avenir Medium"/>
        <a:sym typeface="Avenir Medium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Avenir Medium"/>
        <a:ea typeface="Avenir Medium"/>
        <a:cs typeface="Avenir Medium"/>
        <a:sym typeface="Avenir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[] creates array where data can be entered</a:t>
            </a:r>
          </a:p>
          <a:p>
            <a:pPr/>
            <a:r>
              <a:t>: creates array of arithmetic sequence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2" name="Shape 3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Demo: </a:t>
            </a:r>
          </a:p>
          <a:p>
            <a:pPr/>
            <a:r>
              <a:t>set up a = [true,false] or a = [1,0] show class (double)</a:t>
            </a:r>
          </a:p>
          <a:p>
            <a:pPr/>
            <a:r>
              <a:t>set up a and b to logical arrays and try logical operators</a:t>
            </a:r>
          </a:p>
          <a:p>
            <a:pPr/>
            <a:r>
              <a:t>set up a and b to numeric arrays and try relational operators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8" name="Shape 3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Other examples:</a:t>
            </a:r>
            <a:br/>
            <a:r>
              <a:t>x(x == 2)   Note == and =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5" name="Shape 3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Demo</a:t>
            </a:r>
          </a:p>
          <a:p>
            <a:pPr defTabSz="914400">
              <a:lnSpc>
                <a:spcPct val="100000"/>
              </a:lnSpc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"set elements less than 3 to zero"</a:t>
            </a:r>
          </a:p>
          <a:p>
            <a:pPr defTabSz="914400">
              <a:lnSpc>
                <a:spcPct val="100000"/>
              </a:lnSpc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which = x &lt; 3</a:t>
            </a:r>
          </a:p>
          <a:p>
            <a:pPr defTabSz="914400">
              <a:lnSpc>
                <a:spcPct val="100000"/>
              </a:lnSpc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X(which) = 0</a:t>
            </a:r>
          </a:p>
          <a:p>
            <a:pPr defTabSz="914400">
              <a:lnSpc>
                <a:spcPct val="100000"/>
              </a:lnSpc>
              <a:defRPr sz="20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defTabSz="914400">
              <a:lnSpc>
                <a:spcPct val="100000"/>
              </a:lnSpc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"set all elements except values 2 and 4 to 0"</a:t>
            </a:r>
          </a:p>
          <a:p>
            <a:pPr defTabSz="914400">
              <a:lnSpc>
                <a:spcPct val="100000"/>
              </a:lnSpc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x(x ~= 2 &amp; x ~= 4) = 0</a:t>
            </a:r>
          </a:p>
          <a:p>
            <a:pPr defTabSz="914400">
              <a:lnSpc>
                <a:spcPct val="100000"/>
              </a:lnSpc>
              <a:defRPr sz="20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defTabSz="914400">
              <a:lnSpc>
                <a:spcPct val="100000"/>
              </a:lnSpc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"subtract one from all elements, but don't go below zero"</a:t>
            </a:r>
          </a:p>
          <a:p>
            <a:pPr defTabSz="914400">
              <a:lnSpc>
                <a:spcPct val="100000"/>
              </a:lnSpc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x(x &gt; 0) = x(x &gt; 0) -1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3" name="Shape 3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38125" indent="-238125" defTabSz="914400">
              <a:lnSpc>
                <a:spcPct val="100000"/>
              </a:lnSpc>
              <a:buSzPct val="100000"/>
              <a:buAutoNum type="arabicPeriod" startAt="1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A == B  (hold off on sum and do it later)</a:t>
            </a:r>
          </a:p>
          <a:p>
            <a:pPr marL="238125" indent="-238125" defTabSz="914400">
              <a:lnSpc>
                <a:spcPct val="100000"/>
              </a:lnSpc>
              <a:buSzPct val="100000"/>
              <a:buAutoNum type="arabicPeriod" startAt="1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which = A&gt;=5 &amp; A&lt;=10</a:t>
            </a:r>
          </a:p>
          <a:p>
            <a:pPr defTabSz="914400">
              <a:lnSpc>
                <a:spcPct val="100000"/>
              </a:lnSpc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   A(which) = 2*A(which)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9" name="Shape 3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Do sum here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5" name="Shape 4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sum(grades(:,1) &gt;= 82)</a:t>
            </a:r>
          </a:p>
          <a:p>
            <a:pPr/>
            <a:r>
              <a:t>sum(grades &gt;= 82, ‘all’)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2" name="Shape 4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UTF: unicode transformation format (encoding unicode character data)</a:t>
            </a:r>
          </a:p>
          <a:p>
            <a:pPr defTabSz="914400">
              <a:lnSpc>
                <a:spcPct val="100000"/>
              </a:lnSpc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Logical: no 1 bit data type due to speed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4" name="Shape 4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 the four operations</a:t>
            </a:r>
          </a:p>
          <a:p>
            <a:pPr/>
            <a:r>
              <a:t>Matlab demotes on interaction between integer and double</a:t>
            </a:r>
          </a:p>
          <a:p>
            <a:pPr/>
            <a:r>
              <a:t>Matlab round when convert to integer</a:t>
            </a:r>
          </a:p>
          <a:p>
            <a:pPr/>
          </a:p>
          <a:p>
            <a:pPr/>
            <a:r>
              <a:t>demo</a:t>
            </a:r>
          </a:p>
          <a:p>
            <a:pPr/>
            <a:r>
              <a:t>cos(double(2&lt;1))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Last lecture: vectorization - array/matrix operation as a whole; want information of a specific element</a:t>
            </a:r>
          </a:p>
          <a:p>
            <a:pPr/>
            <a:r>
              <a:t>Logical operations:  indexing: want a certain set of elements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 language (precursor of c):  </a:t>
            </a:r>
          </a:p>
          <a:p>
            <a:pPr/>
            <a:r>
              <a:t>Index n of an array refers to a memory location n-elements away from the starting element, so the first element of the array is exactly contained in the memory location (0 elements away).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8" name="Shape 2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Demo: initialize 2x3 array</a:t>
            </a:r>
          </a:p>
          <a:p>
            <a:pPr marL="436562" indent="-436562">
              <a:buSzPct val="100000"/>
              <a:buAutoNum type="arabicPeriod" startAt="1"/>
            </a:pPr>
            <a:r>
              <a:t>access using x,y indices</a:t>
            </a:r>
          </a:p>
          <a:p>
            <a:pPr marL="436562" indent="-436562">
              <a:buSzPct val="100000"/>
              <a:buAutoNum type="arabicPeriod" startAt="1"/>
            </a:pPr>
            <a:r>
              <a:t>access using a single index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9" name="Shape 3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Demo: indexing multiple elements with two ways</a:t>
            </a:r>
          </a:p>
          <a:p>
            <a:pPr/>
            <a:r>
              <a:t>            Also show using ii when index is not continous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3" name="Shape 3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   </a:t>
            </a:r>
          </a:p>
          <a:p>
            <a:pPr/>
            <a:r>
              <a:t>:    and      end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8" name="Shape 3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36562" indent="-436562">
              <a:buSzPct val="100000"/>
              <a:buAutoNum type="arabicPeriod" startAt="1"/>
            </a:pPr>
            <a:r>
              <a:t>b = a(:, end:-1:1)    first:step:last (arithmetic sequence - difference between the consecutive terms is constant, use ‘:’ operation)</a:t>
            </a:r>
          </a:p>
          <a:p>
            <a:pPr marL="436562" indent="-436562">
              <a:buSzPct val="100000"/>
              <a:buAutoNum type="arabicPeriod" startAt="1"/>
            </a:pPr>
            <a:r>
              <a:t>b = a(:, [2:end,1])</a:t>
            </a:r>
          </a:p>
          <a:p>
            <a:pPr/>
          </a:p>
          <a:p>
            <a:pPr/>
            <a:r>
              <a:t>Better around 12:30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3" name="Shape 3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12:35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6" name="Shape 3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Explain all the logic symbols</a:t>
            </a:r>
          </a:p>
          <a:p>
            <a:pPr/>
          </a:p>
          <a:p>
            <a:pPr/>
            <a:r>
              <a:t>XOR: exclusive or  (different is true);    XNOR: complement of XOR (same is true).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0" algn="ctr">
              <a:spcBef>
                <a:spcPts val="0"/>
              </a:spcBef>
              <a:buSzTx/>
              <a:buNone/>
              <a:defRPr sz="370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0" algn="ctr">
              <a:spcBef>
                <a:spcPts val="0"/>
              </a:spcBef>
              <a:buSzTx/>
              <a:buNone/>
              <a:defRPr sz="370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0" algn="ctr">
              <a:spcBef>
                <a:spcPts val="0"/>
              </a:spcBef>
              <a:buSzTx/>
              <a:buNone/>
              <a:defRPr sz="370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0" algn="ctr">
              <a:spcBef>
                <a:spcPts val="0"/>
              </a:spcBef>
              <a:buSzTx/>
              <a:buNone/>
              <a:defRPr sz="370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520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291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48" y="-1"/>
            <a:ext cx="12968677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Title Text"/>
          <p:cNvSpPr txBox="1"/>
          <p:nvPr>
            <p:ph type="title"/>
          </p:nvPr>
        </p:nvSpPr>
        <p:spPr>
          <a:xfrm>
            <a:off x="650239" y="866987"/>
            <a:ext cx="11671480" cy="898805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650240">
              <a:defRPr sz="3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9" name="Body Level One…"/>
          <p:cNvSpPr txBox="1"/>
          <p:nvPr>
            <p:ph type="body" idx="1"/>
          </p:nvPr>
        </p:nvSpPr>
        <p:spPr>
          <a:xfrm>
            <a:off x="650239" y="2004410"/>
            <a:ext cx="11671480" cy="6231967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321601" indent="-321601" defTabSz="650240">
              <a:spcBef>
                <a:spcPts val="1400"/>
              </a:spcBef>
              <a:buClr>
                <a:srgbClr val="FFFFFF"/>
              </a:buClr>
              <a:buSzPct val="80000"/>
              <a:buChar char="➢"/>
              <a:defRPr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23729" indent="-396717" defTabSz="650240">
              <a:spcBef>
                <a:spcPts val="1400"/>
              </a:spcBef>
              <a:buClr>
                <a:srgbClr val="FFFFFF"/>
              </a:buClr>
              <a:buSzPct val="80000"/>
              <a:buChar char="➢"/>
              <a:defRPr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1227" indent="-320852" defTabSz="650240">
              <a:spcBef>
                <a:spcPts val="1400"/>
              </a:spcBef>
              <a:buClr>
                <a:srgbClr val="FFFFFF"/>
              </a:buClr>
              <a:buSzPct val="80000"/>
              <a:buChar char="➢"/>
              <a:defRPr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96355" indent="-367705" defTabSz="650240">
              <a:spcBef>
                <a:spcPts val="1400"/>
              </a:spcBef>
              <a:buClr>
                <a:srgbClr val="FFFFFF"/>
              </a:buClr>
              <a:buSzPct val="80000"/>
              <a:buChar char="➢"/>
              <a:defRPr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62645" indent="-360958" defTabSz="650240">
              <a:spcBef>
                <a:spcPts val="1400"/>
              </a:spcBef>
              <a:buClr>
                <a:srgbClr val="FFFFFF"/>
              </a:buClr>
              <a:buSzPct val="80000"/>
              <a:buChar char="➢"/>
              <a:defRPr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11833562" y="9024442"/>
            <a:ext cx="382512" cy="396749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1" name="TextBox 15"/>
          <p:cNvSpPr txBox="1"/>
          <p:nvPr/>
        </p:nvSpPr>
        <p:spPr>
          <a:xfrm>
            <a:off x="8659786" y="9024441"/>
            <a:ext cx="2953803" cy="396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>
            <a:lvl1pPr algn="r" defTabSz="65024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ENGR 101	1/9/19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48" y="-1"/>
            <a:ext cx="12968677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Title Text"/>
          <p:cNvSpPr txBox="1"/>
          <p:nvPr>
            <p:ph type="title"/>
          </p:nvPr>
        </p:nvSpPr>
        <p:spPr>
          <a:xfrm>
            <a:off x="650239" y="866987"/>
            <a:ext cx="11671480" cy="898805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650240">
              <a:defRPr sz="3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0" name="Body Level One…"/>
          <p:cNvSpPr txBox="1"/>
          <p:nvPr>
            <p:ph type="body" idx="1"/>
          </p:nvPr>
        </p:nvSpPr>
        <p:spPr>
          <a:xfrm>
            <a:off x="650239" y="2004410"/>
            <a:ext cx="11671480" cy="6231967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321601" indent="-321601" defTabSz="650240">
              <a:spcBef>
                <a:spcPts val="1400"/>
              </a:spcBef>
              <a:buClr>
                <a:srgbClr val="FFFFFF"/>
              </a:buClr>
              <a:buSzPct val="80000"/>
              <a:buChar char="➢"/>
              <a:defRPr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23729" indent="-396717" defTabSz="650240">
              <a:spcBef>
                <a:spcPts val="1400"/>
              </a:spcBef>
              <a:buClr>
                <a:srgbClr val="FFFFFF"/>
              </a:buClr>
              <a:buSzPct val="80000"/>
              <a:buChar char="➢"/>
              <a:defRPr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1227" indent="-320852" defTabSz="650240">
              <a:spcBef>
                <a:spcPts val="1400"/>
              </a:spcBef>
              <a:buClr>
                <a:srgbClr val="FFFFFF"/>
              </a:buClr>
              <a:buSzPct val="80000"/>
              <a:buChar char="➢"/>
              <a:defRPr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96355" indent="-367705" defTabSz="650240">
              <a:spcBef>
                <a:spcPts val="1400"/>
              </a:spcBef>
              <a:buClr>
                <a:srgbClr val="FFFFFF"/>
              </a:buClr>
              <a:buSzPct val="80000"/>
              <a:buChar char="➢"/>
              <a:defRPr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62645" indent="-360958" defTabSz="650240">
              <a:spcBef>
                <a:spcPts val="1400"/>
              </a:spcBef>
              <a:buClr>
                <a:srgbClr val="FFFFFF"/>
              </a:buClr>
              <a:buSzPct val="80000"/>
              <a:buChar char="➢"/>
              <a:defRPr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Slide Number"/>
          <p:cNvSpPr txBox="1"/>
          <p:nvPr>
            <p:ph type="sldNum" sz="quarter" idx="2"/>
          </p:nvPr>
        </p:nvSpPr>
        <p:spPr>
          <a:xfrm>
            <a:off x="11837581" y="9036969"/>
            <a:ext cx="374474" cy="371696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2" name="TextBox 15"/>
          <p:cNvSpPr txBox="1"/>
          <p:nvPr/>
        </p:nvSpPr>
        <p:spPr>
          <a:xfrm>
            <a:off x="8659786" y="9036967"/>
            <a:ext cx="2953803" cy="371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>
            <a:lvl1pPr algn="r" defTabSz="65024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ENGR 101	1/9/19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48" y="-1"/>
            <a:ext cx="12968677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Title Text"/>
          <p:cNvSpPr txBox="1"/>
          <p:nvPr>
            <p:ph type="title"/>
          </p:nvPr>
        </p:nvSpPr>
        <p:spPr>
          <a:xfrm>
            <a:off x="650239" y="866989"/>
            <a:ext cx="11054082" cy="898803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650240">
              <a:defRPr sz="3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1" name="Body Level One…"/>
          <p:cNvSpPr txBox="1"/>
          <p:nvPr>
            <p:ph type="body" idx="1"/>
          </p:nvPr>
        </p:nvSpPr>
        <p:spPr>
          <a:xfrm>
            <a:off x="650239" y="2004408"/>
            <a:ext cx="11054082" cy="6231967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321601" indent="-321601" defTabSz="650240">
              <a:spcBef>
                <a:spcPts val="1400"/>
              </a:spcBef>
              <a:buClr>
                <a:srgbClr val="FFFFFF"/>
              </a:buClr>
              <a:buSzPct val="80000"/>
              <a:buChar char="➢"/>
              <a:defRPr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23729" indent="-396717" defTabSz="650240">
              <a:spcBef>
                <a:spcPts val="1400"/>
              </a:spcBef>
              <a:buClr>
                <a:srgbClr val="FFFFFF"/>
              </a:buClr>
              <a:buSzPct val="80000"/>
              <a:buChar char="➢"/>
              <a:defRPr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1227" indent="-320852" defTabSz="650240">
              <a:spcBef>
                <a:spcPts val="1400"/>
              </a:spcBef>
              <a:buClr>
                <a:srgbClr val="FFFFFF"/>
              </a:buClr>
              <a:buSzPct val="80000"/>
              <a:buChar char="➢"/>
              <a:defRPr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96355" indent="-367705" defTabSz="650240">
              <a:spcBef>
                <a:spcPts val="1400"/>
              </a:spcBef>
              <a:buClr>
                <a:srgbClr val="FFFFFF"/>
              </a:buClr>
              <a:buSzPct val="80000"/>
              <a:buChar char="➢"/>
              <a:defRPr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62645" indent="-360958" defTabSz="650240">
              <a:spcBef>
                <a:spcPts val="1400"/>
              </a:spcBef>
              <a:buClr>
                <a:srgbClr val="FFFFFF"/>
              </a:buClr>
              <a:buSzPct val="80000"/>
              <a:buChar char="➢"/>
              <a:defRPr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1329848" y="8937834"/>
            <a:ext cx="374475" cy="371696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65024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48" y="-1"/>
            <a:ext cx="12968677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Title Text"/>
          <p:cNvSpPr txBox="1"/>
          <p:nvPr>
            <p:ph type="title"/>
          </p:nvPr>
        </p:nvSpPr>
        <p:spPr>
          <a:xfrm>
            <a:off x="650239" y="866989"/>
            <a:ext cx="11671480" cy="898803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650240">
              <a:defRPr sz="3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1" name="Body Level One…"/>
          <p:cNvSpPr txBox="1"/>
          <p:nvPr>
            <p:ph type="body" idx="1"/>
          </p:nvPr>
        </p:nvSpPr>
        <p:spPr>
          <a:xfrm>
            <a:off x="650239" y="2004408"/>
            <a:ext cx="11671480" cy="6231967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321601" indent="-321601" defTabSz="650240">
              <a:spcBef>
                <a:spcPts val="1400"/>
              </a:spcBef>
              <a:buClr>
                <a:srgbClr val="FFFFFF"/>
              </a:buClr>
              <a:buSzPct val="80000"/>
              <a:buChar char="➢"/>
              <a:defRPr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23729" indent="-396717" defTabSz="650240">
              <a:spcBef>
                <a:spcPts val="1400"/>
              </a:spcBef>
              <a:buClr>
                <a:srgbClr val="FFFFFF"/>
              </a:buClr>
              <a:buSzPct val="80000"/>
              <a:buChar char="➢"/>
              <a:defRPr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1227" indent="-320852" defTabSz="650240">
              <a:spcBef>
                <a:spcPts val="1400"/>
              </a:spcBef>
              <a:buClr>
                <a:srgbClr val="FFFFFF"/>
              </a:buClr>
              <a:buSzPct val="80000"/>
              <a:buChar char="➢"/>
              <a:defRPr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96355" indent="-367705" defTabSz="650240">
              <a:spcBef>
                <a:spcPts val="1400"/>
              </a:spcBef>
              <a:buClr>
                <a:srgbClr val="FFFFFF"/>
              </a:buClr>
              <a:buSzPct val="80000"/>
              <a:buChar char="➢"/>
              <a:defRPr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62645" indent="-360958" defTabSz="650240">
              <a:spcBef>
                <a:spcPts val="1400"/>
              </a:spcBef>
              <a:buClr>
                <a:srgbClr val="FFFFFF"/>
              </a:buClr>
              <a:buSzPct val="80000"/>
              <a:buChar char="➢"/>
              <a:defRPr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xfrm>
            <a:off x="11998739" y="8458236"/>
            <a:ext cx="322980" cy="319408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650240"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48" y="-1"/>
            <a:ext cx="12968677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Title Text"/>
          <p:cNvSpPr txBox="1"/>
          <p:nvPr>
            <p:ph type="title"/>
          </p:nvPr>
        </p:nvSpPr>
        <p:spPr>
          <a:xfrm>
            <a:off x="650239" y="866989"/>
            <a:ext cx="11671480" cy="898803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650240">
              <a:defRPr sz="3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" name="Body Level One…"/>
          <p:cNvSpPr txBox="1"/>
          <p:nvPr>
            <p:ph type="body" idx="1"/>
          </p:nvPr>
        </p:nvSpPr>
        <p:spPr>
          <a:xfrm>
            <a:off x="650239" y="2004408"/>
            <a:ext cx="11671480" cy="6231967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321601" indent="-321601" defTabSz="650240">
              <a:spcBef>
                <a:spcPts val="1400"/>
              </a:spcBef>
              <a:buClr>
                <a:srgbClr val="FFFFFF"/>
              </a:buClr>
              <a:buSzPct val="80000"/>
              <a:buChar char="➢"/>
              <a:defRPr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23729" indent="-396717" defTabSz="650240">
              <a:spcBef>
                <a:spcPts val="1400"/>
              </a:spcBef>
              <a:buClr>
                <a:srgbClr val="FFFFFF"/>
              </a:buClr>
              <a:buSzPct val="80000"/>
              <a:buChar char="➢"/>
              <a:defRPr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1227" indent="-320852" defTabSz="650240">
              <a:spcBef>
                <a:spcPts val="1400"/>
              </a:spcBef>
              <a:buClr>
                <a:srgbClr val="FFFFFF"/>
              </a:buClr>
              <a:buSzPct val="80000"/>
              <a:buChar char="➢"/>
              <a:defRPr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96355" indent="-367705" defTabSz="650240">
              <a:spcBef>
                <a:spcPts val="1400"/>
              </a:spcBef>
              <a:buClr>
                <a:srgbClr val="FFFFFF"/>
              </a:buClr>
              <a:buSzPct val="80000"/>
              <a:buChar char="➢"/>
              <a:defRPr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62645" indent="-360958" defTabSz="650240">
              <a:spcBef>
                <a:spcPts val="1400"/>
              </a:spcBef>
              <a:buClr>
                <a:srgbClr val="FFFFFF"/>
              </a:buClr>
              <a:buSzPct val="80000"/>
              <a:buChar char="➢"/>
              <a:defRPr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Slide Number"/>
          <p:cNvSpPr txBox="1"/>
          <p:nvPr>
            <p:ph type="sldNum" sz="quarter" idx="2"/>
          </p:nvPr>
        </p:nvSpPr>
        <p:spPr>
          <a:xfrm>
            <a:off x="11992488" y="8451315"/>
            <a:ext cx="329231" cy="333249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650240"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0" algn="ctr">
              <a:spcBef>
                <a:spcPts val="0"/>
              </a:spcBef>
              <a:buSzTx/>
              <a:buNone/>
              <a:defRPr sz="370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0" algn="ctr">
              <a:spcBef>
                <a:spcPts val="0"/>
              </a:spcBef>
              <a:buSzTx/>
              <a:buNone/>
              <a:defRPr sz="370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0" algn="ctr">
              <a:spcBef>
                <a:spcPts val="0"/>
              </a:spcBef>
              <a:buSzTx/>
              <a:buNone/>
              <a:defRPr sz="370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0" algn="ctr">
              <a:spcBef>
                <a:spcPts val="0"/>
              </a:spcBef>
              <a:buSzTx/>
              <a:buNone/>
              <a:defRPr sz="370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0" algn="ctr">
              <a:spcBef>
                <a:spcPts val="0"/>
              </a:spcBef>
              <a:buSzTx/>
              <a:buNone/>
              <a:defRPr sz="370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0" algn="ctr">
              <a:spcBef>
                <a:spcPts val="0"/>
              </a:spcBef>
              <a:buSzTx/>
              <a:buNone/>
              <a:defRPr sz="370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0" algn="ctr">
              <a:spcBef>
                <a:spcPts val="0"/>
              </a:spcBef>
              <a:buSzTx/>
              <a:buNone/>
              <a:defRPr sz="370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0" algn="ctr">
              <a:spcBef>
                <a:spcPts val="0"/>
              </a:spcBef>
              <a:buSzTx/>
              <a:buNone/>
              <a:defRPr sz="370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venir Book"/>
                <a:ea typeface="Avenir Book"/>
                <a:cs typeface="Avenir Book"/>
                <a:sym typeface="Avenir Book"/>
              </a:defRPr>
            </a:lvl1pPr>
            <a:lvl2pPr>
              <a:defRPr>
                <a:latin typeface="Avenir Book"/>
                <a:ea typeface="Avenir Book"/>
                <a:cs typeface="Avenir Book"/>
                <a:sym typeface="Avenir Book"/>
              </a:defRPr>
            </a:lvl2pPr>
            <a:lvl3pPr>
              <a:defRPr>
                <a:latin typeface="Avenir Book"/>
                <a:ea typeface="Avenir Book"/>
                <a:cs typeface="Avenir Book"/>
                <a:sym typeface="Avenir Book"/>
              </a:defRPr>
            </a:lvl3pPr>
            <a:lvl4pPr>
              <a:defRPr>
                <a:latin typeface="Avenir Book"/>
                <a:ea typeface="Avenir Book"/>
                <a:cs typeface="Avenir Book"/>
                <a:sym typeface="Avenir Book"/>
              </a:defRPr>
            </a:lvl4pPr>
            <a:lvl5pPr>
              <a:defRPr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>
                <a:latin typeface="Avenir Book"/>
                <a:ea typeface="Avenir Book"/>
                <a:cs typeface="Avenir Book"/>
                <a:sym typeface="Avenir Book"/>
              </a:defRPr>
            </a:lvl1pPr>
            <a:lvl2pPr marL="685800" indent="-342900">
              <a:spcBef>
                <a:spcPts val="3200"/>
              </a:spcBef>
              <a:defRPr sz="2800">
                <a:latin typeface="Avenir Book"/>
                <a:ea typeface="Avenir Book"/>
                <a:cs typeface="Avenir Book"/>
                <a:sym typeface="Avenir Book"/>
              </a:defRPr>
            </a:lvl2pPr>
            <a:lvl3pPr marL="1028700" indent="-342900">
              <a:spcBef>
                <a:spcPts val="3200"/>
              </a:spcBef>
              <a:defRPr sz="2800">
                <a:latin typeface="Avenir Book"/>
                <a:ea typeface="Avenir Book"/>
                <a:cs typeface="Avenir Book"/>
                <a:sym typeface="Avenir Book"/>
              </a:defRPr>
            </a:lvl3pPr>
            <a:lvl4pPr marL="1371600" indent="-342900">
              <a:spcBef>
                <a:spcPts val="3200"/>
              </a:spcBef>
              <a:defRPr sz="2800">
                <a:latin typeface="Avenir Book"/>
                <a:ea typeface="Avenir Book"/>
                <a:cs typeface="Avenir Book"/>
                <a:sym typeface="Avenir Book"/>
              </a:defRPr>
            </a:lvl4pPr>
            <a:lvl5pPr marL="1714500" indent="-342900">
              <a:spcBef>
                <a:spcPts val="3200"/>
              </a:spcBef>
              <a:defRPr sz="280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defRPr>
                <a:latin typeface="Avenir Book"/>
                <a:ea typeface="Avenir Book"/>
                <a:cs typeface="Avenir Book"/>
                <a:sym typeface="Avenir Book"/>
              </a:defRPr>
            </a:lvl1pPr>
            <a:lvl2pPr>
              <a:defRPr>
                <a:latin typeface="Avenir Book"/>
                <a:ea typeface="Avenir Book"/>
                <a:cs typeface="Avenir Book"/>
                <a:sym typeface="Avenir Book"/>
              </a:defRPr>
            </a:lvl2pPr>
            <a:lvl3pPr>
              <a:defRPr>
                <a:latin typeface="Avenir Book"/>
                <a:ea typeface="Avenir Book"/>
                <a:cs typeface="Avenir Book"/>
                <a:sym typeface="Avenir Book"/>
              </a:defRPr>
            </a:lvl3pPr>
            <a:lvl4pPr>
              <a:defRPr>
                <a:latin typeface="Avenir Book"/>
                <a:ea typeface="Avenir Book"/>
                <a:cs typeface="Avenir Book"/>
                <a:sym typeface="Avenir Book"/>
              </a:defRPr>
            </a:lvl4pPr>
            <a:lvl5pPr>
              <a:defRPr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tif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Relationship Id="rId6" Type="http://schemas.openxmlformats.org/officeDocument/2006/relationships/image" Target="../media/image5.tif"/><Relationship Id="rId7" Type="http://schemas.openxmlformats.org/officeDocument/2006/relationships/image" Target="../media/image6.tif"/><Relationship Id="rId8" Type="http://schemas.openxmlformats.org/officeDocument/2006/relationships/image" Target="../media/image7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"/>
          <p:cNvSpPr/>
          <p:nvPr/>
        </p:nvSpPr>
        <p:spPr>
          <a:xfrm>
            <a:off x="693663" y="3681164"/>
            <a:ext cx="11617474" cy="2926855"/>
          </a:xfrm>
          <a:prstGeom prst="rect">
            <a:avLst/>
          </a:prstGeom>
          <a:gradFill>
            <a:gsLst>
              <a:gs pos="0">
                <a:srgbClr val="021F48"/>
              </a:gs>
              <a:gs pos="100000">
                <a:srgbClr val="032B62"/>
              </a:gs>
            </a:gsLst>
            <a:path>
              <a:fillToRect l="50000" t="-375" r="50000" b="100375"/>
            </a:path>
          </a:gradFill>
          <a:ln w="12700">
            <a:miter lim="400000"/>
          </a:ln>
        </p:spPr>
        <p:txBody>
          <a:bodyPr lIns="50800" tIns="50800" rIns="50800" bIns="50800" anchor="b">
            <a:normAutofit fontScale="100000" lnSpcReduction="0"/>
          </a:bodyPr>
          <a:lstStyle/>
          <a:p>
            <a:pPr>
              <a:defRPr sz="8000">
                <a:solidFill>
                  <a:srgbClr val="FFFFFF"/>
                </a:solidFill>
                <a:latin typeface="Avenir Next Condensed Regular"/>
                <a:ea typeface="Avenir Next Condensed Regular"/>
                <a:cs typeface="Avenir Next Condensed Regular"/>
                <a:sym typeface="Avenir Next Condensed Regular"/>
              </a:defRPr>
            </a:pPr>
          </a:p>
        </p:txBody>
      </p:sp>
      <p:sp>
        <p:nvSpPr>
          <p:cNvPr id="172" name="ENGR 151"/>
          <p:cNvSpPr txBox="1"/>
          <p:nvPr>
            <p:ph type="ctrTitle"/>
          </p:nvPr>
        </p:nvSpPr>
        <p:spPr>
          <a:xfrm>
            <a:off x="1270000" y="3633070"/>
            <a:ext cx="10464800" cy="15474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Avenir Next Condensed Regular"/>
                <a:ea typeface="Avenir Next Condensed Regular"/>
                <a:cs typeface="Avenir Next Condensed Regular"/>
                <a:sym typeface="Avenir Next Condensed Regular"/>
              </a:defRPr>
            </a:lvl1pPr>
          </a:lstStyle>
          <a:p>
            <a:pPr/>
            <a:r>
              <a:t>ENGR 151</a:t>
            </a:r>
          </a:p>
        </p:txBody>
      </p:sp>
      <p:sp>
        <p:nvSpPr>
          <p:cNvPr id="173" name="An (accelerated) introduction to computers and programming"/>
          <p:cNvSpPr txBox="1"/>
          <p:nvPr>
            <p:ph type="subTitle" sz="quarter" idx="1"/>
          </p:nvPr>
        </p:nvSpPr>
        <p:spPr>
          <a:xfrm>
            <a:off x="2981151" y="5215736"/>
            <a:ext cx="7042498" cy="1130301"/>
          </a:xfrm>
          <a:prstGeom prst="rect">
            <a:avLst/>
          </a:prstGeom>
        </p:spPr>
        <p:txBody>
          <a:bodyPr/>
          <a:lstStyle>
            <a:lvl1pPr defTabSz="461518">
              <a:defRPr sz="2923">
                <a:solidFill>
                  <a:srgbClr val="FFFFFF"/>
                </a:solidFill>
              </a:defRPr>
            </a:lvl1pPr>
          </a:lstStyle>
          <a:p>
            <a:pPr/>
            <a:r>
              <a:t>An (accelerated) introduction to computers and programming</a:t>
            </a:r>
          </a:p>
        </p:txBody>
      </p:sp>
      <p:pic>
        <p:nvPicPr>
          <p:cNvPr id="17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4738" y="8600920"/>
            <a:ext cx="6495630" cy="623826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Lecture 3 - MATLAB: Data Structures, Logical Operations and Indexing"/>
          <p:cNvSpPr txBox="1"/>
          <p:nvPr/>
        </p:nvSpPr>
        <p:spPr>
          <a:xfrm>
            <a:off x="731184" y="6664325"/>
            <a:ext cx="11542432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Lecture 3 - MATLAB: Data Structures, Logical Operations and Indexing</a:t>
            </a:r>
          </a:p>
        </p:txBody>
      </p:sp>
      <p:pic>
        <p:nvPicPr>
          <p:cNvPr id="176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15866" r="0" b="0"/>
          <a:stretch>
            <a:fillRect/>
          </a:stretch>
        </p:blipFill>
        <p:spPr>
          <a:xfrm>
            <a:off x="698202" y="796131"/>
            <a:ext cx="3810001" cy="2275905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177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8309" t="0" r="1792" b="4336"/>
          <a:stretch>
            <a:fillRect/>
          </a:stretch>
        </p:blipFill>
        <p:spPr>
          <a:xfrm>
            <a:off x="8496597" y="793948"/>
            <a:ext cx="3810001" cy="2280569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178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97400" y="797603"/>
            <a:ext cx="3810000" cy="2273134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Challenge: Indexing</a:t>
            </a:r>
          </a:p>
        </p:txBody>
      </p:sp>
      <p:sp>
        <p:nvSpPr>
          <p:cNvPr id="326" name="Content Placeholder 2"/>
          <p:cNvSpPr txBox="1"/>
          <p:nvPr>
            <p:ph type="body" sz="half" idx="1"/>
          </p:nvPr>
        </p:nvSpPr>
        <p:spPr>
          <a:xfrm>
            <a:off x="952500" y="2597150"/>
            <a:ext cx="11331575" cy="4345583"/>
          </a:xfrm>
          <a:prstGeom prst="rect">
            <a:avLst/>
          </a:prstGeom>
        </p:spPr>
        <p:txBody>
          <a:bodyPr/>
          <a:lstStyle/>
          <a:p>
            <a:pPr marL="262127" indent="-262127" defTabSz="502412">
              <a:spcBef>
                <a:spcPts val="3600"/>
              </a:spcBef>
              <a:buAutoNum type="arabicPeriod" startAt="1"/>
              <a:defRPr sz="2752"/>
            </a:pPr>
            <a:r>
              <a:t>Write a single line of code to reverses the columns in an MxN matrix.</a:t>
            </a:r>
          </a:p>
          <a:p>
            <a:pPr marL="0" indent="0" defTabSz="502412">
              <a:spcBef>
                <a:spcPts val="3600"/>
              </a:spcBef>
              <a:buSzTx/>
              <a:buNone/>
              <a:defRPr sz="3268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0" indent="0" defTabSz="502412">
              <a:spcBef>
                <a:spcPts val="3600"/>
              </a:spcBef>
              <a:buSzTx/>
              <a:buNone/>
              <a:defRPr sz="2752"/>
            </a:pPr>
          </a:p>
          <a:p>
            <a:pPr marL="262127" indent="-262127" defTabSz="502412">
              <a:spcBef>
                <a:spcPts val="3600"/>
              </a:spcBef>
              <a:buAutoNum type="arabicPeriod" startAt="2"/>
              <a:defRPr sz="2752"/>
            </a:pPr>
            <a:r>
              <a:t>Write a single line of code to cyclically shift all columns one to the left (i.e. </a:t>
            </a:r>
            <a14:m>
              <m:oMath>
                <m:r>
                  <a:rPr xmlns:a="http://schemas.openxmlformats.org/drawingml/2006/main" sz="3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3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3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</m:oMath>
            </a14:m>
            <a:r>
              <a:t>, </a:t>
            </a:r>
            <a14:m>
              <m:oMath>
                <m:r>
                  <a:rPr xmlns:a="http://schemas.openxmlformats.org/drawingml/2006/main" sz="3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3</m:t>
                </m:r>
                <m:r>
                  <a:rPr xmlns:a="http://schemas.openxmlformats.org/drawingml/2006/main" sz="3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3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</m:t>
                </m:r>
              </m:oMath>
            </a14:m>
            <a:r>
              <a:t>,</a:t>
            </a:r>
            <a14:m>
              <m:oMath>
                <m:r>
                  <a:rPr xmlns:a="http://schemas.openxmlformats.org/drawingml/2006/main" sz="3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3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3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,… ).</a:t>
            </a:r>
            <a:endParaRPr sz="320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2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ont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Contents</a:t>
            </a:r>
          </a:p>
        </p:txBody>
      </p:sp>
      <p:sp>
        <p:nvSpPr>
          <p:cNvPr id="331" name="Index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Indexing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Logical operations and indexing</a:t>
            </a:r>
          </a:p>
          <a:p>
            <a:pPr/>
            <a:r>
              <a:t>Datatypes and typecasting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omputers are built on Boolean logic"/>
          <p:cNvSpPr/>
          <p:nvPr>
            <p:ph type="title"/>
          </p:nvPr>
        </p:nvSpPr>
        <p:spPr>
          <a:xfrm>
            <a:off x="224494" y="241300"/>
            <a:ext cx="12366686" cy="1540463"/>
          </a:xfrm>
          <a:prstGeom prst="rect">
            <a:avLst/>
          </a:prstGeom>
        </p:spPr>
        <p:txBody>
          <a:bodyPr/>
          <a:lstStyle/>
          <a:p>
            <a:pPr defTabSz="414781">
              <a:defRPr sz="5680"/>
            </a:pPr>
            <a:r>
              <a:t>Computers are built 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rPr>
              <a:t>Boolean logic</a:t>
            </a:r>
            <a:r>
              <a:t> </a:t>
            </a:r>
          </a:p>
        </p:txBody>
      </p:sp>
      <p:graphicFrame>
        <p:nvGraphicFramePr>
          <p:cNvPr id="336" name="Table 1"/>
          <p:cNvGraphicFramePr/>
          <p:nvPr/>
        </p:nvGraphicFramePr>
        <p:xfrm>
          <a:off x="738425" y="2926729"/>
          <a:ext cx="11531125" cy="38535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{EEE7283C-3CF3-47DC-8721-378D4A62B228}</a:tableStyleId>
              </a:tblPr>
              <a:tblGrid>
                <a:gridCol w="1747920"/>
                <a:gridCol w="1789537"/>
                <a:gridCol w="1290131"/>
                <a:gridCol w="1581451"/>
                <a:gridCol w="998811"/>
                <a:gridCol w="1290131"/>
                <a:gridCol w="1248514"/>
                <a:gridCol w="1581451"/>
              </a:tblGrid>
              <a:tr h="769761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7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input A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12700"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1710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7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input B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1710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7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AND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1710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7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NAND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1710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7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OR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1710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7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NOR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1710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7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XOR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1710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7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XNOR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17101"/>
                    </a:solidFill>
                  </a:tcPr>
                </a:tc>
              </a:tr>
              <a:tr h="770149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770149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</a:tr>
              <a:tr h="770149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770149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pic>
        <p:nvPicPr>
          <p:cNvPr id="33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71350" y="1900710"/>
            <a:ext cx="1270001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93532" y="1900710"/>
            <a:ext cx="1270001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15715" y="1900710"/>
            <a:ext cx="1270001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0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237897" y="1900710"/>
            <a:ext cx="1270001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1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882261" y="1900710"/>
            <a:ext cx="1270001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560079" y="1900710"/>
            <a:ext cx="1270001" cy="635001"/>
          </a:xfrm>
          <a:prstGeom prst="rect">
            <a:avLst/>
          </a:prstGeom>
          <a:ln w="12700">
            <a:miter lim="400000"/>
          </a:ln>
        </p:spPr>
      </p:pic>
      <p:sp>
        <p:nvSpPr>
          <p:cNvPr id="343" name="Symbol"/>
          <p:cNvSpPr txBox="1"/>
          <p:nvPr/>
        </p:nvSpPr>
        <p:spPr>
          <a:xfrm>
            <a:off x="1848100" y="1856259"/>
            <a:ext cx="1647293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Symbol</a:t>
            </a:r>
          </a:p>
        </p:txBody>
      </p:sp>
      <p:sp>
        <p:nvSpPr>
          <p:cNvPr id="344" name="Also not - which is a unary operator with 0=not(1) and 1=not(0)…"/>
          <p:cNvSpPr/>
          <p:nvPr>
            <p:ph type="body" sz="quarter" idx="1"/>
          </p:nvPr>
        </p:nvSpPr>
        <p:spPr>
          <a:xfrm>
            <a:off x="952500" y="7168108"/>
            <a:ext cx="11099800" cy="2165166"/>
          </a:xfrm>
          <a:prstGeom prst="rect">
            <a:avLst/>
          </a:prstGeom>
        </p:spPr>
        <p:txBody>
          <a:bodyPr/>
          <a:lstStyle/>
          <a:p>
            <a:pPr marL="408940" indent="-408940" defTabSz="537463">
              <a:spcBef>
                <a:spcPts val="3800"/>
              </a:spcBef>
              <a:defRPr sz="2944"/>
            </a:pPr>
            <a:r>
              <a:t>Also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not</a:t>
            </a:r>
            <a:r>
              <a:t> - which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rPr>
              <a:t>unary</a:t>
            </a:r>
            <a:r>
              <a:t> operator with 0=not(1) and 1=not(0)</a:t>
            </a:r>
          </a:p>
          <a:p>
            <a:pPr marL="408940" indent="-408940" defTabSz="537463">
              <a:spcBef>
                <a:spcPts val="3800"/>
              </a:spcBef>
              <a:defRPr sz="2944"/>
            </a:pPr>
            <a:r>
              <a:t>The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rPr>
              <a:t>logical</a:t>
            </a:r>
            <a:r>
              <a:t>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rPr>
              <a:t>datatype</a:t>
            </a:r>
            <a:r>
              <a:t> in MATLAB has two values ‘true’ and ‘false’ (or 1 and 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Vectorized logic operators in MATLAB"/>
          <p:cNvSpPr/>
          <p:nvPr>
            <p:ph type="title"/>
          </p:nvPr>
        </p:nvSpPr>
        <p:spPr>
          <a:xfrm>
            <a:off x="364476" y="254000"/>
            <a:ext cx="12275848" cy="1814146"/>
          </a:xfrm>
          <a:prstGeom prst="rect">
            <a:avLst/>
          </a:prstGeom>
        </p:spPr>
        <p:txBody>
          <a:bodyPr/>
          <a:lstStyle/>
          <a:p>
            <a:pPr defTabSz="408940">
              <a:defRPr sz="5600"/>
            </a:pPr>
            <a:r>
              <a:rPr>
                <a:latin typeface="Avenir Book Oblique"/>
                <a:ea typeface="Avenir Book Oblique"/>
                <a:cs typeface="Avenir Book Oblique"/>
                <a:sym typeface="Avenir Book Oblique"/>
              </a:rPr>
              <a:t>Vectorized</a:t>
            </a:r>
            <a:r>
              <a:t>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rPr>
              <a:t>logic</a:t>
            </a:r>
            <a:r>
              <a:t> operators in MATLAB</a:t>
            </a:r>
          </a:p>
        </p:txBody>
      </p:sp>
      <p:graphicFrame>
        <p:nvGraphicFramePr>
          <p:cNvPr id="349" name="Table 1"/>
          <p:cNvGraphicFramePr/>
          <p:nvPr/>
        </p:nvGraphicFramePr>
        <p:xfrm>
          <a:off x="2493880" y="2063989"/>
          <a:ext cx="8020215" cy="58206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{EEE7283C-3CF3-47DC-8721-378D4A62B228}</a:tableStyleId>
              </a:tblPr>
              <a:tblGrid>
                <a:gridCol w="4166483"/>
                <a:gridCol w="3850556"/>
              </a:tblGrid>
              <a:tr h="528644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Logical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12700"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1710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a, b type logical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17101"/>
                    </a:solidFill>
                  </a:tcPr>
                </a:tc>
              </a:tr>
              <a:tr h="528910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and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 &amp; b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28910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or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 | b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</a:tr>
              <a:tr h="528910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not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~a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28644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Relational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1710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x, y type numeric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17101"/>
                    </a:solidFill>
                  </a:tcPr>
                </a:tc>
              </a:tr>
              <a:tr h="528910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is greater than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 &gt; y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28910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is greater than or equal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 &gt;= y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</a:tr>
              <a:tr h="528910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is less than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 &lt; y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28910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is less than or equal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 &lt;= y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</a:tr>
              <a:tr h="528910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is not equal to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 ~= y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28910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is equal to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 == y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350" name="The result of these operators is an array of true (1) or false (0) values"/>
          <p:cNvSpPr txBox="1"/>
          <p:nvPr/>
        </p:nvSpPr>
        <p:spPr>
          <a:xfrm>
            <a:off x="1787378" y="8264375"/>
            <a:ext cx="9430044" cy="1256003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The result of these operators is an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array</a:t>
            </a:r>
            <a:r>
              <a:t> of true (1) or false (0) values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he result of logical operations on arrays will be logical array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32308">
              <a:defRPr sz="5920"/>
            </a:pPr>
            <a:r>
              <a:t>The result of logical operations on arrays will be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rPr>
              <a:t>logical arrays</a:t>
            </a:r>
          </a:p>
        </p:txBody>
      </p:sp>
      <p:pic>
        <p:nvPicPr>
          <p:cNvPr id="355" name="Screen Shot 2019-09-10 at 10.30.30 AM.png" descr="Screen Shot 2019-09-10 at 10.30.3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8851" y="2542592"/>
            <a:ext cx="7488835" cy="71856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Operator precedence</a:t>
            </a:r>
          </a:p>
        </p:txBody>
      </p:sp>
      <p:sp>
        <p:nvSpPr>
          <p:cNvPr id="358" name="Date Placeholder 3"/>
          <p:cNvSpPr txBox="1"/>
          <p:nvPr/>
        </p:nvSpPr>
        <p:spPr>
          <a:xfrm>
            <a:off x="8091874" y="9162053"/>
            <a:ext cx="2910274" cy="371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>
            <a:lvl1pPr algn="r" defTabSz="65024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ENGR 101	1/28/19</a:t>
            </a:r>
          </a:p>
        </p:txBody>
      </p:sp>
      <p:graphicFrame>
        <p:nvGraphicFramePr>
          <p:cNvPr id="359" name="Table 6"/>
          <p:cNvGraphicFramePr/>
          <p:nvPr/>
        </p:nvGraphicFramePr>
        <p:xfrm>
          <a:off x="2737778" y="2450519"/>
          <a:ext cx="9195273" cy="666783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482372"/>
                <a:gridCol w="950033"/>
                <a:gridCol w="950033"/>
                <a:gridCol w="950033"/>
                <a:gridCol w="950033"/>
                <a:gridCol w="950033"/>
                <a:gridCol w="950033"/>
              </a:tblGrid>
              <a:tr h="730817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2800">
                          <a:solidFill>
                            <a:srgbClr val="FFFFFF"/>
                          </a:solidFill>
                          <a:sym typeface="Helvetica Neue"/>
                        </a:rPr>
                        <a:t>Operation Type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17101"/>
                    </a:solidFill>
                  </a:tcPr>
                </a:tc>
                <a:tc gridSpan="6"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2800">
                          <a:solidFill>
                            <a:srgbClr val="FFFFFF"/>
                          </a:solidFill>
                          <a:sym typeface="Helvetica Neue"/>
                        </a:rPr>
                        <a:t>Operators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1710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7404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Parentheses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()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66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Transpose / Power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.'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'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.^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^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7404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Unary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~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7404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Multiplicative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.*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./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7404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Additive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66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Range Construction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7404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Relational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&lt;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&lt;=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&gt;=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==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~=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7404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Logical AND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&amp;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7404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Logical OR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|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7404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Assignment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=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60" name="Straight Arrow Connector 8"/>
          <p:cNvSpPr/>
          <p:nvPr/>
        </p:nvSpPr>
        <p:spPr>
          <a:xfrm flipV="1">
            <a:off x="1783990" y="4094821"/>
            <a:ext cx="1" cy="4045988"/>
          </a:xfrm>
          <a:prstGeom prst="line">
            <a:avLst/>
          </a:prstGeom>
          <a:ln w="76200" cap="rnd">
            <a:solidFill>
              <a:schemeClr val="accent5">
                <a:hueOff val="-82419"/>
                <a:satOff val="-9513"/>
                <a:lumOff val="-16343"/>
              </a:schemeClr>
            </a:solidFill>
            <a:tailEnd type="triangle"/>
          </a:ln>
        </p:spPr>
        <p:txBody>
          <a:bodyPr lIns="65023" tIns="65023" rIns="65023" bIns="65023"/>
          <a:lstStyle/>
          <a:p>
            <a:pPr algn="l" defTabSz="65024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61" name="TextBox 11"/>
          <p:cNvSpPr txBox="1"/>
          <p:nvPr/>
        </p:nvSpPr>
        <p:spPr>
          <a:xfrm>
            <a:off x="436797" y="3076456"/>
            <a:ext cx="2694386" cy="807744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Higher</a:t>
            </a:r>
          </a:p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(happens first)</a:t>
            </a:r>
          </a:p>
        </p:txBody>
      </p:sp>
      <p:sp>
        <p:nvSpPr>
          <p:cNvPr id="362" name="TextBox 14"/>
          <p:cNvSpPr txBox="1"/>
          <p:nvPr/>
        </p:nvSpPr>
        <p:spPr>
          <a:xfrm>
            <a:off x="436797" y="8389530"/>
            <a:ext cx="2694385" cy="807745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Lower</a:t>
            </a:r>
          </a:p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(happens last)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itle 1"/>
          <p:cNvSpPr txBox="1"/>
          <p:nvPr>
            <p:ph type="title"/>
          </p:nvPr>
        </p:nvSpPr>
        <p:spPr>
          <a:xfrm>
            <a:off x="952500" y="254000"/>
            <a:ext cx="7691367" cy="2159000"/>
          </a:xfrm>
          <a:prstGeom prst="rect">
            <a:avLst/>
          </a:prstGeom>
        </p:spPr>
        <p:txBody>
          <a:bodyPr/>
          <a:lstStyle/>
          <a:p>
            <a:pPr/>
            <a:r>
              <a:t>Logical Indexing</a:t>
            </a:r>
          </a:p>
        </p:txBody>
      </p:sp>
      <p:sp>
        <p:nvSpPr>
          <p:cNvPr id="365" name="Content Placeholder 2"/>
          <p:cNvSpPr txBox="1"/>
          <p:nvPr>
            <p:ph type="body" sz="half" idx="1"/>
          </p:nvPr>
        </p:nvSpPr>
        <p:spPr>
          <a:xfrm>
            <a:off x="672808" y="2117678"/>
            <a:ext cx="6374225" cy="6958105"/>
          </a:xfrm>
          <a:prstGeom prst="rect">
            <a:avLst/>
          </a:prstGeom>
        </p:spPr>
        <p:txBody>
          <a:bodyPr/>
          <a:lstStyle/>
          <a:p>
            <a:pPr/>
            <a:r>
              <a:t>We can also use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rPr>
              <a:t>logical array</a:t>
            </a:r>
            <a:r>
              <a:rPr>
                <a:solidFill>
                  <a:srgbClr val="FFC000"/>
                </a:solidFill>
              </a:rPr>
              <a:t> </a:t>
            </a:r>
            <a:r>
              <a:t>to index elements in a matrix</a:t>
            </a:r>
          </a:p>
          <a:p>
            <a:pPr/>
            <a:r>
              <a:t>In this case, we extract / modify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rPr>
              <a:t>all the elements from the source matrix that correspond to positions with a ‘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true’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rPr>
              <a:t> value</a:t>
            </a:r>
            <a:r>
              <a:t> in the logical matrix</a:t>
            </a:r>
          </a:p>
          <a:p>
            <a:pPr/>
            <a:r>
              <a:t>The result will be an unwrapped vector of values</a:t>
            </a:r>
          </a:p>
        </p:txBody>
      </p:sp>
      <p:pic>
        <p:nvPicPr>
          <p:cNvPr id="366" name="Screen Shot 2019-09-10 at 11.24.19 AM.png" descr="Screen Shot 2019-09-10 at 11.24.19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88584" y="2062611"/>
            <a:ext cx="4622618" cy="76586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6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itle 1"/>
          <p:cNvSpPr txBox="1"/>
          <p:nvPr>
            <p:ph type="title"/>
          </p:nvPr>
        </p:nvSpPr>
        <p:spPr>
          <a:xfrm>
            <a:off x="952500" y="254000"/>
            <a:ext cx="11099800" cy="1693498"/>
          </a:xfrm>
          <a:prstGeom prst="rect">
            <a:avLst/>
          </a:prstGeom>
        </p:spPr>
        <p:txBody>
          <a:bodyPr/>
          <a:lstStyle>
            <a:lvl1pPr defTabSz="362204">
              <a:defRPr sz="4960"/>
            </a:lvl1pPr>
          </a:lstStyle>
          <a:p>
            <a:pPr/>
            <a:r>
              <a:t>Writing Into a Logically Indexed Matrix</a:t>
            </a:r>
          </a:p>
        </p:txBody>
      </p:sp>
      <p:sp>
        <p:nvSpPr>
          <p:cNvPr id="371" name="Content Placeholder 2"/>
          <p:cNvSpPr txBox="1"/>
          <p:nvPr>
            <p:ph type="body" sz="half" idx="1"/>
          </p:nvPr>
        </p:nvSpPr>
        <p:spPr>
          <a:xfrm>
            <a:off x="453050" y="2105191"/>
            <a:ext cx="5334277" cy="6959588"/>
          </a:xfrm>
          <a:prstGeom prst="rect">
            <a:avLst/>
          </a:prstGeom>
        </p:spPr>
        <p:txBody>
          <a:bodyPr/>
          <a:lstStyle/>
          <a:p>
            <a:pPr/>
            <a:r>
              <a:t>A logical indexing expression can be used to modify elements</a:t>
            </a:r>
          </a:p>
          <a:p>
            <a:pPr/>
            <a:r>
              <a:t>The RHS must either be a scalar or have the same number of elements as there are 1s in the logical index matrix.</a:t>
            </a:r>
          </a:p>
        </p:txBody>
      </p:sp>
      <p:pic>
        <p:nvPicPr>
          <p:cNvPr id="372" name="Screen Shot 2019-09-10 at 11.27.01 AM.png" descr="Screen Shot 2019-09-10 at 11.27.01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81812" y="2000642"/>
            <a:ext cx="3916534" cy="4962309"/>
          </a:xfrm>
          <a:prstGeom prst="rect">
            <a:avLst/>
          </a:prstGeom>
          <a:ln w="12700">
            <a:miter lim="400000"/>
          </a:ln>
        </p:spPr>
      </p:pic>
      <p:pic>
        <p:nvPicPr>
          <p:cNvPr id="373" name="Screen Shot 2019-09-10 at 11.28.16 AM.png" descr="Screen Shot 2019-09-10 at 11.28.16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87248" y="7016095"/>
            <a:ext cx="5524844" cy="25112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pPr/>
            <a:r>
              <a:t>Challenge: Logical Indexing</a:t>
            </a:r>
          </a:p>
        </p:txBody>
      </p:sp>
      <p:sp>
        <p:nvSpPr>
          <p:cNvPr id="378" name="Content Placeholder 2"/>
          <p:cNvSpPr txBox="1"/>
          <p:nvPr>
            <p:ph type="body" idx="1"/>
          </p:nvPr>
        </p:nvSpPr>
        <p:spPr>
          <a:xfrm>
            <a:off x="393037" y="2378640"/>
            <a:ext cx="8144152" cy="6723520"/>
          </a:xfrm>
          <a:prstGeom prst="rect">
            <a:avLst/>
          </a:prstGeom>
        </p:spPr>
        <p:txBody>
          <a:bodyPr/>
          <a:lstStyle/>
          <a:p>
            <a:pPr marL="0" indent="0">
              <a:buClr>
                <a:srgbClr val="000000"/>
              </a:buClr>
              <a:buSzTx/>
              <a:buNone/>
            </a:pPr>
            <a:r>
              <a:t>Write code for each of the following:</a:t>
            </a:r>
          </a:p>
          <a:p>
            <a:pPr lvl="1" marL="644525" indent="-200025">
              <a:buClr>
                <a:srgbClr val="000000"/>
              </a:buClr>
              <a:buSzPct val="100000"/>
              <a:buAutoNum type="arabicPeriod" startAt="1"/>
              <a:defRPr sz="2800"/>
            </a:pPr>
            <a:r>
              <a:t>  Find the number of elements that match between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t> and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t>.</a:t>
            </a:r>
          </a:p>
          <a:p>
            <a:pPr lvl="1" marL="0" indent="444500">
              <a:buSzTx/>
              <a:buNone/>
              <a:defRPr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sum(sum(A == B))</a:t>
            </a:r>
          </a:p>
          <a:p>
            <a:pPr lvl="1" marL="673100" indent="-228600">
              <a:buSzPct val="100000"/>
              <a:buAutoNum type="arabicPeriod" startAt="2"/>
              <a:defRPr sz="2800"/>
            </a:pPr>
            <a:r>
              <a:t>  </a:t>
            </a:r>
            <a:r>
              <a:t>Double all elements in A that are between 5 and 10 (inclusive).</a:t>
            </a:r>
          </a:p>
          <a:p>
            <a:pPr lvl="1" marL="0" indent="444500">
              <a:buSzTx/>
              <a:buNone/>
              <a:defRPr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A(5 &lt;= A &amp; A &lt;= 10) = 2 .* A(5 &lt;= A &amp; A &lt;= 10)</a:t>
            </a:r>
          </a:p>
        </p:txBody>
      </p:sp>
      <p:sp>
        <p:nvSpPr>
          <p:cNvPr id="379" name="Date Placeholder 3"/>
          <p:cNvSpPr txBox="1"/>
          <p:nvPr/>
        </p:nvSpPr>
        <p:spPr>
          <a:xfrm>
            <a:off x="8091875" y="8937834"/>
            <a:ext cx="2910275" cy="371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>
            <a:lvl1pPr algn="r" defTabSz="65024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ENGR 101	1/28/19</a:t>
            </a:r>
          </a:p>
        </p:txBody>
      </p:sp>
      <p:pic>
        <p:nvPicPr>
          <p:cNvPr id="380" name="Screen Shot 2019-09-10 at 11.32.51 AM.png" descr="Screen Shot 2019-09-10 at 11.32.51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45273" y="2714389"/>
            <a:ext cx="4081581" cy="2467396"/>
          </a:xfrm>
          <a:prstGeom prst="rect">
            <a:avLst/>
          </a:prstGeom>
          <a:ln w="12700">
            <a:miter lim="400000"/>
          </a:ln>
        </p:spPr>
      </p:pic>
      <p:pic>
        <p:nvPicPr>
          <p:cNvPr id="381" name="Screen Shot 2019-09-10 at 11.33.16 AM.png" descr="Screen Shot 2019-09-10 at 11.33.16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45273" y="5875371"/>
            <a:ext cx="4081581" cy="235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Footer Placeholder 4"/>
          <p:cNvSpPr txBox="1"/>
          <p:nvPr/>
        </p:nvSpPr>
        <p:spPr>
          <a:xfrm>
            <a:off x="650241" y="8891260"/>
            <a:ext cx="10306471" cy="464844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Note: The logical 0s and 1s are implicitly converted to numeric 0s and 1s</a:t>
            </a:r>
          </a:p>
        </p:txBody>
      </p:sp>
      <p:sp>
        <p:nvSpPr>
          <p:cNvPr id="38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3097">
              <a:defRPr sz="5520"/>
            </a:lvl1pPr>
          </a:lstStyle>
          <a:p>
            <a:pPr/>
            <a:r>
              <a:t>Example: Counting the number of elements greater than 2 in an array</a:t>
            </a:r>
          </a:p>
        </p:txBody>
      </p:sp>
      <p:sp>
        <p:nvSpPr>
          <p:cNvPr id="387" name="Content Placeholder 2"/>
          <p:cNvSpPr txBox="1"/>
          <p:nvPr>
            <p:ph type="body" sz="half" idx="1"/>
          </p:nvPr>
        </p:nvSpPr>
        <p:spPr>
          <a:xfrm>
            <a:off x="952500" y="2116650"/>
            <a:ext cx="11099800" cy="3679138"/>
          </a:xfrm>
          <a:prstGeom prst="rect">
            <a:avLst/>
          </a:prstGeom>
        </p:spPr>
        <p:txBody>
          <a:bodyPr/>
          <a:lstStyle/>
          <a:p>
            <a:pPr marL="309563" indent="-309563">
              <a:defRPr sz="3000"/>
            </a:pPr>
            <a:r>
              <a:t>You can use the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t> function, combined with a logical operation, to count the number of elements that match certain criteria.</a:t>
            </a:r>
          </a:p>
          <a:p>
            <a:pPr marL="309563" indent="-309563">
              <a:defRPr sz="3000"/>
            </a:pPr>
            <a:r>
              <a:t>Example: How many elements are greater than 2?</a:t>
            </a:r>
          </a:p>
        </p:txBody>
      </p:sp>
      <p:sp>
        <p:nvSpPr>
          <p:cNvPr id="388" name="TextBox 6"/>
          <p:cNvSpPr txBox="1"/>
          <p:nvPr/>
        </p:nvSpPr>
        <p:spPr>
          <a:xfrm>
            <a:off x="2038990" y="7743782"/>
            <a:ext cx="574815" cy="676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defTabSz="650240">
              <a:defRPr b="1" sz="3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a</a:t>
            </a:r>
          </a:p>
        </p:txBody>
      </p:sp>
      <p:pic>
        <p:nvPicPr>
          <p:cNvPr id="389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0183" y="5815765"/>
            <a:ext cx="2872429" cy="19080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92" name="Group"/>
          <p:cNvGrpSpPr/>
          <p:nvPr/>
        </p:nvGrpSpPr>
        <p:grpSpPr>
          <a:xfrm>
            <a:off x="5063551" y="5815765"/>
            <a:ext cx="2877698" cy="2604166"/>
            <a:chOff x="0" y="0"/>
            <a:chExt cx="2877697" cy="2604164"/>
          </a:xfrm>
        </p:grpSpPr>
        <p:pic>
          <p:nvPicPr>
            <p:cNvPr id="390" name="Picture 8" descr="Picture 8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877698" cy="19080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1" name="Rectangle 9"/>
            <p:cNvSpPr txBox="1"/>
            <p:nvPr/>
          </p:nvSpPr>
          <p:spPr>
            <a:xfrm>
              <a:off x="643457" y="1928016"/>
              <a:ext cx="1590784" cy="676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defTabSz="650240">
                <a:defRPr b="1" sz="3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a &gt; 2</a:t>
              </a:r>
            </a:p>
          </p:txBody>
        </p:sp>
      </p:grpSp>
      <p:grpSp>
        <p:nvGrpSpPr>
          <p:cNvPr id="397" name="Group"/>
          <p:cNvGrpSpPr/>
          <p:nvPr/>
        </p:nvGrpSpPr>
        <p:grpSpPr>
          <a:xfrm>
            <a:off x="8294688" y="6307123"/>
            <a:ext cx="4776463" cy="2072802"/>
            <a:chOff x="-144803" y="0"/>
            <a:chExt cx="4776461" cy="2072801"/>
          </a:xfrm>
        </p:grpSpPr>
        <p:sp>
          <p:nvSpPr>
            <p:cNvPr id="393" name="Rectangle 10"/>
            <p:cNvSpPr txBox="1"/>
            <p:nvPr/>
          </p:nvSpPr>
          <p:spPr>
            <a:xfrm>
              <a:off x="-144804" y="1396653"/>
              <a:ext cx="4776463" cy="676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defTabSz="650240">
                <a:defRPr b="1" sz="3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sum(a &gt; 2,’all’)</a:t>
              </a:r>
            </a:p>
          </p:txBody>
        </p:sp>
        <p:grpSp>
          <p:nvGrpSpPr>
            <p:cNvPr id="396" name="Rectangle 11"/>
            <p:cNvGrpSpPr/>
            <p:nvPr/>
          </p:nvGrpSpPr>
          <p:grpSpPr>
            <a:xfrm>
              <a:off x="1835549" y="0"/>
              <a:ext cx="815758" cy="845312"/>
              <a:chOff x="0" y="0"/>
              <a:chExt cx="815756" cy="845311"/>
            </a:xfrm>
          </p:grpSpPr>
          <p:sp>
            <p:nvSpPr>
              <p:cNvPr id="394" name="Rectangle"/>
              <p:cNvSpPr/>
              <p:nvPr/>
            </p:nvSpPr>
            <p:spPr>
              <a:xfrm>
                <a:off x="0" y="0"/>
                <a:ext cx="815757" cy="845312"/>
              </a:xfrm>
              <a:prstGeom prst="rect">
                <a:avLst/>
              </a:prstGeom>
              <a:solidFill>
                <a:srgbClr val="46B298"/>
              </a:solidFill>
              <a:ln w="25400" cap="rnd">
                <a:solidFill>
                  <a:srgbClr val="3B3B3B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650240">
                  <a:def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95" name="3"/>
              <p:cNvSpPr txBox="1"/>
              <p:nvPr/>
            </p:nvSpPr>
            <p:spPr>
              <a:xfrm>
                <a:off x="0" y="112437"/>
                <a:ext cx="815757" cy="6204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5023" tIns="65023" rIns="65023" bIns="65023" numCol="1" anchor="ctr">
                <a:spAutoFit/>
              </a:bodyPr>
              <a:lstStyle>
                <a:lvl1pPr defTabSz="650240">
                  <a:defRPr sz="3800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5" grpId="3"/>
      <p:bldP build="whole" bldLvl="1" animBg="1" rev="0" advAuto="0" spid="392" grpId="1"/>
      <p:bldP build="whole" bldLvl="1" animBg="1" rev="0" advAuto="0" spid="397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Recap</a:t>
            </a:r>
          </a:p>
        </p:txBody>
      </p:sp>
      <p:sp>
        <p:nvSpPr>
          <p:cNvPr id="181" name="Creating arrays:  []  and  :  operato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Creating arrays: 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[] </a:t>
            </a:r>
            <a:r>
              <a:t> and 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: </a:t>
            </a:r>
            <a:r>
              <a:t> operators</a:t>
            </a:r>
          </a:p>
          <a:p>
            <a:pPr/>
            <a:r>
              <a:t>Matrix/vector operations vs. array element-wise operations (use </a:t>
            </a:r>
            <a:r>
              <a:rPr sz="3400">
                <a:latin typeface="Avenir Heavy"/>
                <a:ea typeface="Avenir Heavy"/>
                <a:cs typeface="Avenir Heavy"/>
                <a:sym typeface="Avenir Heavy"/>
              </a:rPr>
              <a:t>. </a:t>
            </a:r>
            <a:r>
              <a:t>)</a:t>
            </a:r>
          </a:p>
          <a:p>
            <a:pPr/>
            <a:r>
              <a:t>Vectorization (operators and functions): speed!</a:t>
            </a:r>
          </a:p>
          <a:p>
            <a:pPr/>
            <a:r>
              <a:t>Script and function files</a:t>
            </a:r>
          </a:p>
          <a:p>
            <a:pPr lvl="1"/>
            <a:r>
              <a:t>Variable scope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hallenge: Exam grade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/>
            <a:r>
              <a:t>Challenge: Exam grades</a:t>
            </a:r>
          </a:p>
        </p:txBody>
      </p:sp>
      <p:sp>
        <p:nvSpPr>
          <p:cNvPr id="402" name="In MATLAB - use “load examgrades” to load in built-in example data* - exam scores out of 100. Array has 5 columns - each are results from a different year…"/>
          <p:cNvSpPr/>
          <p:nvPr>
            <p:ph type="body" idx="1"/>
          </p:nvPr>
        </p:nvSpPr>
        <p:spPr>
          <a:xfrm>
            <a:off x="393037" y="2378640"/>
            <a:ext cx="11882534" cy="6723520"/>
          </a:xfrm>
          <a:prstGeom prst="rect">
            <a:avLst/>
          </a:prstGeom>
        </p:spPr>
        <p:txBody>
          <a:bodyPr/>
          <a:lstStyle/>
          <a:p>
            <a:pPr marL="0" indent="0">
              <a:buClr>
                <a:srgbClr val="000000"/>
              </a:buClr>
              <a:buSzTx/>
              <a:buNone/>
            </a:pPr>
            <a:r>
              <a:t>In MATLAB - use “load examgrades” to load in built-in example data* - exam scores out of 100. Array has 5 columns - each are results from a different year</a:t>
            </a:r>
          </a:p>
          <a:p>
            <a:pPr marL="0" indent="0">
              <a:buClr>
                <a:srgbClr val="000000"/>
              </a:buClr>
              <a:buSzTx/>
              <a:buNone/>
            </a:pPr>
            <a:r>
              <a:t>Write code to:</a:t>
            </a:r>
          </a:p>
          <a:p>
            <a:pPr marL="0" indent="0">
              <a:buClr>
                <a:srgbClr val="000000"/>
              </a:buClr>
              <a:buSzTx/>
              <a:buNone/>
            </a:pPr>
            <a:r>
              <a:t> Find the </a:t>
            </a:r>
            <a:r>
              <a:rPr>
                <a:latin typeface="Avenir Book Oblique"/>
                <a:ea typeface="Avenir Book Oblique"/>
                <a:cs typeface="Avenir Book Oblique"/>
                <a:sym typeface="Avenir Book Oblique"/>
              </a:rPr>
              <a:t>percentage</a:t>
            </a:r>
            <a:r>
              <a:t> of people getting at least a B grade (82 score) </a:t>
            </a:r>
          </a:p>
          <a:p>
            <a:pPr lvl="1" marL="673100" indent="-228600">
              <a:buClr>
                <a:srgbClr val="000000"/>
              </a:buClr>
              <a:buSzPct val="100000"/>
              <a:buAutoNum type="arabicPeriod" startAt="1"/>
            </a:pPr>
            <a:r>
              <a:t> Each year</a:t>
            </a:r>
          </a:p>
          <a:p>
            <a:pPr lvl="1" marL="673100" indent="-228600">
              <a:buClr>
                <a:srgbClr val="000000"/>
              </a:buClr>
              <a:buSzPct val="100000"/>
              <a:buAutoNum type="arabicPeriod" startAt="1"/>
            </a:pPr>
            <a:r>
              <a:t> For all years combined</a:t>
            </a:r>
          </a:p>
        </p:txBody>
      </p:sp>
      <p:sp>
        <p:nvSpPr>
          <p:cNvPr id="403" name="* or if that doesn’t work, download examgrades.mat from canvas/Files/Matlab_files into the directory you are working from and try again"/>
          <p:cNvSpPr txBox="1"/>
          <p:nvPr/>
        </p:nvSpPr>
        <p:spPr>
          <a:xfrm>
            <a:off x="7191620" y="7610470"/>
            <a:ext cx="5437460" cy="1465096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* or if that doesn’t work, download examgrades.mat from canvas/Files/Matlab_files into the directory you are working from and try again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Example - average heights of people with shoe size greater than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9729">
              <a:defRPr sz="5200"/>
            </a:lvl1pPr>
          </a:lstStyle>
          <a:p>
            <a:pPr/>
            <a:r>
              <a:t>Example - average heights of people with shoe size greater than 11</a:t>
            </a:r>
          </a:p>
        </p:txBody>
      </p:sp>
      <p:pic>
        <p:nvPicPr>
          <p:cNvPr id="408" name="Screen Shot 2019-09-12 at 11.24.16 AM.png" descr="Screen Shot 2019-09-12 at 11.24.1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6785" y="2710315"/>
            <a:ext cx="6979617" cy="1617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409" name="Screen Shot 2019-09-12 at 11.24.39 AM.png" descr="Screen Shot 2019-09-12 at 11.24.39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76078" y="3939522"/>
            <a:ext cx="6675636" cy="286367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0" name="Screen Shot 2019-09-12 at 11.25.40 AM.png" descr="Screen Shot 2019-09-12 at 11.25.40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2991" y="6931254"/>
            <a:ext cx="5824331" cy="1510012"/>
          </a:xfrm>
          <a:prstGeom prst="rect">
            <a:avLst/>
          </a:prstGeom>
          <a:ln w="12700">
            <a:miter lim="400000"/>
          </a:ln>
        </p:spPr>
      </p:pic>
      <p:pic>
        <p:nvPicPr>
          <p:cNvPr id="411" name="Screen Shot 2019-09-12 at 11.26.13 AM.png" descr="Screen Shot 2019-09-12 at 11.26.13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13695" y="7767540"/>
            <a:ext cx="3200401" cy="127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ont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Contents</a:t>
            </a:r>
          </a:p>
        </p:txBody>
      </p:sp>
      <p:sp>
        <p:nvSpPr>
          <p:cNvPr id="414" name="Index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Indexing</a:t>
            </a:r>
          </a:p>
          <a:p>
            <a:pPr/>
            <a:r>
              <a:t>Logical operations and indexing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Datatypes and typecasting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Datatypes in MATLAB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Datatypes in MATLAB</a:t>
            </a:r>
          </a:p>
        </p:txBody>
      </p:sp>
      <p:pic>
        <p:nvPicPr>
          <p:cNvPr id="417" name="fundamental_classes.png" descr="fundamental_class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4978" y="2350425"/>
            <a:ext cx="12154844" cy="70903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Data Type vs Mem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Type vs Memory</a:t>
            </a:r>
          </a:p>
        </p:txBody>
      </p:sp>
      <p:sp>
        <p:nvSpPr>
          <p:cNvPr id="420" name="Integer: 8, 16, 32, 64 bi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Integer: 8, 16, 32, 64 bits</a:t>
            </a:r>
          </a:p>
          <a:p>
            <a:pPr/>
            <a:r>
              <a:t>Single: 4 bytes (or 32 bits)</a:t>
            </a:r>
          </a:p>
          <a:p>
            <a:pPr/>
            <a:r>
              <a:t>Double: 8 bytes (or 64 bits)</a:t>
            </a:r>
          </a:p>
          <a:p>
            <a:pPr/>
            <a:r>
              <a:t>Char: 2 bytes (UTF-16)</a:t>
            </a:r>
          </a:p>
          <a:p>
            <a:pPr/>
            <a:r>
              <a:t>Logical: 1 byte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Datatypes in MATLAB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Datatypes in MATLAB</a:t>
            </a:r>
          </a:p>
        </p:txBody>
      </p:sp>
      <p:sp>
        <p:nvSpPr>
          <p:cNvPr id="425" name="Numeric Types: Integer and floating-point data…"/>
          <p:cNvSpPr/>
          <p:nvPr>
            <p:ph type="body" sz="half" idx="1"/>
          </p:nvPr>
        </p:nvSpPr>
        <p:spPr>
          <a:xfrm>
            <a:off x="592896" y="2597150"/>
            <a:ext cx="5750147" cy="6286500"/>
          </a:xfrm>
          <a:prstGeom prst="rect">
            <a:avLst/>
          </a:prstGeom>
        </p:spPr>
        <p:txBody>
          <a:bodyPr/>
          <a:lstStyle/>
          <a:p>
            <a:pPr marL="288925" indent="-288925" defTabSz="379729">
              <a:spcBef>
                <a:spcPts val="2700"/>
              </a:spcBef>
              <a:defRPr sz="208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Numeric Types: Integer and floating-point data</a:t>
            </a:r>
          </a:p>
          <a:p>
            <a:pPr marL="288925" indent="-288925" defTabSz="379729">
              <a:spcBef>
                <a:spcPts val="2700"/>
              </a:spcBef>
              <a:defRPr sz="208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Characters and Strings: Text in character arrays and string arrays</a:t>
            </a:r>
          </a:p>
          <a:p>
            <a:pPr marL="288925" indent="-288925" defTabSz="379729">
              <a:spcBef>
                <a:spcPts val="2700"/>
              </a:spcBef>
              <a:defRPr sz="2080"/>
            </a:pPr>
            <a:r>
              <a:t>Dates and Time: Arrays of date and time values that can be displayed in different formats 	</a:t>
            </a:r>
          </a:p>
          <a:p>
            <a:pPr marL="288925" indent="-288925" defTabSz="379729">
              <a:spcBef>
                <a:spcPts val="2700"/>
              </a:spcBef>
              <a:defRPr sz="2080"/>
            </a:pPr>
            <a:r>
              <a:t>Categorical Arrays: Arrays of qualitative data with values from a finite set of discrete, nonnumeric data</a:t>
            </a:r>
          </a:p>
          <a:p>
            <a:pPr marL="288925" indent="-288925" defTabSz="379729">
              <a:spcBef>
                <a:spcPts val="2700"/>
              </a:spcBef>
              <a:defRPr sz="2080"/>
            </a:pPr>
            <a:r>
              <a:t>Tables: Arrays in tabular form whose named columns can have different types</a:t>
            </a:r>
            <a:br/>
          </a:p>
        </p:txBody>
      </p:sp>
      <p:sp>
        <p:nvSpPr>
          <p:cNvPr id="426" name="Timetables: Time-stamped data in tabular form…"/>
          <p:cNvSpPr/>
          <p:nvPr/>
        </p:nvSpPr>
        <p:spPr>
          <a:xfrm>
            <a:off x="6753249" y="2583620"/>
            <a:ext cx="5750148" cy="669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293370" indent="-293370" algn="l" defTabSz="385572">
              <a:spcBef>
                <a:spcPts val="2700"/>
              </a:spcBef>
              <a:buSzPct val="145000"/>
              <a:buChar char="•"/>
              <a:defRPr sz="2112">
                <a:latin typeface="Avenir Book"/>
                <a:ea typeface="Avenir Book"/>
                <a:cs typeface="Avenir Book"/>
                <a:sym typeface="Avenir Book"/>
              </a:defRPr>
            </a:pPr>
            <a:r>
              <a:t>Timetables: Time-stamped data in tabular form</a:t>
            </a:r>
          </a:p>
          <a:p>
            <a:pPr marL="293370" indent="-293370" algn="l" defTabSz="385572">
              <a:spcBef>
                <a:spcPts val="2700"/>
              </a:spcBef>
              <a:buSzPct val="145000"/>
              <a:buChar char="•"/>
              <a:defRPr sz="2112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Structures: Arrays with named fields that can contain data of varying types and sizes</a:t>
            </a:r>
          </a:p>
          <a:p>
            <a:pPr marL="293370" indent="-293370" algn="l" defTabSz="385572">
              <a:spcBef>
                <a:spcPts val="2700"/>
              </a:spcBef>
              <a:buSzPct val="145000"/>
              <a:buChar char="•"/>
              <a:defRPr sz="2112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Cell Arrays: Arrays that can contain data of varying types and sizes</a:t>
            </a:r>
          </a:p>
          <a:p>
            <a:pPr marL="293370" indent="-293370" algn="l" defTabSz="385572">
              <a:spcBef>
                <a:spcPts val="2700"/>
              </a:spcBef>
              <a:buSzPct val="145000"/>
              <a:buChar char="•"/>
              <a:defRPr sz="2112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Function Handles: Variables that allow you to invoke a function indirectly</a:t>
            </a:r>
          </a:p>
          <a:p>
            <a:pPr marL="293370" indent="-293370" algn="l" defTabSz="385572">
              <a:spcBef>
                <a:spcPts val="2700"/>
              </a:spcBef>
              <a:buSzPct val="145000"/>
              <a:buChar char="•"/>
              <a:defRPr sz="2112">
                <a:latin typeface="Avenir Book"/>
                <a:ea typeface="Avenir Book"/>
                <a:cs typeface="Avenir Book"/>
                <a:sym typeface="Avenir Book"/>
              </a:defRPr>
            </a:pPr>
            <a:r>
              <a:t>Map Containers: Objects with keys that index to values, where keys need not be integers</a:t>
            </a:r>
          </a:p>
          <a:p>
            <a:pPr marL="293370" indent="-293370" algn="l" defTabSz="385572">
              <a:spcBef>
                <a:spcPts val="2700"/>
              </a:spcBef>
              <a:buSzPct val="145000"/>
              <a:buChar char="•"/>
              <a:defRPr sz="2112">
                <a:latin typeface="Avenir Book"/>
                <a:ea typeface="Avenir Book"/>
                <a:cs typeface="Avenir Book"/>
                <a:sym typeface="Avenir Book"/>
              </a:defRPr>
            </a:pPr>
            <a:r>
              <a:t>Time Series: Data vectors sampled over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ypecasting: What is the difference between logical 1 and integer 1?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97256">
              <a:defRPr sz="544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Typecasting: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rPr>
              <a:t>What is the difference between logical 1 and integer 1?</a:t>
            </a:r>
          </a:p>
        </p:txBody>
      </p:sp>
      <p:sp>
        <p:nvSpPr>
          <p:cNvPr id="429" name="The values 1 (type logical), 1 (type number), 1 (type integer) are stored in different format;  using different number of bits / representation…"/>
          <p:cNvSpPr/>
          <p:nvPr>
            <p:ph type="body" idx="1"/>
          </p:nvPr>
        </p:nvSpPr>
        <p:spPr>
          <a:xfrm>
            <a:off x="952500" y="2590800"/>
            <a:ext cx="11343918" cy="6388497"/>
          </a:xfrm>
          <a:prstGeom prst="rect">
            <a:avLst/>
          </a:prstGeom>
        </p:spPr>
        <p:txBody>
          <a:bodyPr/>
          <a:lstStyle/>
          <a:p>
            <a:pPr/>
            <a:r>
              <a:t>The values 1 (type logical), 1 (type number), 1 (type integer) are stored in different format;  using different number of bits / representation</a:t>
            </a:r>
          </a:p>
          <a:p>
            <a:pPr/>
            <a:r>
              <a:t>But we can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rPr>
              <a:t>typecast</a:t>
            </a:r>
            <a:r>
              <a:t> between different datatypes to convert e.g. logical 1 to integer 1</a:t>
            </a:r>
          </a:p>
          <a:p>
            <a:pPr/>
            <a:r>
              <a:t>Syntax is either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Y = cast(X, type)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/>
            <a:r>
              <a:t>or generally &lt;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type&gt;(X) </a:t>
            </a:r>
            <a:r>
              <a:t>e.g. logical(1), int64(1), double(1)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29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In MATLAB typecasting is often implicit - this is known as coercio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08940">
              <a:defRPr sz="5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rPr>
              <a:t>In MATLAB</a:t>
            </a:r>
            <a:r>
              <a:t> typecasting </a:t>
            </a:r>
            <a:r>
              <a:rPr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rPr>
              <a:t>is often implicit - this is known as </a:t>
            </a:r>
            <a:r>
              <a:t>coercion</a:t>
            </a:r>
          </a:p>
        </p:txBody>
      </p:sp>
      <p:sp>
        <p:nvSpPr>
          <p:cNvPr id="432" name="e.g. the result of an arithmetic operation is a numerical type, the result of a logic operation is a logical type"/>
          <p:cNvSpPr/>
          <p:nvPr>
            <p:ph type="body" sz="half" idx="1"/>
          </p:nvPr>
        </p:nvSpPr>
        <p:spPr>
          <a:xfrm>
            <a:off x="952500" y="2001776"/>
            <a:ext cx="11099800" cy="2655267"/>
          </a:xfrm>
          <a:prstGeom prst="rect">
            <a:avLst/>
          </a:prstGeom>
        </p:spPr>
        <p:txBody>
          <a:bodyPr/>
          <a:lstStyle/>
          <a:p>
            <a:pPr/>
            <a:r>
              <a:t>e.g. the result of an arithmetic operation is a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numerical type</a:t>
            </a:r>
            <a:r>
              <a:t>, the result of a logic operation is a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logical type</a:t>
            </a:r>
          </a:p>
        </p:txBody>
      </p:sp>
      <p:sp>
        <p:nvSpPr>
          <p:cNvPr id="433" name="1 + logical(1)"/>
          <p:cNvSpPr txBox="1"/>
          <p:nvPr/>
        </p:nvSpPr>
        <p:spPr>
          <a:xfrm>
            <a:off x="4604609" y="4323737"/>
            <a:ext cx="395540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 + logical(1)</a:t>
            </a:r>
          </a:p>
        </p:txBody>
      </p:sp>
      <p:sp>
        <p:nvSpPr>
          <p:cNvPr id="434" name="1 &amp; logical(1)"/>
          <p:cNvSpPr txBox="1"/>
          <p:nvPr/>
        </p:nvSpPr>
        <p:spPr>
          <a:xfrm>
            <a:off x="4604609" y="5303587"/>
            <a:ext cx="395540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 &amp; logical(1)</a:t>
            </a:r>
          </a:p>
        </p:txBody>
      </p:sp>
      <p:sp>
        <p:nvSpPr>
          <p:cNvPr id="435" name="logical(2)"/>
          <p:cNvSpPr txBox="1"/>
          <p:nvPr/>
        </p:nvSpPr>
        <p:spPr>
          <a:xfrm>
            <a:off x="5153338" y="6154650"/>
            <a:ext cx="285794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logical(2)</a:t>
            </a:r>
          </a:p>
        </p:txBody>
      </p:sp>
      <p:grpSp>
        <p:nvGrpSpPr>
          <p:cNvPr id="438" name="Group"/>
          <p:cNvGrpSpPr/>
          <p:nvPr/>
        </p:nvGrpSpPr>
        <p:grpSpPr>
          <a:xfrm>
            <a:off x="990697" y="5528126"/>
            <a:ext cx="9797268" cy="1662315"/>
            <a:chOff x="0" y="609599"/>
            <a:chExt cx="9797267" cy="1662314"/>
          </a:xfrm>
        </p:grpSpPr>
        <p:sp>
          <p:nvSpPr>
            <p:cNvPr id="436" name="What is the result of:"/>
            <p:cNvSpPr/>
            <p:nvPr/>
          </p:nvSpPr>
          <p:spPr>
            <a:xfrm>
              <a:off x="0" y="609599"/>
              <a:ext cx="331427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marL="444500" indent="-444500" algn="l">
                <a:spcBef>
                  <a:spcPts val="4200"/>
                </a:spcBef>
                <a:buSzPct val="145000"/>
                <a:buChar char="•"/>
                <a:defRPr sz="3200">
                  <a:latin typeface="Avenir Book"/>
                  <a:ea typeface="Avenir Book"/>
                  <a:cs typeface="Avenir Book"/>
                  <a:sym typeface="Avenir Book"/>
                </a:defRPr>
              </a:lvl1pPr>
            </a:lstStyle>
            <a:p>
              <a:pPr/>
              <a:r>
                <a:t>What is the result of:</a:t>
              </a:r>
            </a:p>
          </p:txBody>
        </p:sp>
        <p:sp>
          <p:nvSpPr>
            <p:cNvPr id="437" name="?"/>
            <p:cNvSpPr/>
            <p:nvPr/>
          </p:nvSpPr>
          <p:spPr>
            <a:xfrm>
              <a:off x="8527267" y="1001914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?</a:t>
              </a:r>
            </a:p>
          </p:txBody>
        </p:sp>
      </p:grpSp>
      <p:grpSp>
        <p:nvGrpSpPr>
          <p:cNvPr id="441" name="Group"/>
          <p:cNvGrpSpPr/>
          <p:nvPr/>
        </p:nvGrpSpPr>
        <p:grpSpPr>
          <a:xfrm>
            <a:off x="850407" y="7727991"/>
            <a:ext cx="11929734" cy="1663502"/>
            <a:chOff x="0" y="0"/>
            <a:chExt cx="11929733" cy="1663501"/>
          </a:xfrm>
        </p:grpSpPr>
        <p:sp>
          <p:nvSpPr>
            <p:cNvPr id="439" name="…may need to explicitly typecast sometimes:"/>
            <p:cNvSpPr txBox="1"/>
            <p:nvPr/>
          </p:nvSpPr>
          <p:spPr>
            <a:xfrm>
              <a:off x="58154" y="0"/>
              <a:ext cx="9994571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 marL="444500" indent="-444500" algn="l">
                <a:spcBef>
                  <a:spcPts val="4200"/>
                </a:spcBef>
                <a:buSzPct val="145000"/>
                <a:buChar char="•"/>
                <a:defRPr sz="3200">
                  <a:latin typeface="Avenir Book"/>
                  <a:ea typeface="Avenir Book"/>
                  <a:cs typeface="Avenir Book"/>
                  <a:sym typeface="Avenir Book"/>
                </a:defRPr>
              </a:pPr>
              <a:r>
                <a:t>…</a:t>
              </a:r>
              <a:r>
                <a:rPr i="1">
                  <a:latin typeface="Avenir Heavy"/>
                  <a:ea typeface="Avenir Heavy"/>
                  <a:cs typeface="Avenir Heavy"/>
                  <a:sym typeface="Avenir Heavy"/>
                </a:rPr>
                <a:t>may</a:t>
              </a:r>
              <a:r>
                <a:t> need to </a:t>
              </a:r>
              <a:r>
                <a:rPr>
                  <a:latin typeface="Avenir Heavy"/>
                  <a:ea typeface="Avenir Heavy"/>
                  <a:cs typeface="Avenir Heavy"/>
                  <a:sym typeface="Avenir Heavy"/>
                </a:rPr>
                <a:t>explicitly</a:t>
              </a:r>
              <a:r>
                <a:t> typecast sometimes:</a:t>
              </a:r>
            </a:p>
          </p:txBody>
        </p:sp>
        <p:pic>
          <p:nvPicPr>
            <p:cNvPr id="440" name="Screen Shot 2019-09-10 at 9.56.57 AM.png" descr="Screen Shot 2019-09-10 at 9.56.57 A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790033"/>
              <a:ext cx="11929734" cy="8734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2" name="1.5 + int32(3)"/>
          <p:cNvSpPr txBox="1"/>
          <p:nvPr/>
        </p:nvSpPr>
        <p:spPr>
          <a:xfrm>
            <a:off x="4604609" y="7005714"/>
            <a:ext cx="395540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1.5 + int32(3)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1" grpId="5"/>
      <p:bldP build="whole" bldLvl="1" animBg="1" rev="0" advAuto="0" spid="438" grpId="1"/>
      <p:bldP build="whole" bldLvl="1" animBg="1" rev="0" advAuto="0" spid="435" grpId="4"/>
      <p:bldP build="whole" bldLvl="1" animBg="1" rev="0" advAuto="0" spid="434" grpId="3"/>
      <p:bldP build="whole" bldLvl="1" animBg="1" rev="0" advAuto="0" spid="433" grpId="2"/>
      <p:bldP build="whole" bldLvl="1" animBg="1" rev="0" advAuto="0" spid="442" grpId="6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whos</a:t>
            </a:r>
            <a:r>
              <a:t> function</a:t>
            </a:r>
          </a:p>
        </p:txBody>
      </p:sp>
      <p:sp>
        <p:nvSpPr>
          <p:cNvPr id="447" name="Content Placeholder 2"/>
          <p:cNvSpPr txBox="1"/>
          <p:nvPr>
            <p:ph type="body" sz="quarter" idx="1"/>
          </p:nvPr>
        </p:nvSpPr>
        <p:spPr>
          <a:xfrm>
            <a:off x="952500" y="2196041"/>
            <a:ext cx="11099800" cy="1482726"/>
          </a:xfrm>
          <a:prstGeom prst="rect">
            <a:avLst/>
          </a:prstGeom>
        </p:spPr>
        <p:txBody>
          <a:bodyPr/>
          <a:lstStyle/>
          <a:p>
            <a:pPr/>
            <a:r>
              <a:t>The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rPr>
              <a:t>whos</a:t>
            </a:r>
            <a:r>
              <a:t> function shows us the type of a variable, as well as its dimensions and how much memory it takes to store.</a:t>
            </a:r>
          </a:p>
        </p:txBody>
      </p:sp>
      <p:sp>
        <p:nvSpPr>
          <p:cNvPr id="448" name="TextBox 6"/>
          <p:cNvSpPr/>
          <p:nvPr/>
        </p:nvSpPr>
        <p:spPr>
          <a:xfrm>
            <a:off x="1251711" y="3651503"/>
            <a:ext cx="10501378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algn="l" defTabSz="650240">
              <a:defRPr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&gt;&gt; x = 1;</a:t>
            </a:r>
            <a:br/>
            <a:r>
              <a:t>&gt;&gt; whos x</a:t>
            </a:r>
          </a:p>
          <a:p>
            <a:pPr algn="l" defTabSz="650240">
              <a:defRPr sz="24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Name      Size            Bytes  Class     Attributes</a:t>
            </a:r>
          </a:p>
          <a:p>
            <a:pPr algn="l" defTabSz="650240">
              <a:defRPr sz="24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x         1x1                 8  double</a:t>
            </a:r>
          </a:p>
          <a:p>
            <a:pPr algn="l" defTabSz="650240">
              <a:defRPr sz="24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650240">
              <a:defRPr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&gt;&gt; y = [1,2; 3,4];</a:t>
            </a:r>
          </a:p>
          <a:p>
            <a:pPr algn="l" defTabSz="650240">
              <a:defRPr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&gt;&gt; whos y</a:t>
            </a:r>
          </a:p>
          <a:p>
            <a:pPr algn="l" defTabSz="650240">
              <a:defRPr sz="24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Name      Size            Bytes  Class     Attributes</a:t>
            </a:r>
          </a:p>
          <a:p>
            <a:pPr algn="l" defTabSz="650240">
              <a:defRPr sz="24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y         2x2                32  double </a:t>
            </a:r>
          </a:p>
          <a:p>
            <a:pPr algn="l" defTabSz="650240">
              <a:defRPr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650240">
              <a:defRPr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&gt;&gt; word = ['h', 'e', 'l', 'l', 'o'];</a:t>
            </a:r>
          </a:p>
          <a:p>
            <a:pPr algn="l" defTabSz="650240">
              <a:defRPr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&gt;&gt; whos word</a:t>
            </a:r>
          </a:p>
          <a:p>
            <a:pPr algn="l" defTabSz="650240">
              <a:defRPr sz="24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Name      Size            Bytes  Class    Attributes</a:t>
            </a:r>
          </a:p>
          <a:p>
            <a:pPr algn="l" defTabSz="650240">
              <a:defRPr sz="24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word      1x5                10  char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Next lectur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Next lecture</a:t>
            </a:r>
          </a:p>
        </p:txBody>
      </p:sp>
      <p:sp>
        <p:nvSpPr>
          <p:cNvPr id="451" name="MATLAB: Data Visualization and Analysis and Project 1 Overview"/>
          <p:cNvSpPr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MATLAB: Data Visualization and Analysis and Project 1 Overview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ont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Contents</a:t>
            </a:r>
          </a:p>
        </p:txBody>
      </p:sp>
      <p:sp>
        <p:nvSpPr>
          <p:cNvPr id="186" name="Array index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Array indexing</a:t>
            </a:r>
          </a:p>
          <a:p>
            <a:pPr/>
            <a:r>
              <a:t>Logical operations and indexing</a:t>
            </a:r>
          </a:p>
          <a:p>
            <a:pPr/>
            <a:r>
              <a:t>Datatypes and typecasting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Index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Indexing</a:t>
            </a:r>
          </a:p>
        </p:txBody>
      </p:sp>
      <p:sp>
        <p:nvSpPr>
          <p:cNvPr id="191" name="Indexing is the way of accessing a subset of individual elements of an array…"/>
          <p:cNvSpPr txBox="1"/>
          <p:nvPr>
            <p:ph type="body" sz="half" idx="1"/>
          </p:nvPr>
        </p:nvSpPr>
        <p:spPr>
          <a:xfrm>
            <a:off x="952500" y="2590800"/>
            <a:ext cx="11099800" cy="3449717"/>
          </a:xfrm>
          <a:prstGeom prst="rect">
            <a:avLst/>
          </a:prstGeom>
        </p:spPr>
        <p:txBody>
          <a:bodyPr/>
          <a:lstStyle/>
          <a:p>
            <a:pPr/>
            <a:r>
              <a:t>Indexing is the way of accessing a subset of individual elements of an array</a:t>
            </a:r>
          </a:p>
          <a:p>
            <a:pPr/>
            <a:r>
              <a:t>We can either extract certain values </a:t>
            </a:r>
          </a:p>
          <a:p>
            <a:pPr/>
            <a:r>
              <a:t>or modify certain values in an array</a:t>
            </a:r>
          </a:p>
        </p:txBody>
      </p:sp>
      <p:grpSp>
        <p:nvGrpSpPr>
          <p:cNvPr id="209" name="Group"/>
          <p:cNvGrpSpPr/>
          <p:nvPr/>
        </p:nvGrpSpPr>
        <p:grpSpPr>
          <a:xfrm>
            <a:off x="2361018" y="6710679"/>
            <a:ext cx="8686801" cy="3093721"/>
            <a:chOff x="903884" y="0"/>
            <a:chExt cx="8686799" cy="3093720"/>
          </a:xfrm>
        </p:grpSpPr>
        <p:sp>
          <p:nvSpPr>
            <p:cNvPr id="192" name="Square"/>
            <p:cNvSpPr/>
            <p:nvPr/>
          </p:nvSpPr>
          <p:spPr>
            <a:xfrm>
              <a:off x="2057044" y="0"/>
              <a:ext cx="1270001" cy="12700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satOff val="-15808"/>
                    <a:lumOff val="-17557"/>
                  </a:schemeClr>
                </a:gs>
                <a:gs pos="100000">
                  <a:schemeClr val="accent6">
                    <a:satOff val="18029"/>
                    <a:lumOff val="12067"/>
                  </a:schemeClr>
                </a:gs>
              </a:gsLst>
              <a:lin ang="5400000" scaled="0"/>
            </a:gra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3" name="Square"/>
            <p:cNvSpPr/>
            <p:nvPr/>
          </p:nvSpPr>
          <p:spPr>
            <a:xfrm>
              <a:off x="3464204" y="0"/>
              <a:ext cx="1270001" cy="12700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satOff val="-15808"/>
                    <a:lumOff val="-17557"/>
                  </a:schemeClr>
                </a:gs>
                <a:gs pos="100000">
                  <a:schemeClr val="accent6">
                    <a:satOff val="18029"/>
                    <a:lumOff val="12067"/>
                  </a:schemeClr>
                </a:gs>
              </a:gsLst>
              <a:lin ang="5400000" scaled="0"/>
            </a:gra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4" name="Square"/>
            <p:cNvSpPr/>
            <p:nvPr/>
          </p:nvSpPr>
          <p:spPr>
            <a:xfrm>
              <a:off x="4871364" y="0"/>
              <a:ext cx="1270001" cy="12700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satOff val="-15808"/>
                    <a:lumOff val="-17557"/>
                  </a:schemeClr>
                </a:gs>
                <a:gs pos="100000">
                  <a:schemeClr val="accent6">
                    <a:satOff val="18029"/>
                    <a:lumOff val="12067"/>
                  </a:schemeClr>
                </a:gs>
              </a:gsLst>
              <a:lin ang="5400000" scaled="0"/>
            </a:gra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5" name="Square"/>
            <p:cNvSpPr/>
            <p:nvPr/>
          </p:nvSpPr>
          <p:spPr>
            <a:xfrm>
              <a:off x="6278524" y="0"/>
              <a:ext cx="1270001" cy="1270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hueOff val="362282"/>
                    <a:satOff val="31803"/>
                    <a:lumOff val="-18242"/>
                  </a:schemeClr>
                </a:gs>
                <a:gs pos="100000">
                  <a:schemeClr val="accent3">
                    <a:hueOff val="-274225"/>
                    <a:satOff val="26768"/>
                    <a:lumOff val="11368"/>
                  </a:schemeClr>
                </a:gs>
              </a:gsLst>
              <a:lin ang="5400000" scaled="0"/>
            </a:gra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6" name="Square"/>
            <p:cNvSpPr/>
            <p:nvPr/>
          </p:nvSpPr>
          <p:spPr>
            <a:xfrm>
              <a:off x="7685683" y="0"/>
              <a:ext cx="1270001" cy="12700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satOff val="-15808"/>
                    <a:lumOff val="-17557"/>
                  </a:schemeClr>
                </a:gs>
                <a:gs pos="100000">
                  <a:schemeClr val="accent6">
                    <a:satOff val="18029"/>
                    <a:lumOff val="12067"/>
                  </a:schemeClr>
                </a:gs>
              </a:gsLst>
              <a:lin ang="5400000" scaled="0"/>
            </a:gra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7" name="10"/>
            <p:cNvSpPr/>
            <p:nvPr/>
          </p:nvSpPr>
          <p:spPr>
            <a:xfrm>
              <a:off x="2692044" y="63500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10</a:t>
              </a:r>
            </a:p>
          </p:txBody>
        </p:sp>
        <p:sp>
          <p:nvSpPr>
            <p:cNvPr id="198" name="1.41"/>
            <p:cNvSpPr/>
            <p:nvPr/>
          </p:nvSpPr>
          <p:spPr>
            <a:xfrm>
              <a:off x="4099204" y="63500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1.41</a:t>
              </a:r>
            </a:p>
          </p:txBody>
        </p:sp>
        <p:sp>
          <p:nvSpPr>
            <p:cNvPr id="199" name="3423"/>
            <p:cNvSpPr/>
            <p:nvPr/>
          </p:nvSpPr>
          <p:spPr>
            <a:xfrm>
              <a:off x="5506364" y="63500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3423</a:t>
              </a:r>
            </a:p>
          </p:txBody>
        </p:sp>
        <p:sp>
          <p:nvSpPr>
            <p:cNvPr id="200" name="345"/>
            <p:cNvSpPr/>
            <p:nvPr/>
          </p:nvSpPr>
          <p:spPr>
            <a:xfrm>
              <a:off x="6913523" y="63500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345</a:t>
              </a:r>
            </a:p>
          </p:txBody>
        </p:sp>
        <p:sp>
          <p:nvSpPr>
            <p:cNvPr id="201" name="0.013"/>
            <p:cNvSpPr/>
            <p:nvPr/>
          </p:nvSpPr>
          <p:spPr>
            <a:xfrm>
              <a:off x="8320683" y="63500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0.013</a:t>
              </a:r>
            </a:p>
          </p:txBody>
        </p:sp>
        <p:sp>
          <p:nvSpPr>
            <p:cNvPr id="202" name="index ="/>
            <p:cNvSpPr/>
            <p:nvPr/>
          </p:nvSpPr>
          <p:spPr>
            <a:xfrm>
              <a:off x="903884" y="182372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index = </a:t>
              </a:r>
            </a:p>
          </p:txBody>
        </p:sp>
        <p:sp>
          <p:nvSpPr>
            <p:cNvPr id="203" name="1"/>
            <p:cNvSpPr/>
            <p:nvPr/>
          </p:nvSpPr>
          <p:spPr>
            <a:xfrm>
              <a:off x="2692044" y="182372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1</a:t>
              </a:r>
            </a:p>
          </p:txBody>
        </p:sp>
        <p:sp>
          <p:nvSpPr>
            <p:cNvPr id="204" name="2"/>
            <p:cNvSpPr/>
            <p:nvPr/>
          </p:nvSpPr>
          <p:spPr>
            <a:xfrm>
              <a:off x="4099204" y="182372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2</a:t>
              </a:r>
            </a:p>
          </p:txBody>
        </p:sp>
        <p:sp>
          <p:nvSpPr>
            <p:cNvPr id="205" name="3"/>
            <p:cNvSpPr/>
            <p:nvPr/>
          </p:nvSpPr>
          <p:spPr>
            <a:xfrm>
              <a:off x="5506364" y="182372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3</a:t>
              </a:r>
            </a:p>
          </p:txBody>
        </p:sp>
        <p:sp>
          <p:nvSpPr>
            <p:cNvPr id="206" name="4"/>
            <p:cNvSpPr/>
            <p:nvPr/>
          </p:nvSpPr>
          <p:spPr>
            <a:xfrm>
              <a:off x="6913523" y="182372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07" name="5"/>
            <p:cNvSpPr/>
            <p:nvPr/>
          </p:nvSpPr>
          <p:spPr>
            <a:xfrm>
              <a:off x="8320683" y="182372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5</a:t>
              </a:r>
            </a:p>
          </p:txBody>
        </p:sp>
        <p:sp>
          <p:nvSpPr>
            <p:cNvPr id="208" name="value ="/>
            <p:cNvSpPr/>
            <p:nvPr/>
          </p:nvSpPr>
          <p:spPr>
            <a:xfrm>
              <a:off x="903884" y="63500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value = </a:t>
              </a:r>
            </a:p>
          </p:txBody>
        </p:sp>
      </p:grpSp>
      <p:sp>
        <p:nvSpPr>
          <p:cNvPr id="210" name="Note: indexing starts at 1 in MATLAB (starting at 0 in C++)"/>
          <p:cNvSpPr txBox="1"/>
          <p:nvPr/>
        </p:nvSpPr>
        <p:spPr>
          <a:xfrm>
            <a:off x="9743362" y="4144252"/>
            <a:ext cx="2767447" cy="1465096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Note: indexing starts at 1 in MATLAB (starting at 0 in C++)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0" grpId="3"/>
      <p:bldP build="p" bldLvl="5" animBg="1" rev="0" advAuto="0" spid="191" grpId="1"/>
      <p:bldP build="whole" bldLvl="1" animBg="1" rev="0" advAuto="0" spid="209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Indexing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Indexing</a:t>
            </a:r>
          </a:p>
        </p:txBody>
      </p:sp>
      <p:sp>
        <p:nvSpPr>
          <p:cNvPr id="215" name="We can extract a single value from an array by using the indices for the row #, col #, etc.:"/>
          <p:cNvSpPr/>
          <p:nvPr>
            <p:ph type="body" sz="quarter" idx="1"/>
          </p:nvPr>
        </p:nvSpPr>
        <p:spPr>
          <a:xfrm>
            <a:off x="952500" y="2174239"/>
            <a:ext cx="11827431" cy="1704024"/>
          </a:xfrm>
          <a:prstGeom prst="rect">
            <a:avLst/>
          </a:prstGeom>
        </p:spPr>
        <p:txBody>
          <a:bodyPr/>
          <a:lstStyle/>
          <a:p>
            <a:pPr/>
            <a:r>
              <a:t>We can extract a single value from an array by using the indices for the row #, col #, etc.:</a:t>
            </a:r>
          </a:p>
        </p:txBody>
      </p:sp>
      <p:sp>
        <p:nvSpPr>
          <p:cNvPr id="216" name="my_var(i,j…)"/>
          <p:cNvSpPr txBox="1"/>
          <p:nvPr/>
        </p:nvSpPr>
        <p:spPr>
          <a:xfrm>
            <a:off x="4799062" y="3802430"/>
            <a:ext cx="340667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my_var(i,j…)</a:t>
            </a:r>
          </a:p>
        </p:txBody>
      </p:sp>
      <p:grpSp>
        <p:nvGrpSpPr>
          <p:cNvPr id="231" name="Group"/>
          <p:cNvGrpSpPr/>
          <p:nvPr/>
        </p:nvGrpSpPr>
        <p:grpSpPr>
          <a:xfrm>
            <a:off x="1167079" y="4566138"/>
            <a:ext cx="7802669" cy="3380716"/>
            <a:chOff x="0" y="0"/>
            <a:chExt cx="7802668" cy="3380715"/>
          </a:xfrm>
        </p:grpSpPr>
        <p:sp>
          <p:nvSpPr>
            <p:cNvPr id="217" name="We can also use a single index (linear indexing)…"/>
            <p:cNvSpPr/>
            <p:nvPr/>
          </p:nvSpPr>
          <p:spPr>
            <a:xfrm>
              <a:off x="0" y="0"/>
              <a:ext cx="7802669" cy="17040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marL="377825" indent="-377825" algn="l" defTabSz="496570">
                <a:spcBef>
                  <a:spcPts val="1700"/>
                </a:spcBef>
                <a:buSzPct val="145000"/>
                <a:buChar char="•"/>
                <a:defRPr sz="2720">
                  <a:latin typeface="Avenir Book"/>
                  <a:ea typeface="Avenir Book"/>
                  <a:cs typeface="Avenir Book"/>
                  <a:sym typeface="Avenir Book"/>
                </a:defRPr>
              </a:lvl1pPr>
              <a:lvl2pPr marL="755650" indent="-377825" algn="l" defTabSz="496570">
                <a:spcBef>
                  <a:spcPts val="1700"/>
                </a:spcBef>
                <a:buSzPct val="145000"/>
                <a:buChar char="•"/>
                <a:defRPr sz="2720">
                  <a:latin typeface="Avenir Book"/>
                  <a:ea typeface="Avenir Book"/>
                  <a:cs typeface="Avenir Book"/>
                  <a:sym typeface="Avenir Book"/>
                </a:defRPr>
              </a:lvl2pPr>
            </a:lstStyle>
            <a:p>
              <a:pPr/>
              <a:r>
                <a:t>We can also use a single index (linear indexing)</a:t>
              </a:r>
            </a:p>
            <a:p>
              <a:pPr lvl="1"/>
              <a:r>
                <a:t>Matlab uses column-major order</a:t>
              </a:r>
            </a:p>
          </p:txBody>
        </p:sp>
        <p:grpSp>
          <p:nvGrpSpPr>
            <p:cNvPr id="230" name="Group"/>
            <p:cNvGrpSpPr/>
            <p:nvPr/>
          </p:nvGrpSpPr>
          <p:grpSpPr>
            <a:xfrm>
              <a:off x="680294" y="1889735"/>
              <a:ext cx="2277177" cy="1490981"/>
              <a:chOff x="0" y="0"/>
              <a:chExt cx="2277176" cy="1490980"/>
            </a:xfrm>
          </p:grpSpPr>
          <p:sp>
            <p:nvSpPr>
              <p:cNvPr id="218" name="Rectangle"/>
              <p:cNvSpPr/>
              <p:nvPr/>
            </p:nvSpPr>
            <p:spPr>
              <a:xfrm>
                <a:off x="0" y="31212"/>
                <a:ext cx="703276" cy="66147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satOff val="-15808"/>
                      <a:lumOff val="-17557"/>
                    </a:schemeClr>
                  </a:gs>
                  <a:gs pos="100000">
                    <a:schemeClr val="accent6">
                      <a:satOff val="18029"/>
                      <a:lumOff val="12067"/>
                    </a:schemeClr>
                  </a:gs>
                </a:gsLst>
                <a:lin ang="5400000" scaled="0"/>
              </a:gra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19" name="Rectangle"/>
              <p:cNvSpPr/>
              <p:nvPr/>
            </p:nvSpPr>
            <p:spPr>
              <a:xfrm>
                <a:off x="779229" y="31212"/>
                <a:ext cx="703276" cy="66147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satOff val="-15808"/>
                      <a:lumOff val="-17557"/>
                    </a:schemeClr>
                  </a:gs>
                  <a:gs pos="100000">
                    <a:schemeClr val="accent6">
                      <a:satOff val="18029"/>
                      <a:lumOff val="12067"/>
                    </a:schemeClr>
                  </a:gs>
                </a:gsLst>
                <a:lin ang="5400000" scaled="0"/>
              </a:gra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20" name="Rectangle"/>
              <p:cNvSpPr/>
              <p:nvPr/>
            </p:nvSpPr>
            <p:spPr>
              <a:xfrm>
                <a:off x="1558458" y="31212"/>
                <a:ext cx="703276" cy="66147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satOff val="-15808"/>
                      <a:lumOff val="-17557"/>
                    </a:schemeClr>
                  </a:gs>
                  <a:gs pos="100000">
                    <a:schemeClr val="accent6">
                      <a:satOff val="18029"/>
                      <a:lumOff val="12067"/>
                    </a:schemeClr>
                  </a:gs>
                </a:gsLst>
                <a:lin ang="5400000" scaled="0"/>
              </a:gra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21" name="a11"/>
              <p:cNvSpPr txBox="1"/>
              <p:nvPr/>
            </p:nvSpPr>
            <p:spPr>
              <a:xfrm>
                <a:off x="1444" y="0"/>
                <a:ext cx="734162" cy="7239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a</a:t>
                </a:r>
                <a:r>
                  <a:rPr baseline="-5999"/>
                  <a:t>11</a:t>
                </a:r>
              </a:p>
            </p:txBody>
          </p:sp>
          <p:sp>
            <p:nvSpPr>
              <p:cNvPr id="222" name="a12"/>
              <p:cNvSpPr txBox="1"/>
              <p:nvPr/>
            </p:nvSpPr>
            <p:spPr>
              <a:xfrm>
                <a:off x="784593" y="0"/>
                <a:ext cx="734162" cy="7239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a</a:t>
                </a:r>
                <a:r>
                  <a:rPr baseline="-5999"/>
                  <a:t>12</a:t>
                </a:r>
              </a:p>
            </p:txBody>
          </p:sp>
          <p:sp>
            <p:nvSpPr>
              <p:cNvPr id="223" name="a13"/>
              <p:cNvSpPr txBox="1"/>
              <p:nvPr/>
            </p:nvSpPr>
            <p:spPr>
              <a:xfrm>
                <a:off x="1543014" y="0"/>
                <a:ext cx="734163" cy="7239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a</a:t>
                </a:r>
                <a:r>
                  <a:rPr baseline="-5999"/>
                  <a:t>13</a:t>
                </a:r>
              </a:p>
            </p:txBody>
          </p:sp>
          <p:sp>
            <p:nvSpPr>
              <p:cNvPr id="224" name="Rectangle"/>
              <p:cNvSpPr/>
              <p:nvPr/>
            </p:nvSpPr>
            <p:spPr>
              <a:xfrm>
                <a:off x="0" y="798293"/>
                <a:ext cx="703276" cy="66147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satOff val="-15808"/>
                      <a:lumOff val="-17557"/>
                    </a:schemeClr>
                  </a:gs>
                  <a:gs pos="100000">
                    <a:schemeClr val="accent6">
                      <a:satOff val="18029"/>
                      <a:lumOff val="12067"/>
                    </a:schemeClr>
                  </a:gs>
                </a:gsLst>
                <a:lin ang="5400000" scaled="0"/>
              </a:gra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25" name="Rectangle"/>
              <p:cNvSpPr/>
              <p:nvPr/>
            </p:nvSpPr>
            <p:spPr>
              <a:xfrm>
                <a:off x="779229" y="798293"/>
                <a:ext cx="703276" cy="66147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satOff val="-15808"/>
                      <a:lumOff val="-17557"/>
                    </a:schemeClr>
                  </a:gs>
                  <a:gs pos="100000">
                    <a:schemeClr val="accent6">
                      <a:satOff val="18029"/>
                      <a:lumOff val="12067"/>
                    </a:schemeClr>
                  </a:gs>
                </a:gsLst>
                <a:lin ang="5400000" scaled="0"/>
              </a:gra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26" name="Rectangle"/>
              <p:cNvSpPr/>
              <p:nvPr/>
            </p:nvSpPr>
            <p:spPr>
              <a:xfrm>
                <a:off x="1558458" y="798293"/>
                <a:ext cx="703276" cy="66147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satOff val="-15808"/>
                      <a:lumOff val="-17557"/>
                    </a:schemeClr>
                  </a:gs>
                  <a:gs pos="100000">
                    <a:schemeClr val="accent6">
                      <a:satOff val="18029"/>
                      <a:lumOff val="12067"/>
                    </a:schemeClr>
                  </a:gs>
                </a:gsLst>
                <a:lin ang="5400000" scaled="0"/>
              </a:gra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27" name="a21"/>
              <p:cNvSpPr txBox="1"/>
              <p:nvPr/>
            </p:nvSpPr>
            <p:spPr>
              <a:xfrm>
                <a:off x="1444" y="767080"/>
                <a:ext cx="734162" cy="723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a</a:t>
                </a:r>
                <a:r>
                  <a:rPr baseline="-5999"/>
                  <a:t>21</a:t>
                </a:r>
              </a:p>
            </p:txBody>
          </p:sp>
          <p:sp>
            <p:nvSpPr>
              <p:cNvPr id="228" name="a22"/>
              <p:cNvSpPr txBox="1"/>
              <p:nvPr/>
            </p:nvSpPr>
            <p:spPr>
              <a:xfrm>
                <a:off x="784593" y="767080"/>
                <a:ext cx="734162" cy="723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a</a:t>
                </a:r>
                <a:r>
                  <a:rPr baseline="-5999"/>
                  <a:t>22</a:t>
                </a:r>
              </a:p>
            </p:txBody>
          </p:sp>
          <p:sp>
            <p:nvSpPr>
              <p:cNvPr id="229" name="a23"/>
              <p:cNvSpPr txBox="1"/>
              <p:nvPr/>
            </p:nvSpPr>
            <p:spPr>
              <a:xfrm>
                <a:off x="1543014" y="767080"/>
                <a:ext cx="734163" cy="723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a</a:t>
                </a:r>
                <a:r>
                  <a:rPr baseline="-5999"/>
                  <a:t>23</a:t>
                </a:r>
              </a:p>
            </p:txBody>
          </p:sp>
        </p:grpSp>
      </p:grpSp>
      <p:grpSp>
        <p:nvGrpSpPr>
          <p:cNvPr id="238" name="Group"/>
          <p:cNvGrpSpPr/>
          <p:nvPr/>
        </p:nvGrpSpPr>
        <p:grpSpPr>
          <a:xfrm>
            <a:off x="11063923" y="5146549"/>
            <a:ext cx="368504" cy="4563428"/>
            <a:chOff x="0" y="0"/>
            <a:chExt cx="368503" cy="4563427"/>
          </a:xfrm>
        </p:grpSpPr>
        <p:sp>
          <p:nvSpPr>
            <p:cNvPr id="232" name="1"/>
            <p:cNvSpPr txBox="1"/>
            <p:nvPr/>
          </p:nvSpPr>
          <p:spPr>
            <a:xfrm>
              <a:off x="0" y="0"/>
              <a:ext cx="368504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1</a:t>
              </a:r>
            </a:p>
          </p:txBody>
        </p:sp>
        <p:sp>
          <p:nvSpPr>
            <p:cNvPr id="233" name="2"/>
            <p:cNvSpPr txBox="1"/>
            <p:nvPr/>
          </p:nvSpPr>
          <p:spPr>
            <a:xfrm>
              <a:off x="0" y="767905"/>
              <a:ext cx="368504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2</a:t>
              </a:r>
            </a:p>
          </p:txBody>
        </p:sp>
        <p:sp>
          <p:nvSpPr>
            <p:cNvPr id="234" name="3"/>
            <p:cNvSpPr txBox="1"/>
            <p:nvPr/>
          </p:nvSpPr>
          <p:spPr>
            <a:xfrm>
              <a:off x="0" y="1535810"/>
              <a:ext cx="368504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3</a:t>
              </a:r>
            </a:p>
          </p:txBody>
        </p:sp>
        <p:sp>
          <p:nvSpPr>
            <p:cNvPr id="235" name="4"/>
            <p:cNvSpPr txBox="1"/>
            <p:nvPr/>
          </p:nvSpPr>
          <p:spPr>
            <a:xfrm>
              <a:off x="0" y="2303716"/>
              <a:ext cx="368504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4</a:t>
              </a:r>
            </a:p>
          </p:txBody>
        </p:sp>
        <p:sp>
          <p:nvSpPr>
            <p:cNvPr id="236" name="5"/>
            <p:cNvSpPr txBox="1"/>
            <p:nvPr/>
          </p:nvSpPr>
          <p:spPr>
            <a:xfrm>
              <a:off x="0" y="3071621"/>
              <a:ext cx="368504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5</a:t>
              </a:r>
            </a:p>
          </p:txBody>
        </p:sp>
        <p:sp>
          <p:nvSpPr>
            <p:cNvPr id="237" name="6"/>
            <p:cNvSpPr txBox="1"/>
            <p:nvPr/>
          </p:nvSpPr>
          <p:spPr>
            <a:xfrm>
              <a:off x="0" y="3839527"/>
              <a:ext cx="368504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</p:grpSp>
      <p:grpSp>
        <p:nvGrpSpPr>
          <p:cNvPr id="255" name="Group"/>
          <p:cNvGrpSpPr/>
          <p:nvPr/>
        </p:nvGrpSpPr>
        <p:grpSpPr>
          <a:xfrm>
            <a:off x="4578419" y="5139356"/>
            <a:ext cx="6274902" cy="4577814"/>
            <a:chOff x="4800" y="0"/>
            <a:chExt cx="6274901" cy="4577813"/>
          </a:xfrm>
        </p:grpSpPr>
        <p:pic>
          <p:nvPicPr>
            <p:cNvPr id="239" name="Line Line" descr="Line Lin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5272" y="1818290"/>
              <a:ext cx="4917805" cy="1247972"/>
            </a:xfrm>
            <a:prstGeom prst="rect">
              <a:avLst/>
            </a:prstGeom>
            <a:effectLst/>
          </p:spPr>
        </p:pic>
        <p:grpSp>
          <p:nvGrpSpPr>
            <p:cNvPr id="253" name="Group"/>
            <p:cNvGrpSpPr/>
            <p:nvPr/>
          </p:nvGrpSpPr>
          <p:grpSpPr>
            <a:xfrm>
              <a:off x="5578946" y="0"/>
              <a:ext cx="700756" cy="4577814"/>
              <a:chOff x="0" y="0"/>
              <a:chExt cx="700755" cy="4577813"/>
            </a:xfrm>
          </p:grpSpPr>
          <p:sp>
            <p:nvSpPr>
              <p:cNvPr id="241" name="Square"/>
              <p:cNvSpPr/>
              <p:nvPr/>
            </p:nvSpPr>
            <p:spPr>
              <a:xfrm>
                <a:off x="0" y="31212"/>
                <a:ext cx="661475" cy="66147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satOff val="-15808"/>
                      <a:lumOff val="-17557"/>
                    </a:schemeClr>
                  </a:gs>
                  <a:gs pos="100000">
                    <a:schemeClr val="accent6">
                      <a:satOff val="18029"/>
                      <a:lumOff val="12067"/>
                    </a:schemeClr>
                  </a:gs>
                </a:gsLst>
                <a:lin ang="5400000" scaled="0"/>
              </a:gra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42" name="a11"/>
              <p:cNvSpPr txBox="1"/>
              <p:nvPr/>
            </p:nvSpPr>
            <p:spPr>
              <a:xfrm>
                <a:off x="1358" y="0"/>
                <a:ext cx="690525" cy="723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a</a:t>
                </a:r>
                <a:r>
                  <a:rPr baseline="-5999"/>
                  <a:t>11</a:t>
                </a:r>
              </a:p>
            </p:txBody>
          </p:sp>
          <p:sp>
            <p:nvSpPr>
              <p:cNvPr id="243" name="Square"/>
              <p:cNvSpPr/>
              <p:nvPr/>
            </p:nvSpPr>
            <p:spPr>
              <a:xfrm>
                <a:off x="0" y="798293"/>
                <a:ext cx="661475" cy="66147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satOff val="-15808"/>
                      <a:lumOff val="-17557"/>
                    </a:schemeClr>
                  </a:gs>
                  <a:gs pos="100000">
                    <a:schemeClr val="accent6">
                      <a:satOff val="18029"/>
                      <a:lumOff val="12067"/>
                    </a:schemeClr>
                  </a:gs>
                </a:gsLst>
                <a:lin ang="5400000" scaled="0"/>
              </a:gra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44" name="a21"/>
              <p:cNvSpPr txBox="1"/>
              <p:nvPr/>
            </p:nvSpPr>
            <p:spPr>
              <a:xfrm>
                <a:off x="1358" y="767080"/>
                <a:ext cx="690525" cy="723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a</a:t>
                </a:r>
                <a:r>
                  <a:rPr baseline="-5999"/>
                  <a:t>21</a:t>
                </a:r>
              </a:p>
            </p:txBody>
          </p:sp>
          <p:sp>
            <p:nvSpPr>
              <p:cNvPr id="245" name="Square"/>
              <p:cNvSpPr/>
              <p:nvPr/>
            </p:nvSpPr>
            <p:spPr>
              <a:xfrm>
                <a:off x="5185" y="1583886"/>
                <a:ext cx="661475" cy="66147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satOff val="-15808"/>
                      <a:lumOff val="-17557"/>
                    </a:schemeClr>
                  </a:gs>
                  <a:gs pos="100000">
                    <a:schemeClr val="accent6">
                      <a:satOff val="18029"/>
                      <a:lumOff val="12067"/>
                    </a:schemeClr>
                  </a:gs>
                </a:gsLst>
                <a:lin ang="5400000" scaled="0"/>
              </a:gra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46" name="a12"/>
              <p:cNvSpPr txBox="1"/>
              <p:nvPr/>
            </p:nvSpPr>
            <p:spPr>
              <a:xfrm>
                <a:off x="10230" y="1552673"/>
                <a:ext cx="690526" cy="723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a</a:t>
                </a:r>
                <a:r>
                  <a:rPr baseline="-5999"/>
                  <a:t>12</a:t>
                </a:r>
              </a:p>
            </p:txBody>
          </p:sp>
          <p:sp>
            <p:nvSpPr>
              <p:cNvPr id="247" name="Square"/>
              <p:cNvSpPr/>
              <p:nvPr/>
            </p:nvSpPr>
            <p:spPr>
              <a:xfrm>
                <a:off x="5185" y="2350966"/>
                <a:ext cx="661475" cy="66147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satOff val="-15808"/>
                      <a:lumOff val="-17557"/>
                    </a:schemeClr>
                  </a:gs>
                  <a:gs pos="100000">
                    <a:schemeClr val="accent6">
                      <a:satOff val="18029"/>
                      <a:lumOff val="12067"/>
                    </a:schemeClr>
                  </a:gs>
                </a:gsLst>
                <a:lin ang="5400000" scaled="0"/>
              </a:gra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48" name="a22"/>
              <p:cNvSpPr txBox="1"/>
              <p:nvPr/>
            </p:nvSpPr>
            <p:spPr>
              <a:xfrm>
                <a:off x="10230" y="2319753"/>
                <a:ext cx="690526" cy="723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a</a:t>
                </a:r>
                <a:r>
                  <a:rPr baseline="-5999"/>
                  <a:t>22</a:t>
                </a:r>
              </a:p>
            </p:txBody>
          </p:sp>
          <p:sp>
            <p:nvSpPr>
              <p:cNvPr id="249" name="Square"/>
              <p:cNvSpPr/>
              <p:nvPr/>
            </p:nvSpPr>
            <p:spPr>
              <a:xfrm>
                <a:off x="15884" y="3118046"/>
                <a:ext cx="661475" cy="66147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satOff val="-15808"/>
                      <a:lumOff val="-17557"/>
                    </a:schemeClr>
                  </a:gs>
                  <a:gs pos="100000">
                    <a:schemeClr val="accent6">
                      <a:satOff val="18029"/>
                      <a:lumOff val="12067"/>
                    </a:schemeClr>
                  </a:gs>
                </a:gsLst>
                <a:lin ang="5400000" scaled="0"/>
              </a:gra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50" name="a13"/>
              <p:cNvSpPr txBox="1"/>
              <p:nvPr/>
            </p:nvSpPr>
            <p:spPr>
              <a:xfrm>
                <a:off x="1358" y="3086833"/>
                <a:ext cx="690525" cy="723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a</a:t>
                </a:r>
                <a:r>
                  <a:rPr baseline="-5999"/>
                  <a:t>13</a:t>
                </a:r>
              </a:p>
            </p:txBody>
          </p:sp>
          <p:sp>
            <p:nvSpPr>
              <p:cNvPr id="251" name="Square"/>
              <p:cNvSpPr/>
              <p:nvPr/>
            </p:nvSpPr>
            <p:spPr>
              <a:xfrm>
                <a:off x="15884" y="3885126"/>
                <a:ext cx="661475" cy="66147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satOff val="-15808"/>
                      <a:lumOff val="-17557"/>
                    </a:schemeClr>
                  </a:gs>
                  <a:gs pos="100000">
                    <a:schemeClr val="accent6">
                      <a:satOff val="18029"/>
                      <a:lumOff val="12067"/>
                    </a:schemeClr>
                  </a:gs>
                </a:gsLst>
                <a:lin ang="5400000" scaled="0"/>
              </a:gra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52" name="a23"/>
              <p:cNvSpPr txBox="1"/>
              <p:nvPr/>
            </p:nvSpPr>
            <p:spPr>
              <a:xfrm>
                <a:off x="1358" y="3853913"/>
                <a:ext cx="690525" cy="723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a</a:t>
                </a:r>
                <a:r>
                  <a:rPr baseline="-5999"/>
                  <a:t>23</a:t>
                </a:r>
              </a:p>
            </p:txBody>
          </p:sp>
        </p:grpSp>
        <p:sp>
          <p:nvSpPr>
            <p:cNvPr id="254" name="is stored in memory as"/>
            <p:cNvSpPr txBox="1"/>
            <p:nvPr/>
          </p:nvSpPr>
          <p:spPr>
            <a:xfrm>
              <a:off x="4800" y="1124316"/>
              <a:ext cx="4939133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  <a:latin typeface="Avenir Heavy"/>
                  <a:ea typeface="Avenir Heavy"/>
                  <a:cs typeface="Avenir Heavy"/>
                  <a:sym typeface="Avenir Heavy"/>
                </a:defRPr>
              </a:lvl1pPr>
            </a:lstStyle>
            <a:p>
              <a:pPr/>
              <a:r>
                <a:t>is stored in memory as</a:t>
              </a:r>
            </a:p>
          </p:txBody>
        </p:sp>
      </p:grpSp>
      <p:sp>
        <p:nvSpPr>
          <p:cNvPr id="256" name="Group"/>
          <p:cNvSpPr/>
          <p:nvPr/>
        </p:nvSpPr>
        <p:spPr>
          <a:xfrm>
            <a:off x="6414690" y="8945879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my_var(n)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8" grpId="3"/>
      <p:bldP build="whole" bldLvl="1" animBg="1" rev="0" advAuto="0" spid="256" grpId="4"/>
      <p:bldP build="whole" bldLvl="1" animBg="1" rev="0" advAuto="0" spid="255" grpId="2"/>
      <p:bldP build="whole" bldLvl="1" animBg="1" rev="0" advAuto="0" spid="23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etting and setting valu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pPr/>
            <a:r>
              <a:t>Getting and setting values</a:t>
            </a:r>
          </a:p>
        </p:txBody>
      </p:sp>
      <p:sp>
        <p:nvSpPr>
          <p:cNvPr id="261" name="This syntax is the same for extracting values:"/>
          <p:cNvSpPr txBox="1"/>
          <p:nvPr>
            <p:ph type="body" sz="quarter" idx="1"/>
          </p:nvPr>
        </p:nvSpPr>
        <p:spPr>
          <a:xfrm>
            <a:off x="952500" y="2590800"/>
            <a:ext cx="11099800" cy="1309648"/>
          </a:xfrm>
          <a:prstGeom prst="rect">
            <a:avLst/>
          </a:prstGeom>
        </p:spPr>
        <p:txBody>
          <a:bodyPr/>
          <a:lstStyle/>
          <a:p>
            <a:pPr/>
            <a:r>
              <a:t>This syntax is the same for extracting values:</a:t>
            </a:r>
          </a:p>
        </p:txBody>
      </p:sp>
      <p:sp>
        <p:nvSpPr>
          <p:cNvPr id="262" name="A = my_var(i,j…)"/>
          <p:cNvSpPr txBox="1"/>
          <p:nvPr/>
        </p:nvSpPr>
        <p:spPr>
          <a:xfrm>
            <a:off x="4250332" y="4078247"/>
            <a:ext cx="450413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A = my_var(i,j…)</a:t>
            </a:r>
          </a:p>
        </p:txBody>
      </p:sp>
      <p:sp>
        <p:nvSpPr>
          <p:cNvPr id="263" name="and setting values:"/>
          <p:cNvSpPr/>
          <p:nvPr/>
        </p:nvSpPr>
        <p:spPr>
          <a:xfrm>
            <a:off x="952500" y="5349240"/>
            <a:ext cx="11099800" cy="1309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444500" indent="-444500" algn="l">
              <a:spcBef>
                <a:spcPts val="4200"/>
              </a:spcBef>
              <a:buSzPct val="145000"/>
              <a:buChar char="•"/>
              <a:defRPr sz="32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and setting values:</a:t>
            </a:r>
          </a:p>
        </p:txBody>
      </p:sp>
      <p:sp>
        <p:nvSpPr>
          <p:cNvPr id="264" name="my_var(i,j…) = A"/>
          <p:cNvSpPr txBox="1"/>
          <p:nvPr/>
        </p:nvSpPr>
        <p:spPr>
          <a:xfrm>
            <a:off x="4250332" y="6907807"/>
            <a:ext cx="450413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my_var(i,j…) = 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"/>
          <p:cNvGrpSpPr/>
          <p:nvPr/>
        </p:nvGrpSpPr>
        <p:grpSpPr>
          <a:xfrm>
            <a:off x="2513418" y="7269479"/>
            <a:ext cx="8686801" cy="3093721"/>
            <a:chOff x="903884" y="0"/>
            <a:chExt cx="8686799" cy="3093720"/>
          </a:xfrm>
        </p:grpSpPr>
        <p:sp>
          <p:nvSpPr>
            <p:cNvPr id="266" name="Square"/>
            <p:cNvSpPr/>
            <p:nvPr/>
          </p:nvSpPr>
          <p:spPr>
            <a:xfrm>
              <a:off x="2057044" y="0"/>
              <a:ext cx="1270001" cy="12700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satOff val="-15808"/>
                    <a:lumOff val="-17557"/>
                  </a:schemeClr>
                </a:gs>
                <a:gs pos="100000">
                  <a:schemeClr val="accent6">
                    <a:satOff val="18029"/>
                    <a:lumOff val="12067"/>
                  </a:schemeClr>
                </a:gs>
              </a:gsLst>
              <a:lin ang="5400000" scaled="0"/>
            </a:gra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7" name="Square"/>
            <p:cNvSpPr/>
            <p:nvPr/>
          </p:nvSpPr>
          <p:spPr>
            <a:xfrm>
              <a:off x="3464204" y="0"/>
              <a:ext cx="1270001" cy="12700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satOff val="-15808"/>
                    <a:lumOff val="-17557"/>
                  </a:schemeClr>
                </a:gs>
                <a:gs pos="100000">
                  <a:schemeClr val="accent6">
                    <a:satOff val="18029"/>
                    <a:lumOff val="12067"/>
                  </a:schemeClr>
                </a:gs>
              </a:gsLst>
              <a:lin ang="5400000" scaled="0"/>
            </a:gra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8" name="Square"/>
            <p:cNvSpPr/>
            <p:nvPr/>
          </p:nvSpPr>
          <p:spPr>
            <a:xfrm>
              <a:off x="4871364" y="0"/>
              <a:ext cx="1270001" cy="12700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satOff val="-15808"/>
                    <a:lumOff val="-17557"/>
                  </a:schemeClr>
                </a:gs>
                <a:gs pos="100000">
                  <a:schemeClr val="accent6">
                    <a:satOff val="18029"/>
                    <a:lumOff val="12067"/>
                  </a:schemeClr>
                </a:gs>
              </a:gsLst>
              <a:lin ang="5400000" scaled="0"/>
            </a:gra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9" name="Square"/>
            <p:cNvSpPr/>
            <p:nvPr/>
          </p:nvSpPr>
          <p:spPr>
            <a:xfrm>
              <a:off x="6278524" y="0"/>
              <a:ext cx="1270001" cy="12700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satOff val="-15808"/>
                    <a:lumOff val="-17557"/>
                  </a:schemeClr>
                </a:gs>
                <a:gs pos="100000">
                  <a:schemeClr val="accent6">
                    <a:satOff val="18029"/>
                    <a:lumOff val="12067"/>
                  </a:schemeClr>
                </a:gs>
              </a:gsLst>
              <a:lin ang="5400000" scaled="0"/>
            </a:gra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0" name="Square"/>
            <p:cNvSpPr/>
            <p:nvPr/>
          </p:nvSpPr>
          <p:spPr>
            <a:xfrm>
              <a:off x="7685683" y="0"/>
              <a:ext cx="1270001" cy="12700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satOff val="-15808"/>
                    <a:lumOff val="-17557"/>
                  </a:schemeClr>
                </a:gs>
                <a:gs pos="100000">
                  <a:schemeClr val="accent6">
                    <a:satOff val="18029"/>
                    <a:lumOff val="12067"/>
                  </a:schemeClr>
                </a:gs>
              </a:gsLst>
              <a:lin ang="5400000" scaled="0"/>
            </a:gra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1" name="10"/>
            <p:cNvSpPr/>
            <p:nvPr/>
          </p:nvSpPr>
          <p:spPr>
            <a:xfrm>
              <a:off x="2692044" y="63500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10</a:t>
              </a:r>
            </a:p>
          </p:txBody>
        </p:sp>
        <p:sp>
          <p:nvSpPr>
            <p:cNvPr id="272" name="1.41"/>
            <p:cNvSpPr/>
            <p:nvPr/>
          </p:nvSpPr>
          <p:spPr>
            <a:xfrm>
              <a:off x="4099204" y="63500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1.41</a:t>
              </a:r>
            </a:p>
          </p:txBody>
        </p:sp>
        <p:sp>
          <p:nvSpPr>
            <p:cNvPr id="273" name="3423"/>
            <p:cNvSpPr/>
            <p:nvPr/>
          </p:nvSpPr>
          <p:spPr>
            <a:xfrm>
              <a:off x="5506364" y="63500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3423</a:t>
              </a:r>
            </a:p>
          </p:txBody>
        </p:sp>
        <p:sp>
          <p:nvSpPr>
            <p:cNvPr id="274" name="345"/>
            <p:cNvSpPr/>
            <p:nvPr/>
          </p:nvSpPr>
          <p:spPr>
            <a:xfrm>
              <a:off x="6913523" y="63500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345</a:t>
              </a:r>
            </a:p>
          </p:txBody>
        </p:sp>
        <p:sp>
          <p:nvSpPr>
            <p:cNvPr id="275" name="0.013"/>
            <p:cNvSpPr/>
            <p:nvPr/>
          </p:nvSpPr>
          <p:spPr>
            <a:xfrm>
              <a:off x="8320683" y="63500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0.013</a:t>
              </a:r>
            </a:p>
          </p:txBody>
        </p:sp>
        <p:sp>
          <p:nvSpPr>
            <p:cNvPr id="276" name="index ="/>
            <p:cNvSpPr/>
            <p:nvPr/>
          </p:nvSpPr>
          <p:spPr>
            <a:xfrm>
              <a:off x="903884" y="182372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index = </a:t>
              </a:r>
            </a:p>
          </p:txBody>
        </p:sp>
        <p:sp>
          <p:nvSpPr>
            <p:cNvPr id="277" name="1"/>
            <p:cNvSpPr/>
            <p:nvPr/>
          </p:nvSpPr>
          <p:spPr>
            <a:xfrm>
              <a:off x="2692044" y="182372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1</a:t>
              </a:r>
            </a:p>
          </p:txBody>
        </p:sp>
        <p:sp>
          <p:nvSpPr>
            <p:cNvPr id="278" name="2"/>
            <p:cNvSpPr/>
            <p:nvPr/>
          </p:nvSpPr>
          <p:spPr>
            <a:xfrm>
              <a:off x="4099204" y="182372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2</a:t>
              </a:r>
            </a:p>
          </p:txBody>
        </p:sp>
        <p:sp>
          <p:nvSpPr>
            <p:cNvPr id="279" name="3"/>
            <p:cNvSpPr/>
            <p:nvPr/>
          </p:nvSpPr>
          <p:spPr>
            <a:xfrm>
              <a:off x="5506364" y="182372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3</a:t>
              </a:r>
            </a:p>
          </p:txBody>
        </p:sp>
        <p:sp>
          <p:nvSpPr>
            <p:cNvPr id="280" name="4"/>
            <p:cNvSpPr/>
            <p:nvPr/>
          </p:nvSpPr>
          <p:spPr>
            <a:xfrm>
              <a:off x="6913523" y="182372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4</a:t>
              </a:r>
            </a:p>
          </p:txBody>
        </p:sp>
        <p:sp>
          <p:nvSpPr>
            <p:cNvPr id="281" name="5"/>
            <p:cNvSpPr/>
            <p:nvPr/>
          </p:nvSpPr>
          <p:spPr>
            <a:xfrm>
              <a:off x="8320683" y="182372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5</a:t>
              </a:r>
            </a:p>
          </p:txBody>
        </p:sp>
        <p:sp>
          <p:nvSpPr>
            <p:cNvPr id="282" name="value ="/>
            <p:cNvSpPr/>
            <p:nvPr/>
          </p:nvSpPr>
          <p:spPr>
            <a:xfrm>
              <a:off x="903884" y="63500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value = </a:t>
              </a:r>
            </a:p>
          </p:txBody>
        </p:sp>
      </p:grpSp>
      <p:sp>
        <p:nvSpPr>
          <p:cNvPr id="284" name="Indexing - multiple element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Indexing - multiple elements</a:t>
            </a:r>
          </a:p>
        </p:txBody>
      </p:sp>
      <p:sp>
        <p:nvSpPr>
          <p:cNvPr id="285" name="We can perform indexing of a subset of multiple values…"/>
          <p:cNvSpPr/>
          <p:nvPr/>
        </p:nvSpPr>
        <p:spPr>
          <a:xfrm>
            <a:off x="952500" y="1976119"/>
            <a:ext cx="11099800" cy="1741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35609" indent="-435609" algn="l" defTabSz="572516">
              <a:spcBef>
                <a:spcPts val="4100"/>
              </a:spcBef>
              <a:buSzPct val="145000"/>
              <a:buChar char="•"/>
              <a:defRPr sz="3136">
                <a:latin typeface="Avenir Book"/>
                <a:ea typeface="Avenir Book"/>
                <a:cs typeface="Avenir Book"/>
                <a:sym typeface="Avenir Book"/>
              </a:defRPr>
            </a:pPr>
            <a:r>
              <a:t>We can perform indexing of a subset of multiple values</a:t>
            </a:r>
          </a:p>
          <a:p>
            <a:pPr marL="435609" indent="-435609" algn="l" defTabSz="572516">
              <a:spcBef>
                <a:spcPts val="4100"/>
              </a:spcBef>
              <a:buSzPct val="145000"/>
              <a:buChar char="•"/>
              <a:defRPr sz="3136">
                <a:latin typeface="Avenir Book"/>
                <a:ea typeface="Avenir Book"/>
                <a:cs typeface="Avenir Book"/>
                <a:sym typeface="Avenir Book"/>
              </a:defRPr>
            </a:pPr>
            <a:r>
              <a:t>use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:</a:t>
            </a:r>
            <a:r>
              <a:t> or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[]</a:t>
            </a:r>
            <a:r>
              <a:t> operators</a:t>
            </a:r>
          </a:p>
        </p:txBody>
      </p:sp>
      <p:sp>
        <p:nvSpPr>
          <p:cNvPr id="286" name="We create an array of indices that define the subset of values we will extract / modify"/>
          <p:cNvSpPr/>
          <p:nvPr/>
        </p:nvSpPr>
        <p:spPr>
          <a:xfrm>
            <a:off x="779819" y="4415154"/>
            <a:ext cx="11445162" cy="1741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44500" indent="-444500" algn="l">
              <a:spcBef>
                <a:spcPts val="4200"/>
              </a:spcBef>
              <a:buSzPct val="145000"/>
              <a:buChar char="•"/>
              <a:defRPr sz="32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We create an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array of indices</a:t>
            </a:r>
            <a:r>
              <a:t> that define the subset of values we will extract / modify</a:t>
            </a:r>
          </a:p>
        </p:txBody>
      </p:sp>
      <p:sp>
        <p:nvSpPr>
          <p:cNvPr id="287" name="Recall: The : and [ ] operators are used to construct an array of values"/>
          <p:cNvSpPr txBox="1"/>
          <p:nvPr/>
        </p:nvSpPr>
        <p:spPr>
          <a:xfrm>
            <a:off x="1828943" y="3995662"/>
            <a:ext cx="9346913" cy="436396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Recall: The : and [ ] operators are used to construct an array of values</a:t>
            </a:r>
          </a:p>
        </p:txBody>
      </p:sp>
      <p:grpSp>
        <p:nvGrpSpPr>
          <p:cNvPr id="305" name="Group"/>
          <p:cNvGrpSpPr/>
          <p:nvPr/>
        </p:nvGrpSpPr>
        <p:grpSpPr>
          <a:xfrm>
            <a:off x="2513418" y="7269479"/>
            <a:ext cx="8686801" cy="3093721"/>
            <a:chOff x="903884" y="0"/>
            <a:chExt cx="8686799" cy="3093720"/>
          </a:xfrm>
        </p:grpSpPr>
        <p:sp>
          <p:nvSpPr>
            <p:cNvPr id="288" name="Square"/>
            <p:cNvSpPr/>
            <p:nvPr/>
          </p:nvSpPr>
          <p:spPr>
            <a:xfrm>
              <a:off x="2057044" y="0"/>
              <a:ext cx="1270001" cy="1270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hueOff val="362282"/>
                    <a:satOff val="31803"/>
                    <a:lumOff val="-18242"/>
                  </a:schemeClr>
                </a:gs>
                <a:gs pos="100000">
                  <a:schemeClr val="accent3">
                    <a:hueOff val="-274225"/>
                    <a:satOff val="26768"/>
                    <a:lumOff val="11368"/>
                  </a:schemeClr>
                </a:gs>
              </a:gsLst>
              <a:lin ang="5400000" scaled="0"/>
            </a:gra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9" name="Square"/>
            <p:cNvSpPr/>
            <p:nvPr/>
          </p:nvSpPr>
          <p:spPr>
            <a:xfrm>
              <a:off x="3464204" y="0"/>
              <a:ext cx="1270001" cy="1270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hueOff val="362282"/>
                    <a:satOff val="31803"/>
                    <a:lumOff val="-18242"/>
                  </a:schemeClr>
                </a:gs>
                <a:gs pos="100000">
                  <a:schemeClr val="accent3">
                    <a:hueOff val="-274225"/>
                    <a:satOff val="26768"/>
                    <a:lumOff val="11368"/>
                  </a:schemeClr>
                </a:gs>
              </a:gsLst>
              <a:lin ang="5400000" scaled="0"/>
            </a:gra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0" name="Square"/>
            <p:cNvSpPr/>
            <p:nvPr/>
          </p:nvSpPr>
          <p:spPr>
            <a:xfrm>
              <a:off x="4871364" y="0"/>
              <a:ext cx="1270001" cy="12700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satOff val="-15808"/>
                    <a:lumOff val="-17557"/>
                  </a:schemeClr>
                </a:gs>
                <a:gs pos="100000">
                  <a:schemeClr val="accent6">
                    <a:satOff val="18029"/>
                    <a:lumOff val="12067"/>
                  </a:schemeClr>
                </a:gs>
              </a:gsLst>
              <a:lin ang="5400000" scaled="0"/>
            </a:gra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1" name="Square"/>
            <p:cNvSpPr/>
            <p:nvPr/>
          </p:nvSpPr>
          <p:spPr>
            <a:xfrm>
              <a:off x="6278524" y="0"/>
              <a:ext cx="1270001" cy="1270000"/>
            </a:xfrm>
            <a:prstGeom prst="rect">
              <a:avLst/>
            </a:prstGeom>
            <a:solidFill>
              <a:schemeClr val="accent6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2" name="Square"/>
            <p:cNvSpPr/>
            <p:nvPr/>
          </p:nvSpPr>
          <p:spPr>
            <a:xfrm>
              <a:off x="7685683" y="0"/>
              <a:ext cx="1270001" cy="12700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satOff val="-15808"/>
                    <a:lumOff val="-17557"/>
                  </a:schemeClr>
                </a:gs>
                <a:gs pos="100000">
                  <a:schemeClr val="accent6">
                    <a:satOff val="18029"/>
                    <a:lumOff val="12067"/>
                  </a:schemeClr>
                </a:gs>
              </a:gsLst>
              <a:lin ang="5400000" scaled="0"/>
            </a:gra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3" name="10"/>
            <p:cNvSpPr/>
            <p:nvPr/>
          </p:nvSpPr>
          <p:spPr>
            <a:xfrm>
              <a:off x="2692044" y="63500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10</a:t>
              </a:r>
            </a:p>
          </p:txBody>
        </p:sp>
        <p:sp>
          <p:nvSpPr>
            <p:cNvPr id="294" name="1.41"/>
            <p:cNvSpPr/>
            <p:nvPr/>
          </p:nvSpPr>
          <p:spPr>
            <a:xfrm>
              <a:off x="4099204" y="63500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1.41</a:t>
              </a:r>
            </a:p>
          </p:txBody>
        </p:sp>
        <p:sp>
          <p:nvSpPr>
            <p:cNvPr id="295" name="3423"/>
            <p:cNvSpPr/>
            <p:nvPr/>
          </p:nvSpPr>
          <p:spPr>
            <a:xfrm>
              <a:off x="5506364" y="63500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3423</a:t>
              </a:r>
            </a:p>
          </p:txBody>
        </p:sp>
        <p:sp>
          <p:nvSpPr>
            <p:cNvPr id="296" name="345"/>
            <p:cNvSpPr/>
            <p:nvPr/>
          </p:nvSpPr>
          <p:spPr>
            <a:xfrm>
              <a:off x="6913523" y="63500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345</a:t>
              </a:r>
            </a:p>
          </p:txBody>
        </p:sp>
        <p:sp>
          <p:nvSpPr>
            <p:cNvPr id="297" name="0.013"/>
            <p:cNvSpPr/>
            <p:nvPr/>
          </p:nvSpPr>
          <p:spPr>
            <a:xfrm>
              <a:off x="8320683" y="63500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0.013</a:t>
              </a:r>
            </a:p>
          </p:txBody>
        </p:sp>
        <p:sp>
          <p:nvSpPr>
            <p:cNvPr id="298" name="index ="/>
            <p:cNvSpPr/>
            <p:nvPr/>
          </p:nvSpPr>
          <p:spPr>
            <a:xfrm>
              <a:off x="903884" y="182372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index = </a:t>
              </a:r>
            </a:p>
          </p:txBody>
        </p:sp>
        <p:sp>
          <p:nvSpPr>
            <p:cNvPr id="299" name="1"/>
            <p:cNvSpPr/>
            <p:nvPr/>
          </p:nvSpPr>
          <p:spPr>
            <a:xfrm>
              <a:off x="2692044" y="182372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00" name="2"/>
            <p:cNvSpPr/>
            <p:nvPr/>
          </p:nvSpPr>
          <p:spPr>
            <a:xfrm>
              <a:off x="4099204" y="182372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01" name="3"/>
            <p:cNvSpPr/>
            <p:nvPr/>
          </p:nvSpPr>
          <p:spPr>
            <a:xfrm>
              <a:off x="5506364" y="182372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3</a:t>
              </a:r>
            </a:p>
          </p:txBody>
        </p:sp>
        <p:sp>
          <p:nvSpPr>
            <p:cNvPr id="302" name="4"/>
            <p:cNvSpPr/>
            <p:nvPr/>
          </p:nvSpPr>
          <p:spPr>
            <a:xfrm>
              <a:off x="6913523" y="182372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4</a:t>
              </a:r>
            </a:p>
          </p:txBody>
        </p:sp>
        <p:sp>
          <p:nvSpPr>
            <p:cNvPr id="303" name="5"/>
            <p:cNvSpPr/>
            <p:nvPr/>
          </p:nvSpPr>
          <p:spPr>
            <a:xfrm>
              <a:off x="8320683" y="182372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5</a:t>
              </a:r>
            </a:p>
          </p:txBody>
        </p:sp>
        <p:sp>
          <p:nvSpPr>
            <p:cNvPr id="304" name="value ="/>
            <p:cNvSpPr/>
            <p:nvPr/>
          </p:nvSpPr>
          <p:spPr>
            <a:xfrm>
              <a:off x="903884" y="63500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value = </a:t>
              </a:r>
            </a:p>
          </p:txBody>
        </p:sp>
      </p:grpSp>
      <p:sp>
        <p:nvSpPr>
          <p:cNvPr id="306" name="ii = [1 2]"/>
          <p:cNvSpPr txBox="1"/>
          <p:nvPr/>
        </p:nvSpPr>
        <p:spPr>
          <a:xfrm>
            <a:off x="8261228" y="5676169"/>
            <a:ext cx="28579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ii = [1 2]</a:t>
            </a:r>
          </a:p>
        </p:txBody>
      </p:sp>
      <p:sp>
        <p:nvSpPr>
          <p:cNvPr id="307" name="A = my_var(1:2)   or    A = my_var(ii)"/>
          <p:cNvSpPr txBox="1"/>
          <p:nvPr/>
        </p:nvSpPr>
        <p:spPr>
          <a:xfrm>
            <a:off x="1232321" y="6265519"/>
            <a:ext cx="105401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A = my_var(1:2)   or    A = my_var(ii)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5" grpId="5"/>
      <p:bldP build="whole" bldLvl="1" animBg="1" rev="0" advAuto="0" spid="286" grpId="2"/>
      <p:bldP build="whole" bldLvl="1" animBg="1" rev="0" advAuto="0" spid="306" grpId="3"/>
      <p:bldP build="whole" bldLvl="1" animBg="1" rev="0" advAuto="0" spid="287" grpId="1"/>
      <p:bldP build="whole" bldLvl="1" animBg="1" rev="0" advAuto="0" spid="307" grpId="4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Indexing with [ ]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Indexing with [ ]</a:t>
            </a:r>
          </a:p>
        </p:txBody>
      </p:sp>
      <p:sp>
        <p:nvSpPr>
          <p:cNvPr id="312" name="From a linear array of values, the array extracted by indexing using [ ] will be the size of the indexing array:"/>
          <p:cNvSpPr txBox="1"/>
          <p:nvPr>
            <p:ph type="body" sz="half" idx="1"/>
          </p:nvPr>
        </p:nvSpPr>
        <p:spPr>
          <a:xfrm>
            <a:off x="989668" y="2535935"/>
            <a:ext cx="11025464" cy="2395459"/>
          </a:xfrm>
          <a:prstGeom prst="rect">
            <a:avLst/>
          </a:prstGeom>
        </p:spPr>
        <p:txBody>
          <a:bodyPr/>
          <a:lstStyle/>
          <a:p>
            <a:pPr/>
            <a:r>
              <a:t>From a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linear array </a:t>
            </a:r>
            <a:r>
              <a:t>of values, the array extracted by indexing using [ ] will be the size of the indexing array:</a:t>
            </a:r>
          </a:p>
        </p:txBody>
      </p:sp>
      <p:pic>
        <p:nvPicPr>
          <p:cNvPr id="313" name="Screen Shot 2020-09-07 at 10.24.36 AM.png" descr="Screen Shot 2020-09-07 at 10.24.3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3128" y="4761721"/>
            <a:ext cx="6240046" cy="36095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More colon operator syntax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pPr/>
            <a:r>
              <a:t>More colon operator syntax</a:t>
            </a:r>
          </a:p>
        </p:txBody>
      </p:sp>
      <p:sp>
        <p:nvSpPr>
          <p:cNvPr id="316" name="Just the colon : , returns all elements along a dimension"/>
          <p:cNvSpPr/>
          <p:nvPr>
            <p:ph type="body" sz="quarter" idx="1"/>
          </p:nvPr>
        </p:nvSpPr>
        <p:spPr>
          <a:xfrm>
            <a:off x="698500" y="2150110"/>
            <a:ext cx="11971814" cy="1904286"/>
          </a:xfrm>
          <a:prstGeom prst="rect">
            <a:avLst/>
          </a:prstGeom>
        </p:spPr>
        <p:txBody>
          <a:bodyPr/>
          <a:lstStyle/>
          <a:p>
            <a:pPr/>
            <a:r>
              <a:t>Just the colon : , returns all elements along a dimension</a:t>
            </a:r>
          </a:p>
        </p:txBody>
      </p:sp>
      <p:sp>
        <p:nvSpPr>
          <p:cNvPr id="317" name="Group"/>
          <p:cNvSpPr/>
          <p:nvPr/>
        </p:nvSpPr>
        <p:spPr>
          <a:xfrm>
            <a:off x="690741" y="6015275"/>
            <a:ext cx="11623318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spcBef>
                <a:spcPts val="4200"/>
              </a:spcBef>
              <a:buSzPct val="145000"/>
              <a:buChar char="•"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end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, denotes the last element in the series</a:t>
            </a:r>
          </a:p>
        </p:txBody>
      </p:sp>
      <p:sp>
        <p:nvSpPr>
          <p:cNvPr id="318" name="A = my_var(:,1:3)"/>
          <p:cNvSpPr txBox="1"/>
          <p:nvPr/>
        </p:nvSpPr>
        <p:spPr>
          <a:xfrm>
            <a:off x="3869310" y="3661688"/>
            <a:ext cx="477850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A = my_var(:,1:3)</a:t>
            </a:r>
          </a:p>
        </p:txBody>
      </p:sp>
      <p:sp>
        <p:nvSpPr>
          <p:cNvPr id="319" name="A = my_var(:,:)"/>
          <p:cNvSpPr txBox="1"/>
          <p:nvPr/>
        </p:nvSpPr>
        <p:spPr>
          <a:xfrm>
            <a:off x="4143675" y="4296688"/>
            <a:ext cx="422977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A = my_var(:,:)</a:t>
            </a:r>
          </a:p>
        </p:txBody>
      </p:sp>
      <p:sp>
        <p:nvSpPr>
          <p:cNvPr id="320" name="A = my_var(1:end,2:end-1)"/>
          <p:cNvSpPr txBox="1"/>
          <p:nvPr/>
        </p:nvSpPr>
        <p:spPr>
          <a:xfrm>
            <a:off x="2771851" y="6802676"/>
            <a:ext cx="697341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A = my_var(1:end,2:end-1)</a:t>
            </a:r>
          </a:p>
        </p:txBody>
      </p:sp>
      <p:sp>
        <p:nvSpPr>
          <p:cNvPr id="321" name="Group"/>
          <p:cNvSpPr/>
          <p:nvPr/>
        </p:nvSpPr>
        <p:spPr>
          <a:xfrm>
            <a:off x="690741" y="8306356"/>
            <a:ext cx="11623318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spcBef>
                <a:spcPts val="4200"/>
              </a:spcBef>
              <a:buSzPct val="145000"/>
              <a:buChar char="•"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end - 1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is second last element in the array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1" grpId="3"/>
      <p:bldP build="whole" bldLvl="1" animBg="1" rev="0" advAuto="0" spid="317" grpId="1"/>
      <p:bldP build="whole" bldLvl="1" animBg="1" rev="0" advAuto="0" spid="320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