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venir Medium"/>
        <a:ea typeface="Avenir Medium"/>
        <a:cs typeface="Avenir Medium"/>
        <a:sym typeface="Avenir Medium"/>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venir Medium"/>
        <a:ea typeface="Avenir Medium"/>
        <a:cs typeface="Avenir Medium"/>
        <a:sym typeface="Avenir Medium"/>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venir Medium"/>
        <a:ea typeface="Avenir Medium"/>
        <a:cs typeface="Avenir Medium"/>
        <a:sym typeface="Avenir Medium"/>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venir Medium"/>
        <a:ea typeface="Avenir Medium"/>
        <a:cs typeface="Avenir Medium"/>
        <a:sym typeface="Avenir Medium"/>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venir Medium"/>
        <a:ea typeface="Avenir Medium"/>
        <a:cs typeface="Avenir Medium"/>
        <a:sym typeface="Avenir Medium"/>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venir Medium"/>
        <a:ea typeface="Avenir Medium"/>
        <a:cs typeface="Avenir Medium"/>
        <a:sym typeface="Avenir Medium"/>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venir Medium"/>
        <a:ea typeface="Avenir Medium"/>
        <a:cs typeface="Avenir Medium"/>
        <a:sym typeface="Avenir Medium"/>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venir Medium"/>
        <a:ea typeface="Avenir Medium"/>
        <a:cs typeface="Avenir Medium"/>
        <a:sym typeface="Avenir Medium"/>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venir Medium"/>
        <a:ea typeface="Avenir Medium"/>
        <a:cs typeface="Avenir Medium"/>
        <a:sym typeface="Avenir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Have conflict:  send me an email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Shape 373"/>
          <p:cNvSpPr/>
          <p:nvPr>
            <p:ph type="sldImg"/>
          </p:nvPr>
        </p:nvSpPr>
        <p:spPr>
          <a:prstGeom prst="rect">
            <a:avLst/>
          </a:prstGeom>
        </p:spPr>
        <p:txBody>
          <a:bodyPr/>
          <a:lstStyle/>
          <a:p>
            <a:pPr/>
          </a:p>
        </p:txBody>
      </p:sp>
      <p:sp>
        <p:nvSpPr>
          <p:cNvPr id="374" name="Shape 374"/>
          <p:cNvSpPr/>
          <p:nvPr>
            <p:ph type="body" sz="quarter" idx="1"/>
          </p:nvPr>
        </p:nvSpPr>
        <p:spPr>
          <a:prstGeom prst="rect">
            <a:avLst/>
          </a:prstGeom>
        </p:spPr>
        <p:txBody>
          <a:bodyPr/>
          <a:lstStyle/>
          <a:p>
            <a:pPr/>
            <a:r>
              <a:t>test first condition</a:t>
            </a:r>
          </a:p>
          <a:p>
            <a:pPr/>
            <a:r>
              <a:t>test second condition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Shape 380"/>
          <p:cNvSpPr/>
          <p:nvPr>
            <p:ph type="sldImg"/>
          </p:nvPr>
        </p:nvSpPr>
        <p:spPr>
          <a:prstGeom prst="rect">
            <a:avLst/>
          </a:prstGeom>
        </p:spPr>
        <p:txBody>
          <a:bodyPr/>
          <a:lstStyle/>
          <a:p>
            <a:pPr/>
          </a:p>
        </p:txBody>
      </p:sp>
      <p:sp>
        <p:nvSpPr>
          <p:cNvPr id="381" name="Shape 381"/>
          <p:cNvSpPr/>
          <p:nvPr>
            <p:ph type="body" sz="quarter" idx="1"/>
          </p:nvPr>
        </p:nvSpPr>
        <p:spPr>
          <a:prstGeom prst="rect">
            <a:avLst/>
          </a:prstGeom>
        </p:spPr>
        <p:txBody>
          <a:bodyPr/>
          <a:lstStyle/>
          <a:p>
            <a:pPr/>
            <a:r>
              <a:t>first line: interactive command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Shape 399"/>
          <p:cNvSpPr/>
          <p:nvPr>
            <p:ph type="sldImg"/>
          </p:nvPr>
        </p:nvSpPr>
        <p:spPr>
          <a:prstGeom prst="rect">
            <a:avLst/>
          </a:prstGeom>
        </p:spPr>
        <p:txBody>
          <a:bodyPr/>
          <a:lstStyle/>
          <a:p>
            <a:pPr/>
          </a:p>
        </p:txBody>
      </p:sp>
      <p:sp>
        <p:nvSpPr>
          <p:cNvPr id="400" name="Shape 400"/>
          <p:cNvSpPr/>
          <p:nvPr>
            <p:ph type="body" sz="quarter" idx="1"/>
          </p:nvPr>
        </p:nvSpPr>
        <p:spPr>
          <a:prstGeom prst="rect">
            <a:avLst/>
          </a:prstGeom>
        </p:spPr>
        <p:txBody>
          <a:bodyPr/>
          <a:lstStyle/>
          <a:p>
            <a:pPr/>
            <a:r>
              <a:t>12:45</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3" name="Shape 463"/>
          <p:cNvSpPr/>
          <p:nvPr>
            <p:ph type="sldImg"/>
          </p:nvPr>
        </p:nvSpPr>
        <p:spPr>
          <a:prstGeom prst="rect">
            <a:avLst/>
          </a:prstGeom>
        </p:spPr>
        <p:txBody>
          <a:bodyPr/>
          <a:lstStyle/>
          <a:p>
            <a:pPr/>
          </a:p>
        </p:txBody>
      </p:sp>
      <p:sp>
        <p:nvSpPr>
          <p:cNvPr id="464" name="Shape 464"/>
          <p:cNvSpPr/>
          <p:nvPr>
            <p:ph type="body" sz="quarter" idx="1"/>
          </p:nvPr>
        </p:nvSpPr>
        <p:spPr>
          <a:prstGeom prst="rect">
            <a:avLst/>
          </a:prstGeom>
        </p:spPr>
        <p:txBody>
          <a:bodyPr/>
          <a:lstStyle/>
          <a:p>
            <a:pPr/>
            <a:r>
              <a:t>How many times are the statement executed if n=10?</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Shape 471"/>
          <p:cNvSpPr/>
          <p:nvPr>
            <p:ph type="sldImg"/>
          </p:nvPr>
        </p:nvSpPr>
        <p:spPr>
          <a:prstGeom prst="rect">
            <a:avLst/>
          </a:prstGeom>
        </p:spPr>
        <p:txBody>
          <a:bodyPr/>
          <a:lstStyle/>
          <a:p>
            <a:pPr/>
          </a:p>
        </p:txBody>
      </p:sp>
      <p:sp>
        <p:nvSpPr>
          <p:cNvPr id="472" name="Shape 472"/>
          <p:cNvSpPr/>
          <p:nvPr>
            <p:ph type="body" sz="quarter" idx="1"/>
          </p:nvPr>
        </p:nvSpPr>
        <p:spPr>
          <a:prstGeom prst="rect">
            <a:avLst/>
          </a:prstGeom>
        </p:spPr>
        <p:txBody>
          <a:bodyPr/>
          <a:lstStyle/>
          <a:p>
            <a:pPr/>
            <a:r>
              <a:t>I and J will be a matrix of (10 by 10)</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Shape 476"/>
          <p:cNvSpPr/>
          <p:nvPr>
            <p:ph type="sldImg"/>
          </p:nvPr>
        </p:nvSpPr>
        <p:spPr>
          <a:prstGeom prst="rect">
            <a:avLst/>
          </a:prstGeom>
        </p:spPr>
        <p:txBody>
          <a:bodyPr/>
          <a:lstStyle/>
          <a:p>
            <a:pPr/>
          </a:p>
        </p:txBody>
      </p:sp>
      <p:sp>
        <p:nvSpPr>
          <p:cNvPr id="477" name="Shape 477"/>
          <p:cNvSpPr/>
          <p:nvPr>
            <p:ph type="body" sz="quarter" idx="1"/>
          </p:nvPr>
        </p:nvSpPr>
        <p:spPr>
          <a:prstGeom prst="rect">
            <a:avLst/>
          </a:prstGeom>
        </p:spPr>
        <p:txBody>
          <a:bodyPr/>
          <a:lstStyle/>
          <a:p>
            <a:pPr defTabSz="914400">
              <a:lnSpc>
                <a:spcPct val="100000"/>
              </a:lnSpc>
              <a:defRPr>
                <a:latin typeface="Calibri"/>
                <a:ea typeface="Calibri"/>
                <a:cs typeface="Calibri"/>
                <a:sym typeface="Calibri"/>
              </a:defRPr>
            </a:pPr>
            <a:r>
              <a:t>Interpreted languages must both </a:t>
            </a:r>
            <a:r>
              <a:rPr b="1"/>
              <a:t>interpret</a:t>
            </a:r>
            <a:r>
              <a:t> and </a:t>
            </a:r>
            <a:r>
              <a:rPr b="1"/>
              <a:t>evaluate</a:t>
            </a:r>
            <a:r>
              <a:t> code each time a loop executes </a:t>
            </a:r>
          </a:p>
          <a:p>
            <a:pPr defTabSz="914400">
              <a:lnSpc>
                <a:spcPct val="100000"/>
              </a:lnSpc>
              <a:defRPr>
                <a:latin typeface="Calibri"/>
                <a:ea typeface="Calibri"/>
                <a:cs typeface="Calibri"/>
                <a:sym typeface="Calibri"/>
              </a:defRPr>
            </a:pPr>
          </a:p>
          <a:p>
            <a:pPr defTabSz="914400">
              <a:lnSpc>
                <a:spcPct val="100000"/>
              </a:lnSpc>
              <a:defRPr>
                <a:latin typeface="Calibri"/>
                <a:ea typeface="Calibri"/>
                <a:cs typeface="Calibri"/>
                <a:sym typeface="Calibri"/>
              </a:defRPr>
            </a:pPr>
            <a:r>
              <a:t>In compiled languages, the loop bodies are transformed into machine code only once at compiling time</a:t>
            </a:r>
          </a:p>
          <a:p>
            <a:pPr defTabSz="914400">
              <a:lnSpc>
                <a:spcPct val="100000"/>
              </a:lnSpc>
              <a:defRPr>
                <a:latin typeface="Calibri"/>
                <a:ea typeface="Calibri"/>
                <a:cs typeface="Calibri"/>
                <a:sym typeface="Calibri"/>
              </a:defRPr>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Shape 482"/>
          <p:cNvSpPr/>
          <p:nvPr>
            <p:ph type="sldImg"/>
          </p:nvPr>
        </p:nvSpPr>
        <p:spPr>
          <a:prstGeom prst="rect">
            <a:avLst/>
          </a:prstGeom>
        </p:spPr>
        <p:txBody>
          <a:bodyPr/>
          <a:lstStyle/>
          <a:p>
            <a:pPr/>
          </a:p>
        </p:txBody>
      </p:sp>
      <p:sp>
        <p:nvSpPr>
          <p:cNvPr id="483" name="Shape 483"/>
          <p:cNvSpPr/>
          <p:nvPr>
            <p:ph type="body" sz="quarter" idx="1"/>
          </p:nvPr>
        </p:nvSpPr>
        <p:spPr>
          <a:prstGeom prst="rect">
            <a:avLst/>
          </a:prstGeom>
        </p:spPr>
        <p:txBody>
          <a:bodyPr/>
          <a:lstStyle/>
          <a:p>
            <a:pPr/>
            <a:r>
              <a:t>a = 2;</a:t>
            </a:r>
          </a:p>
          <a:p>
            <a:pPr/>
            <a:r>
              <a:t>x = 2;</a:t>
            </a:r>
          </a:p>
          <a:p>
            <a:pPr/>
            <a:r>
              <a:t>n = 10;</a:t>
            </a:r>
          </a:p>
          <a:p>
            <a:pPr/>
            <a:r>
              <a:t>for i=0:n-1</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Shape 493"/>
          <p:cNvSpPr/>
          <p:nvPr>
            <p:ph type="sldImg"/>
          </p:nvPr>
        </p:nvSpPr>
        <p:spPr>
          <a:prstGeom prst="rect">
            <a:avLst/>
          </a:prstGeom>
        </p:spPr>
        <p:txBody>
          <a:bodyPr/>
          <a:lstStyle/>
          <a:p>
            <a:pPr/>
          </a:p>
        </p:txBody>
      </p:sp>
      <p:sp>
        <p:nvSpPr>
          <p:cNvPr id="494" name="Shape 494"/>
          <p:cNvSpPr/>
          <p:nvPr>
            <p:ph type="body" sz="quarter" idx="1"/>
          </p:nvPr>
        </p:nvSpPr>
        <p:spPr>
          <a:prstGeom prst="rect">
            <a:avLst/>
          </a:prstGeom>
        </p:spPr>
        <p:txBody>
          <a:bodyPr/>
          <a:lstStyle/>
          <a:p>
            <a:pPr/>
            <a:r>
              <a:t>minesweeper</a:t>
            </a:r>
          </a:p>
          <a:p>
            <a:pPr/>
          </a:p>
          <a:p>
            <a:pPr/>
            <a:r>
              <a:t>demo:</a:t>
            </a:r>
          </a:p>
          <a:p>
            <a:pPr/>
            <a:r>
              <a:t>for i = 1:10</a:t>
            </a:r>
          </a:p>
          <a:p>
            <a:pPr/>
            <a:r>
              <a:t>    if i == 6</a:t>
            </a:r>
          </a:p>
          <a:p>
            <a:pPr/>
            <a:r>
              <a:t>        continue;</a:t>
            </a:r>
          </a:p>
          <a:p>
            <a:pPr/>
            <a:r>
              <a:t>    end</a:t>
            </a:r>
          </a:p>
          <a:p>
            <a:pPr/>
            <a:r>
              <a:t>    disp(i);</a:t>
            </a:r>
          </a:p>
          <a:p>
            <a:pPr/>
            <a:r>
              <a:t>end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Shape 498"/>
          <p:cNvSpPr/>
          <p:nvPr>
            <p:ph type="sldImg"/>
          </p:nvPr>
        </p:nvSpPr>
        <p:spPr>
          <a:prstGeom prst="rect">
            <a:avLst/>
          </a:prstGeom>
        </p:spPr>
        <p:txBody>
          <a:bodyPr/>
          <a:lstStyle/>
          <a:p>
            <a:pPr/>
          </a:p>
        </p:txBody>
      </p:sp>
      <p:sp>
        <p:nvSpPr>
          <p:cNvPr id="499" name="Shape 499"/>
          <p:cNvSpPr/>
          <p:nvPr>
            <p:ph type="body" sz="quarter" idx="1"/>
          </p:nvPr>
        </p:nvSpPr>
        <p:spPr>
          <a:prstGeom prst="rect">
            <a:avLst/>
          </a:prstGeom>
        </p:spPr>
        <p:txBody>
          <a:bodyPr/>
          <a:lstStyle/>
          <a:p>
            <a:pPr/>
            <a:r>
              <a:t>Debugging!!!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Briefly talk about program design and focus on flow control</a:t>
            </a:r>
          </a:p>
          <a:p>
            <a:pPr/>
            <a:r>
              <a:t>Two types of flow control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The code development is not a linear process</a:t>
            </a:r>
          </a:p>
          <a:p>
            <a:pPr/>
            <a:r>
              <a:t>your program has bugs</a:t>
            </a:r>
          </a:p>
          <a:p>
            <a:pPr/>
            <a:r>
              <a:t>unit tests and regression tests</a:t>
            </a:r>
          </a:p>
          <a:p>
            <a:pPr/>
            <a:r>
              <a:t>refine the algorithm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Shape 260"/>
          <p:cNvSpPr/>
          <p:nvPr>
            <p:ph type="sldImg"/>
          </p:nvPr>
        </p:nvSpPr>
        <p:spPr>
          <a:prstGeom prst="rect">
            <a:avLst/>
          </a:prstGeom>
        </p:spPr>
        <p:txBody>
          <a:bodyPr/>
          <a:lstStyle/>
          <a:p>
            <a:pPr/>
          </a:p>
        </p:txBody>
      </p:sp>
      <p:sp>
        <p:nvSpPr>
          <p:cNvPr id="261" name="Shape 261"/>
          <p:cNvSpPr/>
          <p:nvPr>
            <p:ph type="body" sz="quarter" idx="1"/>
          </p:nvPr>
        </p:nvSpPr>
        <p:spPr>
          <a:prstGeom prst="rect">
            <a:avLst/>
          </a:prstGeom>
        </p:spPr>
        <p:txBody>
          <a:bodyPr/>
          <a:lstStyle>
            <a:lvl1pPr>
              <a:defRPr sz="2000"/>
            </a:lvl1pPr>
          </a:lstStyle>
          <a:p>
            <a:pPr/>
            <a:r>
              <a:t>Just repeat program design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p>
            <a:pPr defTabSz="914400">
              <a:lnSpc>
                <a:spcPct val="100000"/>
              </a:lnSpc>
              <a:defRPr>
                <a:latin typeface="Calibri"/>
                <a:ea typeface="Calibri"/>
                <a:cs typeface="Calibri"/>
                <a:sym typeface="Calibri"/>
              </a:defRPr>
            </a:pPr>
            <a:r>
              <a:t>Loop: repeat the same thing for a sequence of data</a:t>
            </a:r>
          </a:p>
          <a:p>
            <a:pPr defTabSz="914400">
              <a:lnSpc>
                <a:spcPct val="100000"/>
              </a:lnSpc>
              <a:defRPr>
                <a:latin typeface="Calibri"/>
                <a:ea typeface="Calibri"/>
                <a:cs typeface="Calibri"/>
                <a:sym typeface="Calibri"/>
              </a:defRPr>
            </a:pPr>
            <a:r>
              <a:t>Branching: do action A or B determined by some condition</a:t>
            </a:r>
          </a:p>
          <a:p>
            <a:pPr defTabSz="914400">
              <a:lnSpc>
                <a:spcPct val="100000"/>
              </a:lnSpc>
              <a:defRPr>
                <a:latin typeface="Calibri"/>
                <a:ea typeface="Calibri"/>
                <a:cs typeface="Calibri"/>
                <a:sym typeface="Calibri"/>
              </a:defRPr>
            </a:pPr>
          </a:p>
          <a:p>
            <a:pPr defTabSz="914400">
              <a:lnSpc>
                <a:spcPct val="100000"/>
              </a:lnSpc>
              <a:defRPr>
                <a:latin typeface="Calibri"/>
                <a:ea typeface="Calibri"/>
                <a:cs typeface="Calibri"/>
                <a:sym typeface="Calibri"/>
              </a:defRPr>
            </a:pPr>
            <a:r>
              <a:t>Using functions:</a:t>
            </a:r>
          </a:p>
          <a:p>
            <a:pPr marL="436562" indent="-436562" defTabSz="914400">
              <a:lnSpc>
                <a:spcPct val="100000"/>
              </a:lnSpc>
              <a:buSzPct val="100000"/>
              <a:buAutoNum type="arabicPeriod" startAt="1"/>
              <a:defRPr>
                <a:latin typeface="Calibri"/>
                <a:ea typeface="Calibri"/>
                <a:cs typeface="Calibri"/>
                <a:sym typeface="Calibri"/>
              </a:defRPr>
            </a:pPr>
            <a:r>
              <a:t>Write code that can cope with a variety of different situations (parameters of the function);</a:t>
            </a:r>
          </a:p>
          <a:p>
            <a:pPr marL="436562" indent="-436562" defTabSz="914400">
              <a:lnSpc>
                <a:spcPct val="100000"/>
              </a:lnSpc>
              <a:buSzPct val="100000"/>
              <a:buAutoNum type="arabicPeriod" startAt="1"/>
              <a:defRPr>
                <a:latin typeface="Calibri"/>
                <a:ea typeface="Calibri"/>
                <a:cs typeface="Calibri"/>
                <a:sym typeface="Calibri"/>
              </a:defRPr>
            </a:pPr>
            <a:r>
              <a:t>Easy to test </a:t>
            </a:r>
          </a:p>
          <a:p>
            <a:pPr defTabSz="914400">
              <a:lnSpc>
                <a:spcPct val="100000"/>
              </a:lnSpc>
              <a:defRPr>
                <a:latin typeface="Calibri"/>
                <a:ea typeface="Calibri"/>
                <a:cs typeface="Calibri"/>
                <a:sym typeface="Calibri"/>
              </a:defRPr>
            </a:pPr>
          </a:p>
          <a:p>
            <a:pPr defTabSz="914400">
              <a:lnSpc>
                <a:spcPct val="100000"/>
              </a:lnSpc>
              <a:defRPr>
                <a:latin typeface="Calibri"/>
                <a:ea typeface="Calibri"/>
                <a:cs typeface="Calibri"/>
                <a:sym typeface="Calibri"/>
              </a:defRPr>
            </a:pPr>
            <a:r>
              <a:t>OOP: abstraction and reuse of codes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Shape 279"/>
          <p:cNvSpPr/>
          <p:nvPr>
            <p:ph type="sldImg"/>
          </p:nvPr>
        </p:nvSpPr>
        <p:spPr>
          <a:prstGeom prst="rect">
            <a:avLst/>
          </a:prstGeom>
        </p:spPr>
        <p:txBody>
          <a:bodyPr/>
          <a:lstStyle/>
          <a:p>
            <a:pPr/>
          </a:p>
        </p:txBody>
      </p:sp>
      <p:sp>
        <p:nvSpPr>
          <p:cNvPr id="280" name="Shape 280"/>
          <p:cNvSpPr/>
          <p:nvPr>
            <p:ph type="body" sz="quarter" idx="1"/>
          </p:nvPr>
        </p:nvSpPr>
        <p:spPr>
          <a:prstGeom prst="rect">
            <a:avLst/>
          </a:prstGeom>
        </p:spPr>
        <p:txBody>
          <a:bodyPr/>
          <a:lstStyle/>
          <a:p>
            <a:pPr/>
            <a:r>
              <a:t>Our program will run as we driving on an express way network</a:t>
            </a:r>
          </a:p>
          <a:p>
            <a:pPr/>
            <a:r>
              <a:t>We select the direction at each exit</a:t>
            </a:r>
          </a:p>
          <a:p>
            <a:pPr/>
          </a:p>
          <a:p>
            <a:pPr/>
            <a:r>
              <a:t>At the beginning of development, it would be helpful to draw a flowchart for all the situations (paths) that the program will potentially cover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Shape 300"/>
          <p:cNvSpPr/>
          <p:nvPr>
            <p:ph type="sldImg"/>
          </p:nvPr>
        </p:nvSpPr>
        <p:spPr>
          <a:prstGeom prst="rect">
            <a:avLst/>
          </a:prstGeom>
        </p:spPr>
        <p:txBody>
          <a:bodyPr/>
          <a:lstStyle/>
          <a:p>
            <a:pPr/>
          </a:p>
        </p:txBody>
      </p:sp>
      <p:sp>
        <p:nvSpPr>
          <p:cNvPr id="301" name="Shape 301"/>
          <p:cNvSpPr/>
          <p:nvPr>
            <p:ph type="body" sz="quarter" idx="1"/>
          </p:nvPr>
        </p:nvSpPr>
        <p:spPr>
          <a:prstGeom prst="rect">
            <a:avLst/>
          </a:prstGeom>
        </p:spPr>
        <p:txBody>
          <a:bodyPr/>
          <a:lstStyle/>
          <a:p>
            <a:pPr/>
            <a:r>
              <a:t>rectangular: action</a:t>
            </a:r>
          </a:p>
          <a:p>
            <a:pPr/>
            <a:r>
              <a:t>diamond: selection under a condition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Shape 336"/>
          <p:cNvSpPr/>
          <p:nvPr>
            <p:ph type="sldImg"/>
          </p:nvPr>
        </p:nvSpPr>
        <p:spPr>
          <a:prstGeom prst="rect">
            <a:avLst/>
          </a:prstGeom>
        </p:spPr>
        <p:txBody>
          <a:bodyPr/>
          <a:lstStyle/>
          <a:p>
            <a:pPr/>
          </a:p>
        </p:txBody>
      </p:sp>
      <p:sp>
        <p:nvSpPr>
          <p:cNvPr id="337" name="Shape 337"/>
          <p:cNvSpPr/>
          <p:nvPr>
            <p:ph type="body" sz="quarter" idx="1"/>
          </p:nvPr>
        </p:nvSpPr>
        <p:spPr>
          <a:prstGeom prst="rect">
            <a:avLst/>
          </a:prstGeom>
        </p:spPr>
        <p:txBody>
          <a:bodyPr/>
          <a:lstStyle/>
          <a:p>
            <a:pPr/>
            <a:r>
              <a:t>Project 1:</a:t>
            </a:r>
          </a:p>
          <a:p>
            <a:pPr/>
            <a:r>
              <a:t>constant water array</a:t>
            </a:r>
          </a:p>
          <a:p>
            <a:pPr/>
            <a:r>
              <a:t>just show water above the terrain</a:t>
            </a:r>
          </a:p>
          <a:p>
            <a:pPr/>
            <a:r>
              <a:t>just show water behind the Dam line</a:t>
            </a:r>
          </a:p>
          <a:p>
            <a:pPr/>
          </a:p>
          <a:p>
            <a:pPr/>
            <a:r>
              <a:t>12:20</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Shape 368"/>
          <p:cNvSpPr/>
          <p:nvPr>
            <p:ph type="sldImg"/>
          </p:nvPr>
        </p:nvSpPr>
        <p:spPr>
          <a:prstGeom prst="rect">
            <a:avLst/>
          </a:prstGeom>
        </p:spPr>
        <p:txBody>
          <a:bodyPr/>
          <a:lstStyle/>
          <a:p>
            <a:pPr/>
          </a:p>
        </p:txBody>
      </p:sp>
      <p:sp>
        <p:nvSpPr>
          <p:cNvPr id="369" name="Shape 369"/>
          <p:cNvSpPr/>
          <p:nvPr>
            <p:ph type="body" sz="quarter" idx="1"/>
          </p:nvPr>
        </p:nvSpPr>
        <p:spPr>
          <a:prstGeom prst="rect">
            <a:avLst/>
          </a:prstGeom>
        </p:spPr>
        <p:txBody>
          <a:bodyPr/>
          <a:lstStyle/>
          <a:p>
            <a:pPr/>
            <a:r>
              <a:t>at intersection of roads turn left/right or straight</a:t>
            </a:r>
          </a:p>
          <a:p>
            <a:pPr/>
            <a:r>
              <a:t>nested if else: test another condition to keep branching it out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atin typeface="Avenir Book"/>
                <a:ea typeface="Avenir Book"/>
                <a:cs typeface="Avenir Book"/>
                <a:sym typeface="Avenir Book"/>
              </a:defRPr>
            </a:lvl1pPr>
            <a:lvl2pPr marL="0" indent="0" algn="ctr">
              <a:spcBef>
                <a:spcPts val="0"/>
              </a:spcBef>
              <a:buSzTx/>
              <a:buNone/>
              <a:defRPr sz="3700">
                <a:latin typeface="Avenir Book"/>
                <a:ea typeface="Avenir Book"/>
                <a:cs typeface="Avenir Book"/>
                <a:sym typeface="Avenir Book"/>
              </a:defRPr>
            </a:lvl2pPr>
            <a:lvl3pPr marL="0" indent="0" algn="ctr">
              <a:spcBef>
                <a:spcPts val="0"/>
              </a:spcBef>
              <a:buSzTx/>
              <a:buNone/>
              <a:defRPr sz="3700">
                <a:latin typeface="Avenir Book"/>
                <a:ea typeface="Avenir Book"/>
                <a:cs typeface="Avenir Book"/>
                <a:sym typeface="Avenir Book"/>
              </a:defRPr>
            </a:lvl3pPr>
            <a:lvl4pPr marL="0" indent="0" algn="ctr">
              <a:spcBef>
                <a:spcPts val="0"/>
              </a:spcBef>
              <a:buSzTx/>
              <a:buNone/>
              <a:defRPr sz="3700">
                <a:latin typeface="Avenir Book"/>
                <a:ea typeface="Avenir Book"/>
                <a:cs typeface="Avenir Book"/>
                <a:sym typeface="Avenir Book"/>
              </a:defRPr>
            </a:lvl4pPr>
            <a:lvl5pPr marL="0" indent="0" algn="ctr">
              <a:spcBef>
                <a:spcPts val="0"/>
              </a:spcBef>
              <a:buSzTx/>
              <a:buNone/>
              <a:defRPr sz="37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1270000" y="6362700"/>
            <a:ext cx="10464800" cy="520700"/>
          </a:xfrm>
          <a:prstGeom prst="rect">
            <a:avLst/>
          </a:prstGeom>
        </p:spPr>
        <p:txBody>
          <a:bodyPr anchor="t">
            <a:spAutoFit/>
          </a:bodyPr>
          <a:lstStyle>
            <a:lvl1pPr marL="0" indent="0" algn="ctr">
              <a:spcBef>
                <a:spcPts val="0"/>
              </a:spcBef>
              <a:buSzTx/>
              <a:buNone/>
              <a:defRPr sz="2400">
                <a:latin typeface="Avenir Book Oblique"/>
                <a:ea typeface="Avenir Book Oblique"/>
                <a:cs typeface="Avenir Book Oblique"/>
                <a:sym typeface="Avenir Book Oblique"/>
              </a:defRPr>
            </a:lvl1pPr>
          </a:lstStyle>
          <a:p>
            <a:pPr/>
            <a:r>
              <a:t>–Johnny Appleseed</a:t>
            </a:r>
          </a:p>
        </p:txBody>
      </p:sp>
      <p:sp>
        <p:nvSpPr>
          <p:cNvPr id="94" name="“Type a quote here.”"/>
          <p:cNvSpPr txBox="1"/>
          <p:nvPr>
            <p:ph type="body" sz="quarter" idx="22"/>
          </p:nvPr>
        </p:nvSpPr>
        <p:spPr>
          <a:xfrm>
            <a:off x="1270000" y="4229100"/>
            <a:ext cx="10464800" cy="685800"/>
          </a:xfrm>
          <a:prstGeom prst="rect">
            <a:avLst/>
          </a:prstGeom>
        </p:spPr>
        <p:txBody>
          <a:bodyPr>
            <a:spAutoFit/>
          </a:bodyPr>
          <a:lstStyle>
            <a:lvl1pPr marL="0" indent="0" algn="ctr">
              <a:spcBef>
                <a:spcPts val="0"/>
              </a:spcBef>
              <a:buSzTx/>
              <a:buNone/>
              <a:defRPr sz="3400">
                <a:latin typeface="Avenir Book"/>
                <a:ea typeface="Avenir Book"/>
                <a:cs typeface="Avenir Book"/>
                <a:sym typeface="Avenir Book"/>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17" name="Picture 7" descr="Picture 7"/>
          <p:cNvPicPr>
            <a:picLocks noChangeAspect="1"/>
          </p:cNvPicPr>
          <p:nvPr/>
        </p:nvPicPr>
        <p:blipFill>
          <a:blip r:embed="rId3">
            <a:extLst/>
          </a:blip>
          <a:stretch>
            <a:fillRect/>
          </a:stretch>
        </p:blipFill>
        <p:spPr>
          <a:xfrm>
            <a:off x="19848" y="-1"/>
            <a:ext cx="12968677" cy="9753601"/>
          </a:xfrm>
          <a:prstGeom prst="rect">
            <a:avLst/>
          </a:prstGeom>
          <a:ln w="12700">
            <a:miter lim="400000"/>
          </a:ln>
        </p:spPr>
      </p:pic>
      <p:sp>
        <p:nvSpPr>
          <p:cNvPr id="118" name="Title Text"/>
          <p:cNvSpPr txBox="1"/>
          <p:nvPr>
            <p:ph type="title"/>
          </p:nvPr>
        </p:nvSpPr>
        <p:spPr>
          <a:xfrm>
            <a:off x="650239" y="866987"/>
            <a:ext cx="11671480" cy="898805"/>
          </a:xfrm>
          <a:prstGeom prst="rect">
            <a:avLst/>
          </a:prstGeom>
        </p:spPr>
        <p:txBody>
          <a:bodyPr lIns="65023" tIns="65023" rIns="65023" bIns="65023"/>
          <a:lstStyle>
            <a:lvl1pPr algn="l" defTabSz="650240">
              <a:defRPr sz="3800">
                <a:solidFill>
                  <a:srgbClr val="FFFFFF"/>
                </a:solidFill>
                <a:latin typeface="Trebuchet MS"/>
                <a:ea typeface="Trebuchet MS"/>
                <a:cs typeface="Trebuchet MS"/>
                <a:sym typeface="Trebuchet MS"/>
              </a:defRPr>
            </a:lvl1pPr>
          </a:lstStyle>
          <a:p>
            <a:pPr/>
            <a:r>
              <a:t>Title Text</a:t>
            </a:r>
          </a:p>
        </p:txBody>
      </p:sp>
      <p:sp>
        <p:nvSpPr>
          <p:cNvPr id="119" name="Body Level One…"/>
          <p:cNvSpPr txBox="1"/>
          <p:nvPr>
            <p:ph type="body" idx="1"/>
          </p:nvPr>
        </p:nvSpPr>
        <p:spPr>
          <a:xfrm>
            <a:off x="650239" y="2004410"/>
            <a:ext cx="11671480" cy="6231967"/>
          </a:xfrm>
          <a:prstGeom prst="rect">
            <a:avLst/>
          </a:prstGeom>
        </p:spPr>
        <p:txBody>
          <a:bodyPr lIns="65023" tIns="65023" rIns="65023" bIns="65023" anchor="t"/>
          <a:lstStyle>
            <a:lvl1pPr marL="321601" indent="-321601" defTabSz="650240">
              <a:spcBef>
                <a:spcPts val="1400"/>
              </a:spcBef>
              <a:buClr>
                <a:srgbClr val="FFFFFF"/>
              </a:buClr>
              <a:buSzPct val="80000"/>
              <a:buChar char="➢"/>
              <a:defRPr sz="3400">
                <a:solidFill>
                  <a:srgbClr val="FFFFFF"/>
                </a:solidFill>
                <a:latin typeface="Calibri"/>
                <a:ea typeface="Calibri"/>
                <a:cs typeface="Calibri"/>
                <a:sym typeface="Calibri"/>
              </a:defRPr>
            </a:lvl1pPr>
            <a:lvl2pPr marL="623729" indent="-396717" defTabSz="650240">
              <a:spcBef>
                <a:spcPts val="1400"/>
              </a:spcBef>
              <a:buClr>
                <a:srgbClr val="FFFFFF"/>
              </a:buClr>
              <a:buSzPct val="80000"/>
              <a:buChar char="➢"/>
              <a:defRPr sz="3400">
                <a:solidFill>
                  <a:srgbClr val="FFFFFF"/>
                </a:solidFill>
                <a:latin typeface="Calibri"/>
                <a:ea typeface="Calibri"/>
                <a:cs typeface="Calibri"/>
                <a:sym typeface="Calibri"/>
              </a:defRPr>
            </a:lvl2pPr>
            <a:lvl3pPr marL="781227" indent="-320852" defTabSz="650240">
              <a:spcBef>
                <a:spcPts val="1400"/>
              </a:spcBef>
              <a:buClr>
                <a:srgbClr val="FFFFFF"/>
              </a:buClr>
              <a:buSzPct val="80000"/>
              <a:buChar char="➢"/>
              <a:defRPr sz="3400">
                <a:solidFill>
                  <a:srgbClr val="FFFFFF"/>
                </a:solidFill>
                <a:latin typeface="Calibri"/>
                <a:ea typeface="Calibri"/>
                <a:cs typeface="Calibri"/>
                <a:sym typeface="Calibri"/>
              </a:defRPr>
            </a:lvl3pPr>
            <a:lvl4pPr marL="996355" indent="-367705" defTabSz="650240">
              <a:spcBef>
                <a:spcPts val="1400"/>
              </a:spcBef>
              <a:buClr>
                <a:srgbClr val="FFFFFF"/>
              </a:buClr>
              <a:buSzPct val="80000"/>
              <a:buChar char="➢"/>
              <a:defRPr sz="3400">
                <a:solidFill>
                  <a:srgbClr val="FFFFFF"/>
                </a:solidFill>
                <a:latin typeface="Calibri"/>
                <a:ea typeface="Calibri"/>
                <a:cs typeface="Calibri"/>
                <a:sym typeface="Calibri"/>
              </a:defRPr>
            </a:lvl4pPr>
            <a:lvl5pPr marL="1162645" indent="-360958" defTabSz="650240">
              <a:spcBef>
                <a:spcPts val="1400"/>
              </a:spcBef>
              <a:buClr>
                <a:srgbClr val="FFFFFF"/>
              </a:buClr>
              <a:buSzPct val="80000"/>
              <a:buChar char="➢"/>
              <a:defRPr sz="3400">
                <a:solidFill>
                  <a:srgbClr val="FFFFFF"/>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xfrm>
            <a:off x="11833562" y="9024442"/>
            <a:ext cx="382512" cy="396749"/>
          </a:xfrm>
          <a:prstGeom prst="rect">
            <a:avLst/>
          </a:prstGeom>
        </p:spPr>
        <p:txBody>
          <a:bodyPr lIns="65023" tIns="65023" rIns="65023" bIns="65023" anchor="ctr"/>
          <a:lstStyle>
            <a:lvl1pPr defTabSz="650240">
              <a:defRPr sz="1800">
                <a:solidFill>
                  <a:srgbClr val="FFFFFF"/>
                </a:solidFill>
                <a:latin typeface="Calibri"/>
                <a:ea typeface="Calibri"/>
                <a:cs typeface="Calibri"/>
                <a:sym typeface="Calibri"/>
              </a:defRPr>
            </a:lvl1pPr>
          </a:lstStyle>
          <a:p>
            <a:pPr/>
            <a:fld id="{86CB4B4D-7CA3-9044-876B-883B54F8677D}" type="slidenum"/>
          </a:p>
        </p:txBody>
      </p:sp>
      <p:sp>
        <p:nvSpPr>
          <p:cNvPr id="121" name="TextBox 15"/>
          <p:cNvSpPr txBox="1"/>
          <p:nvPr/>
        </p:nvSpPr>
        <p:spPr>
          <a:xfrm>
            <a:off x="8659786" y="9024441"/>
            <a:ext cx="2953803" cy="3967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spAutoFit/>
          </a:bodyPr>
          <a:lstStyle>
            <a:lvl1pPr algn="r" defTabSz="650240">
              <a:defRPr sz="1800">
                <a:solidFill>
                  <a:srgbClr val="FFFFFF"/>
                </a:solidFill>
                <a:latin typeface="Calibri"/>
                <a:ea typeface="Calibri"/>
                <a:cs typeface="Calibri"/>
                <a:sym typeface="Calibri"/>
              </a:defRPr>
            </a:lvl1pPr>
          </a:lstStyle>
          <a:p>
            <a:pPr/>
            <a:r>
              <a:t>ENGR 101	1/9/19</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28" name="Picture 7" descr="Picture 7"/>
          <p:cNvPicPr>
            <a:picLocks noChangeAspect="1"/>
          </p:cNvPicPr>
          <p:nvPr/>
        </p:nvPicPr>
        <p:blipFill>
          <a:blip r:embed="rId3">
            <a:extLst/>
          </a:blip>
          <a:stretch>
            <a:fillRect/>
          </a:stretch>
        </p:blipFill>
        <p:spPr>
          <a:xfrm>
            <a:off x="19848" y="-1"/>
            <a:ext cx="12968677" cy="9753601"/>
          </a:xfrm>
          <a:prstGeom prst="rect">
            <a:avLst/>
          </a:prstGeom>
          <a:ln w="12700">
            <a:miter lim="400000"/>
          </a:ln>
        </p:spPr>
      </p:pic>
      <p:sp>
        <p:nvSpPr>
          <p:cNvPr id="129" name="Title Text"/>
          <p:cNvSpPr txBox="1"/>
          <p:nvPr>
            <p:ph type="title"/>
          </p:nvPr>
        </p:nvSpPr>
        <p:spPr>
          <a:xfrm>
            <a:off x="650239" y="866987"/>
            <a:ext cx="11671480" cy="898805"/>
          </a:xfrm>
          <a:prstGeom prst="rect">
            <a:avLst/>
          </a:prstGeom>
        </p:spPr>
        <p:txBody>
          <a:bodyPr lIns="65023" tIns="65023" rIns="65023" bIns="65023"/>
          <a:lstStyle>
            <a:lvl1pPr algn="l" defTabSz="650240">
              <a:defRPr sz="3800">
                <a:solidFill>
                  <a:srgbClr val="FFFFFF"/>
                </a:solidFill>
                <a:latin typeface="Trebuchet MS"/>
                <a:ea typeface="Trebuchet MS"/>
                <a:cs typeface="Trebuchet MS"/>
                <a:sym typeface="Trebuchet MS"/>
              </a:defRPr>
            </a:lvl1pPr>
          </a:lstStyle>
          <a:p>
            <a:pPr/>
            <a:r>
              <a:t>Title Text</a:t>
            </a:r>
          </a:p>
        </p:txBody>
      </p:sp>
      <p:sp>
        <p:nvSpPr>
          <p:cNvPr id="130" name="Body Level One…"/>
          <p:cNvSpPr txBox="1"/>
          <p:nvPr>
            <p:ph type="body" idx="1"/>
          </p:nvPr>
        </p:nvSpPr>
        <p:spPr>
          <a:xfrm>
            <a:off x="650239" y="2004410"/>
            <a:ext cx="11671480" cy="6231967"/>
          </a:xfrm>
          <a:prstGeom prst="rect">
            <a:avLst/>
          </a:prstGeom>
        </p:spPr>
        <p:txBody>
          <a:bodyPr lIns="65023" tIns="65023" rIns="65023" bIns="65023" anchor="t"/>
          <a:lstStyle>
            <a:lvl1pPr marL="321601" indent="-321601" defTabSz="650240">
              <a:spcBef>
                <a:spcPts val="1400"/>
              </a:spcBef>
              <a:buClr>
                <a:srgbClr val="FFFFFF"/>
              </a:buClr>
              <a:buSzPct val="80000"/>
              <a:buChar char="➢"/>
              <a:defRPr sz="3400">
                <a:solidFill>
                  <a:srgbClr val="FFFFFF"/>
                </a:solidFill>
                <a:latin typeface="Calibri"/>
                <a:ea typeface="Calibri"/>
                <a:cs typeface="Calibri"/>
                <a:sym typeface="Calibri"/>
              </a:defRPr>
            </a:lvl1pPr>
            <a:lvl2pPr marL="623729" indent="-396717" defTabSz="650240">
              <a:spcBef>
                <a:spcPts val="1400"/>
              </a:spcBef>
              <a:buClr>
                <a:srgbClr val="FFFFFF"/>
              </a:buClr>
              <a:buSzPct val="80000"/>
              <a:buChar char="➢"/>
              <a:defRPr sz="3400">
                <a:solidFill>
                  <a:srgbClr val="FFFFFF"/>
                </a:solidFill>
                <a:latin typeface="Calibri"/>
                <a:ea typeface="Calibri"/>
                <a:cs typeface="Calibri"/>
                <a:sym typeface="Calibri"/>
              </a:defRPr>
            </a:lvl2pPr>
            <a:lvl3pPr marL="781227" indent="-320852" defTabSz="650240">
              <a:spcBef>
                <a:spcPts val="1400"/>
              </a:spcBef>
              <a:buClr>
                <a:srgbClr val="FFFFFF"/>
              </a:buClr>
              <a:buSzPct val="80000"/>
              <a:buChar char="➢"/>
              <a:defRPr sz="3400">
                <a:solidFill>
                  <a:srgbClr val="FFFFFF"/>
                </a:solidFill>
                <a:latin typeface="Calibri"/>
                <a:ea typeface="Calibri"/>
                <a:cs typeface="Calibri"/>
                <a:sym typeface="Calibri"/>
              </a:defRPr>
            </a:lvl3pPr>
            <a:lvl4pPr marL="996355" indent="-367705" defTabSz="650240">
              <a:spcBef>
                <a:spcPts val="1400"/>
              </a:spcBef>
              <a:buClr>
                <a:srgbClr val="FFFFFF"/>
              </a:buClr>
              <a:buSzPct val="80000"/>
              <a:buChar char="➢"/>
              <a:defRPr sz="3400">
                <a:solidFill>
                  <a:srgbClr val="FFFFFF"/>
                </a:solidFill>
                <a:latin typeface="Calibri"/>
                <a:ea typeface="Calibri"/>
                <a:cs typeface="Calibri"/>
                <a:sym typeface="Calibri"/>
              </a:defRPr>
            </a:lvl4pPr>
            <a:lvl5pPr marL="1162645" indent="-360958" defTabSz="650240">
              <a:spcBef>
                <a:spcPts val="1400"/>
              </a:spcBef>
              <a:buClr>
                <a:srgbClr val="FFFFFF"/>
              </a:buClr>
              <a:buSzPct val="80000"/>
              <a:buChar char="➢"/>
              <a:defRPr sz="3400">
                <a:solidFill>
                  <a:srgbClr val="FFFFFF"/>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31" name="Slide Number"/>
          <p:cNvSpPr txBox="1"/>
          <p:nvPr>
            <p:ph type="sldNum" sz="quarter" idx="2"/>
          </p:nvPr>
        </p:nvSpPr>
        <p:spPr>
          <a:xfrm>
            <a:off x="11837581" y="9036969"/>
            <a:ext cx="374474" cy="371696"/>
          </a:xfrm>
          <a:prstGeom prst="rect">
            <a:avLst/>
          </a:prstGeom>
        </p:spPr>
        <p:txBody>
          <a:bodyPr lIns="65023" tIns="65023" rIns="65023" bIns="65023" anchor="ctr"/>
          <a:lstStyle>
            <a:lvl1pPr defTabSz="650240">
              <a:defRPr sz="1800">
                <a:solidFill>
                  <a:srgbClr val="FFFFFF"/>
                </a:solidFill>
                <a:latin typeface="Calibri"/>
                <a:ea typeface="Calibri"/>
                <a:cs typeface="Calibri"/>
                <a:sym typeface="Calibri"/>
              </a:defRPr>
            </a:lvl1pPr>
          </a:lstStyle>
          <a:p>
            <a:pPr/>
            <a:fld id="{86CB4B4D-7CA3-9044-876B-883B54F8677D}" type="slidenum"/>
          </a:p>
        </p:txBody>
      </p:sp>
      <p:sp>
        <p:nvSpPr>
          <p:cNvPr id="132" name="TextBox 15"/>
          <p:cNvSpPr txBox="1"/>
          <p:nvPr/>
        </p:nvSpPr>
        <p:spPr>
          <a:xfrm>
            <a:off x="8659786" y="9036967"/>
            <a:ext cx="2953803" cy="371696"/>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spAutoFit/>
          </a:bodyPr>
          <a:lstStyle>
            <a:lvl1pPr algn="r" defTabSz="650240">
              <a:defRPr sz="1800">
                <a:solidFill>
                  <a:srgbClr val="FFFFFF"/>
                </a:solidFill>
                <a:latin typeface="Calibri"/>
                <a:ea typeface="Calibri"/>
                <a:cs typeface="Calibri"/>
                <a:sym typeface="Calibri"/>
              </a:defRPr>
            </a:lvl1pPr>
          </a:lstStyle>
          <a:p>
            <a:pPr/>
            <a:r>
              <a:t>ENGR 101	1/9/19</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39" name="Picture 7" descr="Picture 7"/>
          <p:cNvPicPr>
            <a:picLocks noChangeAspect="1"/>
          </p:cNvPicPr>
          <p:nvPr/>
        </p:nvPicPr>
        <p:blipFill>
          <a:blip r:embed="rId3">
            <a:extLst/>
          </a:blip>
          <a:stretch>
            <a:fillRect/>
          </a:stretch>
        </p:blipFill>
        <p:spPr>
          <a:xfrm>
            <a:off x="19848" y="-1"/>
            <a:ext cx="12968677" cy="9753601"/>
          </a:xfrm>
          <a:prstGeom prst="rect">
            <a:avLst/>
          </a:prstGeom>
          <a:ln w="12700">
            <a:miter lim="400000"/>
          </a:ln>
        </p:spPr>
      </p:pic>
      <p:sp>
        <p:nvSpPr>
          <p:cNvPr id="140" name="Title Text"/>
          <p:cNvSpPr txBox="1"/>
          <p:nvPr>
            <p:ph type="title"/>
          </p:nvPr>
        </p:nvSpPr>
        <p:spPr>
          <a:xfrm>
            <a:off x="650239" y="866989"/>
            <a:ext cx="11054082" cy="898803"/>
          </a:xfrm>
          <a:prstGeom prst="rect">
            <a:avLst/>
          </a:prstGeom>
        </p:spPr>
        <p:txBody>
          <a:bodyPr lIns="65023" tIns="65023" rIns="65023" bIns="65023"/>
          <a:lstStyle>
            <a:lvl1pPr algn="l" defTabSz="650240">
              <a:defRPr sz="3800">
                <a:solidFill>
                  <a:srgbClr val="FFFFFF"/>
                </a:solidFill>
                <a:latin typeface="Trebuchet MS"/>
                <a:ea typeface="Trebuchet MS"/>
                <a:cs typeface="Trebuchet MS"/>
                <a:sym typeface="Trebuchet MS"/>
              </a:defRPr>
            </a:lvl1pPr>
          </a:lstStyle>
          <a:p>
            <a:pPr/>
            <a:r>
              <a:t>Title Text</a:t>
            </a:r>
          </a:p>
        </p:txBody>
      </p:sp>
      <p:sp>
        <p:nvSpPr>
          <p:cNvPr id="141" name="Body Level One…"/>
          <p:cNvSpPr txBox="1"/>
          <p:nvPr>
            <p:ph type="body" idx="1"/>
          </p:nvPr>
        </p:nvSpPr>
        <p:spPr>
          <a:xfrm>
            <a:off x="650239" y="2004408"/>
            <a:ext cx="11054082" cy="6231967"/>
          </a:xfrm>
          <a:prstGeom prst="rect">
            <a:avLst/>
          </a:prstGeom>
        </p:spPr>
        <p:txBody>
          <a:bodyPr lIns="65023" tIns="65023" rIns="65023" bIns="65023" anchor="t"/>
          <a:lstStyle>
            <a:lvl1pPr marL="321601" indent="-321601" defTabSz="650240">
              <a:spcBef>
                <a:spcPts val="1400"/>
              </a:spcBef>
              <a:buClr>
                <a:srgbClr val="FFFFFF"/>
              </a:buClr>
              <a:buSzPct val="80000"/>
              <a:buChar char="➢"/>
              <a:defRPr sz="3400">
                <a:solidFill>
                  <a:srgbClr val="FFFFFF"/>
                </a:solidFill>
                <a:latin typeface="Calibri"/>
                <a:ea typeface="Calibri"/>
                <a:cs typeface="Calibri"/>
                <a:sym typeface="Calibri"/>
              </a:defRPr>
            </a:lvl1pPr>
            <a:lvl2pPr marL="623729" indent="-396717" defTabSz="650240">
              <a:spcBef>
                <a:spcPts val="1400"/>
              </a:spcBef>
              <a:buClr>
                <a:srgbClr val="FFFFFF"/>
              </a:buClr>
              <a:buSzPct val="80000"/>
              <a:buChar char="➢"/>
              <a:defRPr sz="3400">
                <a:solidFill>
                  <a:srgbClr val="FFFFFF"/>
                </a:solidFill>
                <a:latin typeface="Calibri"/>
                <a:ea typeface="Calibri"/>
                <a:cs typeface="Calibri"/>
                <a:sym typeface="Calibri"/>
              </a:defRPr>
            </a:lvl2pPr>
            <a:lvl3pPr marL="781227" indent="-320852" defTabSz="650240">
              <a:spcBef>
                <a:spcPts val="1400"/>
              </a:spcBef>
              <a:buClr>
                <a:srgbClr val="FFFFFF"/>
              </a:buClr>
              <a:buSzPct val="80000"/>
              <a:buChar char="➢"/>
              <a:defRPr sz="3400">
                <a:solidFill>
                  <a:srgbClr val="FFFFFF"/>
                </a:solidFill>
                <a:latin typeface="Calibri"/>
                <a:ea typeface="Calibri"/>
                <a:cs typeface="Calibri"/>
                <a:sym typeface="Calibri"/>
              </a:defRPr>
            </a:lvl3pPr>
            <a:lvl4pPr marL="996355" indent="-367705" defTabSz="650240">
              <a:spcBef>
                <a:spcPts val="1400"/>
              </a:spcBef>
              <a:buClr>
                <a:srgbClr val="FFFFFF"/>
              </a:buClr>
              <a:buSzPct val="80000"/>
              <a:buChar char="➢"/>
              <a:defRPr sz="3400">
                <a:solidFill>
                  <a:srgbClr val="FFFFFF"/>
                </a:solidFill>
                <a:latin typeface="Calibri"/>
                <a:ea typeface="Calibri"/>
                <a:cs typeface="Calibri"/>
                <a:sym typeface="Calibri"/>
              </a:defRPr>
            </a:lvl4pPr>
            <a:lvl5pPr marL="1162645" indent="-360958" defTabSz="650240">
              <a:spcBef>
                <a:spcPts val="1400"/>
              </a:spcBef>
              <a:buClr>
                <a:srgbClr val="FFFFFF"/>
              </a:buClr>
              <a:buSzPct val="80000"/>
              <a:buChar char="➢"/>
              <a:defRPr sz="3400">
                <a:solidFill>
                  <a:srgbClr val="FFFFFF"/>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42" name="Slide Number"/>
          <p:cNvSpPr txBox="1"/>
          <p:nvPr>
            <p:ph type="sldNum" sz="quarter" idx="2"/>
          </p:nvPr>
        </p:nvSpPr>
        <p:spPr>
          <a:xfrm>
            <a:off x="11329848" y="8937834"/>
            <a:ext cx="374475" cy="371696"/>
          </a:xfrm>
          <a:prstGeom prst="rect">
            <a:avLst/>
          </a:prstGeom>
        </p:spPr>
        <p:txBody>
          <a:bodyPr lIns="65023" tIns="65023" rIns="65023" bIns="65023" anchor="ctr"/>
          <a:lstStyle>
            <a:lvl1pPr algn="r" defTabSz="650240">
              <a:defRPr sz="1800">
                <a:solidFill>
                  <a:srgbClr val="FFFFFF"/>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49" name="Picture 7" descr="Picture 7"/>
          <p:cNvPicPr>
            <a:picLocks noChangeAspect="1"/>
          </p:cNvPicPr>
          <p:nvPr/>
        </p:nvPicPr>
        <p:blipFill>
          <a:blip r:embed="rId3">
            <a:extLst/>
          </a:blip>
          <a:stretch>
            <a:fillRect/>
          </a:stretch>
        </p:blipFill>
        <p:spPr>
          <a:xfrm>
            <a:off x="19848" y="-1"/>
            <a:ext cx="12968677" cy="9753601"/>
          </a:xfrm>
          <a:prstGeom prst="rect">
            <a:avLst/>
          </a:prstGeom>
          <a:ln w="12700">
            <a:miter lim="400000"/>
          </a:ln>
        </p:spPr>
      </p:pic>
      <p:sp>
        <p:nvSpPr>
          <p:cNvPr id="150" name="Title Text"/>
          <p:cNvSpPr txBox="1"/>
          <p:nvPr>
            <p:ph type="title"/>
          </p:nvPr>
        </p:nvSpPr>
        <p:spPr>
          <a:xfrm>
            <a:off x="650239" y="866989"/>
            <a:ext cx="11671480" cy="898803"/>
          </a:xfrm>
          <a:prstGeom prst="rect">
            <a:avLst/>
          </a:prstGeom>
        </p:spPr>
        <p:txBody>
          <a:bodyPr lIns="65023" tIns="65023" rIns="65023" bIns="65023"/>
          <a:lstStyle>
            <a:lvl1pPr algn="l" defTabSz="650240">
              <a:defRPr sz="3800">
                <a:solidFill>
                  <a:srgbClr val="FFFFFF"/>
                </a:solidFill>
                <a:latin typeface="Trebuchet MS"/>
                <a:ea typeface="Trebuchet MS"/>
                <a:cs typeface="Trebuchet MS"/>
                <a:sym typeface="Trebuchet MS"/>
              </a:defRPr>
            </a:lvl1pPr>
          </a:lstStyle>
          <a:p>
            <a:pPr/>
            <a:r>
              <a:t>Title Text</a:t>
            </a:r>
          </a:p>
        </p:txBody>
      </p:sp>
      <p:sp>
        <p:nvSpPr>
          <p:cNvPr id="151" name="Body Level One…"/>
          <p:cNvSpPr txBox="1"/>
          <p:nvPr>
            <p:ph type="body" idx="1"/>
          </p:nvPr>
        </p:nvSpPr>
        <p:spPr>
          <a:xfrm>
            <a:off x="650239" y="2004408"/>
            <a:ext cx="11671480" cy="6231967"/>
          </a:xfrm>
          <a:prstGeom prst="rect">
            <a:avLst/>
          </a:prstGeom>
        </p:spPr>
        <p:txBody>
          <a:bodyPr lIns="65023" tIns="65023" rIns="65023" bIns="65023" anchor="t"/>
          <a:lstStyle>
            <a:lvl1pPr marL="321601" indent="-321601" defTabSz="650240">
              <a:spcBef>
                <a:spcPts val="1400"/>
              </a:spcBef>
              <a:buClr>
                <a:srgbClr val="FFFFFF"/>
              </a:buClr>
              <a:buSzPct val="80000"/>
              <a:buChar char="➢"/>
              <a:defRPr sz="3400">
                <a:solidFill>
                  <a:srgbClr val="FFFFFF"/>
                </a:solidFill>
                <a:latin typeface="Calibri"/>
                <a:ea typeface="Calibri"/>
                <a:cs typeface="Calibri"/>
                <a:sym typeface="Calibri"/>
              </a:defRPr>
            </a:lvl1pPr>
            <a:lvl2pPr marL="623729" indent="-396717" defTabSz="650240">
              <a:spcBef>
                <a:spcPts val="1400"/>
              </a:spcBef>
              <a:buClr>
                <a:srgbClr val="FFFFFF"/>
              </a:buClr>
              <a:buSzPct val="80000"/>
              <a:buChar char="➢"/>
              <a:defRPr sz="3400">
                <a:solidFill>
                  <a:srgbClr val="FFFFFF"/>
                </a:solidFill>
                <a:latin typeface="Calibri"/>
                <a:ea typeface="Calibri"/>
                <a:cs typeface="Calibri"/>
                <a:sym typeface="Calibri"/>
              </a:defRPr>
            </a:lvl2pPr>
            <a:lvl3pPr marL="781227" indent="-320852" defTabSz="650240">
              <a:spcBef>
                <a:spcPts val="1400"/>
              </a:spcBef>
              <a:buClr>
                <a:srgbClr val="FFFFFF"/>
              </a:buClr>
              <a:buSzPct val="80000"/>
              <a:buChar char="➢"/>
              <a:defRPr sz="3400">
                <a:solidFill>
                  <a:srgbClr val="FFFFFF"/>
                </a:solidFill>
                <a:latin typeface="Calibri"/>
                <a:ea typeface="Calibri"/>
                <a:cs typeface="Calibri"/>
                <a:sym typeface="Calibri"/>
              </a:defRPr>
            </a:lvl3pPr>
            <a:lvl4pPr marL="996355" indent="-367705" defTabSz="650240">
              <a:spcBef>
                <a:spcPts val="1400"/>
              </a:spcBef>
              <a:buClr>
                <a:srgbClr val="FFFFFF"/>
              </a:buClr>
              <a:buSzPct val="80000"/>
              <a:buChar char="➢"/>
              <a:defRPr sz="3400">
                <a:solidFill>
                  <a:srgbClr val="FFFFFF"/>
                </a:solidFill>
                <a:latin typeface="Calibri"/>
                <a:ea typeface="Calibri"/>
                <a:cs typeface="Calibri"/>
                <a:sym typeface="Calibri"/>
              </a:defRPr>
            </a:lvl4pPr>
            <a:lvl5pPr marL="1162645" indent="-360958" defTabSz="650240">
              <a:spcBef>
                <a:spcPts val="1400"/>
              </a:spcBef>
              <a:buClr>
                <a:srgbClr val="FFFFFF"/>
              </a:buClr>
              <a:buSzPct val="80000"/>
              <a:buChar char="➢"/>
              <a:defRPr sz="3400">
                <a:solidFill>
                  <a:srgbClr val="FFFFFF"/>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52" name="Slide Number"/>
          <p:cNvSpPr txBox="1"/>
          <p:nvPr>
            <p:ph type="sldNum" sz="quarter" idx="2"/>
          </p:nvPr>
        </p:nvSpPr>
        <p:spPr>
          <a:xfrm>
            <a:off x="11998739" y="8458236"/>
            <a:ext cx="322980" cy="319408"/>
          </a:xfrm>
          <a:prstGeom prst="rect">
            <a:avLst/>
          </a:prstGeom>
        </p:spPr>
        <p:txBody>
          <a:bodyPr lIns="65023" tIns="65023" rIns="65023" bIns="65023" anchor="ctr"/>
          <a:lstStyle>
            <a:lvl1pPr algn="r" defTabSz="650240">
              <a:defRPr sz="1400">
                <a:solidFill>
                  <a:srgbClr val="FFFFFF"/>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59" name="Picture 7" descr="Picture 7"/>
          <p:cNvPicPr>
            <a:picLocks noChangeAspect="1"/>
          </p:cNvPicPr>
          <p:nvPr/>
        </p:nvPicPr>
        <p:blipFill>
          <a:blip r:embed="rId3">
            <a:extLst/>
          </a:blip>
          <a:stretch>
            <a:fillRect/>
          </a:stretch>
        </p:blipFill>
        <p:spPr>
          <a:xfrm>
            <a:off x="19848" y="-1"/>
            <a:ext cx="12968677" cy="9753601"/>
          </a:xfrm>
          <a:prstGeom prst="rect">
            <a:avLst/>
          </a:prstGeom>
          <a:ln w="12700">
            <a:miter lim="400000"/>
          </a:ln>
        </p:spPr>
      </p:pic>
      <p:sp>
        <p:nvSpPr>
          <p:cNvPr id="160" name="Title Text"/>
          <p:cNvSpPr txBox="1"/>
          <p:nvPr>
            <p:ph type="title"/>
          </p:nvPr>
        </p:nvSpPr>
        <p:spPr>
          <a:xfrm>
            <a:off x="650239" y="866989"/>
            <a:ext cx="11671480" cy="898803"/>
          </a:xfrm>
          <a:prstGeom prst="rect">
            <a:avLst/>
          </a:prstGeom>
        </p:spPr>
        <p:txBody>
          <a:bodyPr lIns="65023" tIns="65023" rIns="65023" bIns="65023"/>
          <a:lstStyle>
            <a:lvl1pPr algn="l" defTabSz="650240">
              <a:defRPr sz="3800">
                <a:solidFill>
                  <a:srgbClr val="FFFFFF"/>
                </a:solidFill>
                <a:latin typeface="Trebuchet MS"/>
                <a:ea typeface="Trebuchet MS"/>
                <a:cs typeface="Trebuchet MS"/>
                <a:sym typeface="Trebuchet MS"/>
              </a:defRPr>
            </a:lvl1pPr>
          </a:lstStyle>
          <a:p>
            <a:pPr/>
            <a:r>
              <a:t>Title Text</a:t>
            </a:r>
          </a:p>
        </p:txBody>
      </p:sp>
      <p:sp>
        <p:nvSpPr>
          <p:cNvPr id="161" name="Body Level One…"/>
          <p:cNvSpPr txBox="1"/>
          <p:nvPr>
            <p:ph type="body" idx="1"/>
          </p:nvPr>
        </p:nvSpPr>
        <p:spPr>
          <a:xfrm>
            <a:off x="650239" y="2004408"/>
            <a:ext cx="11671480" cy="6231967"/>
          </a:xfrm>
          <a:prstGeom prst="rect">
            <a:avLst/>
          </a:prstGeom>
        </p:spPr>
        <p:txBody>
          <a:bodyPr lIns="65023" tIns="65023" rIns="65023" bIns="65023" anchor="t"/>
          <a:lstStyle>
            <a:lvl1pPr marL="321601" indent="-321601" defTabSz="650240">
              <a:spcBef>
                <a:spcPts val="1400"/>
              </a:spcBef>
              <a:buClr>
                <a:srgbClr val="FFFFFF"/>
              </a:buClr>
              <a:buSzPct val="80000"/>
              <a:buChar char="➢"/>
              <a:defRPr sz="3400">
                <a:solidFill>
                  <a:srgbClr val="FFFFFF"/>
                </a:solidFill>
                <a:latin typeface="Calibri"/>
                <a:ea typeface="Calibri"/>
                <a:cs typeface="Calibri"/>
                <a:sym typeface="Calibri"/>
              </a:defRPr>
            </a:lvl1pPr>
            <a:lvl2pPr marL="623729" indent="-396717" defTabSz="650240">
              <a:spcBef>
                <a:spcPts val="1400"/>
              </a:spcBef>
              <a:buClr>
                <a:srgbClr val="FFFFFF"/>
              </a:buClr>
              <a:buSzPct val="80000"/>
              <a:buChar char="➢"/>
              <a:defRPr sz="3400">
                <a:solidFill>
                  <a:srgbClr val="FFFFFF"/>
                </a:solidFill>
                <a:latin typeface="Calibri"/>
                <a:ea typeface="Calibri"/>
                <a:cs typeface="Calibri"/>
                <a:sym typeface="Calibri"/>
              </a:defRPr>
            </a:lvl2pPr>
            <a:lvl3pPr marL="781227" indent="-320852" defTabSz="650240">
              <a:spcBef>
                <a:spcPts val="1400"/>
              </a:spcBef>
              <a:buClr>
                <a:srgbClr val="FFFFFF"/>
              </a:buClr>
              <a:buSzPct val="80000"/>
              <a:buChar char="➢"/>
              <a:defRPr sz="3400">
                <a:solidFill>
                  <a:srgbClr val="FFFFFF"/>
                </a:solidFill>
                <a:latin typeface="Calibri"/>
                <a:ea typeface="Calibri"/>
                <a:cs typeface="Calibri"/>
                <a:sym typeface="Calibri"/>
              </a:defRPr>
            </a:lvl3pPr>
            <a:lvl4pPr marL="996355" indent="-367705" defTabSz="650240">
              <a:spcBef>
                <a:spcPts val="1400"/>
              </a:spcBef>
              <a:buClr>
                <a:srgbClr val="FFFFFF"/>
              </a:buClr>
              <a:buSzPct val="80000"/>
              <a:buChar char="➢"/>
              <a:defRPr sz="3400">
                <a:solidFill>
                  <a:srgbClr val="FFFFFF"/>
                </a:solidFill>
                <a:latin typeface="Calibri"/>
                <a:ea typeface="Calibri"/>
                <a:cs typeface="Calibri"/>
                <a:sym typeface="Calibri"/>
              </a:defRPr>
            </a:lvl4pPr>
            <a:lvl5pPr marL="1162645" indent="-360958" defTabSz="650240">
              <a:spcBef>
                <a:spcPts val="1400"/>
              </a:spcBef>
              <a:buClr>
                <a:srgbClr val="FFFFFF"/>
              </a:buClr>
              <a:buSzPct val="80000"/>
              <a:buChar char="➢"/>
              <a:defRPr sz="3400">
                <a:solidFill>
                  <a:srgbClr val="FFFFFF"/>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62" name="Slide Number"/>
          <p:cNvSpPr txBox="1"/>
          <p:nvPr>
            <p:ph type="sldNum" sz="quarter" idx="2"/>
          </p:nvPr>
        </p:nvSpPr>
        <p:spPr>
          <a:xfrm>
            <a:off x="11992488" y="8451315"/>
            <a:ext cx="329231" cy="333249"/>
          </a:xfrm>
          <a:prstGeom prst="rect">
            <a:avLst/>
          </a:prstGeom>
        </p:spPr>
        <p:txBody>
          <a:bodyPr lIns="65023" tIns="65023" rIns="65023" bIns="65023" anchor="ctr"/>
          <a:lstStyle>
            <a:lvl1pPr algn="r" defTabSz="650240">
              <a:defRPr sz="1400">
                <a:solidFill>
                  <a:srgbClr val="FFFFFF"/>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atin typeface="Avenir Book"/>
                <a:ea typeface="Avenir Book"/>
                <a:cs typeface="Avenir Book"/>
                <a:sym typeface="Avenir Book"/>
              </a:defRPr>
            </a:lvl1pPr>
            <a:lvl2pPr marL="0" indent="0" algn="ctr">
              <a:spcBef>
                <a:spcPts val="0"/>
              </a:spcBef>
              <a:buSzTx/>
              <a:buNone/>
              <a:defRPr sz="3700">
                <a:latin typeface="Avenir Book"/>
                <a:ea typeface="Avenir Book"/>
                <a:cs typeface="Avenir Book"/>
                <a:sym typeface="Avenir Book"/>
              </a:defRPr>
            </a:lvl2pPr>
            <a:lvl3pPr marL="0" indent="0" algn="ctr">
              <a:spcBef>
                <a:spcPts val="0"/>
              </a:spcBef>
              <a:buSzTx/>
              <a:buNone/>
              <a:defRPr sz="3700">
                <a:latin typeface="Avenir Book"/>
                <a:ea typeface="Avenir Book"/>
                <a:cs typeface="Avenir Book"/>
                <a:sym typeface="Avenir Book"/>
              </a:defRPr>
            </a:lvl3pPr>
            <a:lvl4pPr marL="0" indent="0" algn="ctr">
              <a:spcBef>
                <a:spcPts val="0"/>
              </a:spcBef>
              <a:buSzTx/>
              <a:buNone/>
              <a:defRPr sz="3700">
                <a:latin typeface="Avenir Book"/>
                <a:ea typeface="Avenir Book"/>
                <a:cs typeface="Avenir Book"/>
                <a:sym typeface="Avenir Book"/>
              </a:defRPr>
            </a:lvl4pPr>
            <a:lvl5pPr marL="0" indent="0" algn="ctr">
              <a:spcBef>
                <a:spcPts val="0"/>
              </a:spcBef>
              <a:buSzTx/>
              <a:buNone/>
              <a:defRPr sz="37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atin typeface="Avenir Book"/>
                <a:ea typeface="Avenir Book"/>
                <a:cs typeface="Avenir Book"/>
                <a:sym typeface="Avenir Book"/>
              </a:defRPr>
            </a:lvl1pPr>
            <a:lvl2pPr marL="0" indent="0" algn="ctr">
              <a:spcBef>
                <a:spcPts val="0"/>
              </a:spcBef>
              <a:buSzTx/>
              <a:buNone/>
              <a:defRPr sz="3700">
                <a:latin typeface="Avenir Book"/>
                <a:ea typeface="Avenir Book"/>
                <a:cs typeface="Avenir Book"/>
                <a:sym typeface="Avenir Book"/>
              </a:defRPr>
            </a:lvl2pPr>
            <a:lvl3pPr marL="0" indent="0" algn="ctr">
              <a:spcBef>
                <a:spcPts val="0"/>
              </a:spcBef>
              <a:buSzTx/>
              <a:buNone/>
              <a:defRPr sz="3700">
                <a:latin typeface="Avenir Book"/>
                <a:ea typeface="Avenir Book"/>
                <a:cs typeface="Avenir Book"/>
                <a:sym typeface="Avenir Book"/>
              </a:defRPr>
            </a:lvl3pPr>
            <a:lvl4pPr marL="0" indent="0" algn="ctr">
              <a:spcBef>
                <a:spcPts val="0"/>
              </a:spcBef>
              <a:buSzTx/>
              <a:buNone/>
              <a:defRPr sz="3700">
                <a:latin typeface="Avenir Book"/>
                <a:ea typeface="Avenir Book"/>
                <a:cs typeface="Avenir Book"/>
                <a:sym typeface="Avenir Book"/>
              </a:defRPr>
            </a:lvl4pPr>
            <a:lvl5pPr marL="0" indent="0" algn="ctr">
              <a:spcBef>
                <a:spcPts val="0"/>
              </a:spcBef>
              <a:buSzTx/>
              <a:buNone/>
              <a:defRPr sz="37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a:latin typeface="Avenir Book"/>
                <a:ea typeface="Avenir Book"/>
                <a:cs typeface="Avenir Book"/>
                <a:sym typeface="Avenir Book"/>
              </a:defRPr>
            </a:lvl1pPr>
            <a:lvl2pPr>
              <a:defRPr>
                <a:latin typeface="Avenir Book"/>
                <a:ea typeface="Avenir Book"/>
                <a:cs typeface="Avenir Book"/>
                <a:sym typeface="Avenir Book"/>
              </a:defRPr>
            </a:lvl2pPr>
            <a:lvl3pPr>
              <a:defRPr>
                <a:latin typeface="Avenir Book"/>
                <a:ea typeface="Avenir Book"/>
                <a:cs typeface="Avenir Book"/>
                <a:sym typeface="Avenir Book"/>
              </a:defRPr>
            </a:lvl3pPr>
            <a:lvl4pPr>
              <a:defRPr>
                <a:latin typeface="Avenir Book"/>
                <a:ea typeface="Avenir Book"/>
                <a:cs typeface="Avenir Book"/>
                <a:sym typeface="Avenir Book"/>
              </a:defRPr>
            </a:lvl4pPr>
            <a:lvl5pPr>
              <a:defRPr>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atin typeface="Avenir Book"/>
                <a:ea typeface="Avenir Book"/>
                <a:cs typeface="Avenir Book"/>
                <a:sym typeface="Avenir Book"/>
              </a:defRPr>
            </a:lvl1pPr>
            <a:lvl2pPr marL="685800" indent="-342900">
              <a:spcBef>
                <a:spcPts val="3200"/>
              </a:spcBef>
              <a:defRPr sz="2800">
                <a:latin typeface="Avenir Book"/>
                <a:ea typeface="Avenir Book"/>
                <a:cs typeface="Avenir Book"/>
                <a:sym typeface="Avenir Book"/>
              </a:defRPr>
            </a:lvl2pPr>
            <a:lvl3pPr marL="1028700" indent="-342900">
              <a:spcBef>
                <a:spcPts val="3200"/>
              </a:spcBef>
              <a:defRPr sz="2800">
                <a:latin typeface="Avenir Book"/>
                <a:ea typeface="Avenir Book"/>
                <a:cs typeface="Avenir Book"/>
                <a:sym typeface="Avenir Book"/>
              </a:defRPr>
            </a:lvl3pPr>
            <a:lvl4pPr marL="1371600" indent="-342900">
              <a:spcBef>
                <a:spcPts val="3200"/>
              </a:spcBef>
              <a:defRPr sz="2800">
                <a:latin typeface="Avenir Book"/>
                <a:ea typeface="Avenir Book"/>
                <a:cs typeface="Avenir Book"/>
                <a:sym typeface="Avenir Book"/>
              </a:defRPr>
            </a:lvl4pPr>
            <a:lvl5pPr marL="1714500" indent="-342900">
              <a:spcBef>
                <a:spcPts val="3200"/>
              </a:spcBef>
              <a:defRPr sz="28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defRPr>
                <a:latin typeface="Avenir Book"/>
                <a:ea typeface="Avenir Book"/>
                <a:cs typeface="Avenir Book"/>
                <a:sym typeface="Avenir Book"/>
              </a:defRPr>
            </a:lvl1pPr>
            <a:lvl2pPr>
              <a:defRPr>
                <a:latin typeface="Avenir Book"/>
                <a:ea typeface="Avenir Book"/>
                <a:cs typeface="Avenir Book"/>
                <a:sym typeface="Avenir Book"/>
              </a:defRPr>
            </a:lvl2pPr>
            <a:lvl3pPr>
              <a:defRPr>
                <a:latin typeface="Avenir Book"/>
                <a:ea typeface="Avenir Book"/>
                <a:cs typeface="Avenir Book"/>
                <a:sym typeface="Avenir Book"/>
              </a:defRPr>
            </a:lvl3pPr>
            <a:lvl4pPr>
              <a:defRPr>
                <a:latin typeface="Avenir Book"/>
                <a:ea typeface="Avenir Book"/>
                <a:cs typeface="Avenir Book"/>
                <a:sym typeface="Avenir Book"/>
              </a:defRPr>
            </a:lvl4pPr>
            <a:lvl5pPr>
              <a:defRPr>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21"/>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22"/>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23"/>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584200" latinLnBrk="0">
        <a:lnSpc>
          <a:spcPct val="100000"/>
        </a:lnSpc>
        <a:spcBef>
          <a:spcPts val="0"/>
        </a:spcBef>
        <a:spcAft>
          <a:spcPts val="0"/>
        </a:spcAft>
        <a:buClrTx/>
        <a:buSzTx/>
        <a:buFontTx/>
        <a:buNone/>
        <a:tabLst/>
        <a:defRPr b="0" baseline="0" cap="none" i="0" spc="0" strike="noStrike" sz="8000" u="none">
          <a:solidFill>
            <a:srgbClr val="000000"/>
          </a:solidFill>
          <a:uFillTx/>
          <a:latin typeface="Avenir Book"/>
          <a:ea typeface="Avenir Book"/>
          <a:cs typeface="Avenir Book"/>
          <a:sym typeface="Avenir Book"/>
        </a:defRPr>
      </a:lvl1pPr>
      <a:lvl2pPr marL="0" marR="0" indent="0" algn="ctr" defTabSz="584200" latinLnBrk="0">
        <a:lnSpc>
          <a:spcPct val="100000"/>
        </a:lnSpc>
        <a:spcBef>
          <a:spcPts val="0"/>
        </a:spcBef>
        <a:spcAft>
          <a:spcPts val="0"/>
        </a:spcAft>
        <a:buClrTx/>
        <a:buSzTx/>
        <a:buFontTx/>
        <a:buNone/>
        <a:tabLst/>
        <a:defRPr b="0" baseline="0" cap="none" i="0" spc="0" strike="noStrike" sz="8000" u="none">
          <a:solidFill>
            <a:srgbClr val="000000"/>
          </a:solidFill>
          <a:uFillTx/>
          <a:latin typeface="Avenir Book"/>
          <a:ea typeface="Avenir Book"/>
          <a:cs typeface="Avenir Book"/>
          <a:sym typeface="Avenir Book"/>
        </a:defRPr>
      </a:lvl2pPr>
      <a:lvl3pPr marL="0" marR="0" indent="0" algn="ctr" defTabSz="584200" latinLnBrk="0">
        <a:lnSpc>
          <a:spcPct val="100000"/>
        </a:lnSpc>
        <a:spcBef>
          <a:spcPts val="0"/>
        </a:spcBef>
        <a:spcAft>
          <a:spcPts val="0"/>
        </a:spcAft>
        <a:buClrTx/>
        <a:buSzTx/>
        <a:buFontTx/>
        <a:buNone/>
        <a:tabLst/>
        <a:defRPr b="0" baseline="0" cap="none" i="0" spc="0" strike="noStrike" sz="8000" u="none">
          <a:solidFill>
            <a:srgbClr val="000000"/>
          </a:solidFill>
          <a:uFillTx/>
          <a:latin typeface="Avenir Book"/>
          <a:ea typeface="Avenir Book"/>
          <a:cs typeface="Avenir Book"/>
          <a:sym typeface="Avenir Book"/>
        </a:defRPr>
      </a:lvl3pPr>
      <a:lvl4pPr marL="0" marR="0" indent="0" algn="ctr" defTabSz="584200" latinLnBrk="0">
        <a:lnSpc>
          <a:spcPct val="100000"/>
        </a:lnSpc>
        <a:spcBef>
          <a:spcPts val="0"/>
        </a:spcBef>
        <a:spcAft>
          <a:spcPts val="0"/>
        </a:spcAft>
        <a:buClrTx/>
        <a:buSzTx/>
        <a:buFontTx/>
        <a:buNone/>
        <a:tabLst/>
        <a:defRPr b="0" baseline="0" cap="none" i="0" spc="0" strike="noStrike" sz="8000" u="none">
          <a:solidFill>
            <a:srgbClr val="000000"/>
          </a:solidFill>
          <a:uFillTx/>
          <a:latin typeface="Avenir Book"/>
          <a:ea typeface="Avenir Book"/>
          <a:cs typeface="Avenir Book"/>
          <a:sym typeface="Avenir Book"/>
        </a:defRPr>
      </a:lvl4pPr>
      <a:lvl5pPr marL="0" marR="0" indent="0" algn="ctr" defTabSz="584200" latinLnBrk="0">
        <a:lnSpc>
          <a:spcPct val="100000"/>
        </a:lnSpc>
        <a:spcBef>
          <a:spcPts val="0"/>
        </a:spcBef>
        <a:spcAft>
          <a:spcPts val="0"/>
        </a:spcAft>
        <a:buClrTx/>
        <a:buSzTx/>
        <a:buFontTx/>
        <a:buNone/>
        <a:tabLst/>
        <a:defRPr b="0" baseline="0" cap="none" i="0" spc="0" strike="noStrike" sz="8000" u="none">
          <a:solidFill>
            <a:srgbClr val="000000"/>
          </a:solidFill>
          <a:uFillTx/>
          <a:latin typeface="Avenir Book"/>
          <a:ea typeface="Avenir Book"/>
          <a:cs typeface="Avenir Book"/>
          <a:sym typeface="Avenir Book"/>
        </a:defRPr>
      </a:lvl5pPr>
      <a:lvl6pPr marL="0" marR="0" indent="0" algn="ctr" defTabSz="584200" latinLnBrk="0">
        <a:lnSpc>
          <a:spcPct val="100000"/>
        </a:lnSpc>
        <a:spcBef>
          <a:spcPts val="0"/>
        </a:spcBef>
        <a:spcAft>
          <a:spcPts val="0"/>
        </a:spcAft>
        <a:buClrTx/>
        <a:buSzTx/>
        <a:buFontTx/>
        <a:buNone/>
        <a:tabLst/>
        <a:defRPr b="0" baseline="0" cap="none" i="0" spc="0" strike="noStrike" sz="8000" u="none">
          <a:solidFill>
            <a:srgbClr val="000000"/>
          </a:solidFill>
          <a:uFillTx/>
          <a:latin typeface="Avenir Book"/>
          <a:ea typeface="Avenir Book"/>
          <a:cs typeface="Avenir Book"/>
          <a:sym typeface="Avenir Book"/>
        </a:defRPr>
      </a:lvl6pPr>
      <a:lvl7pPr marL="0" marR="0" indent="0" algn="ctr" defTabSz="584200" latinLnBrk="0">
        <a:lnSpc>
          <a:spcPct val="100000"/>
        </a:lnSpc>
        <a:spcBef>
          <a:spcPts val="0"/>
        </a:spcBef>
        <a:spcAft>
          <a:spcPts val="0"/>
        </a:spcAft>
        <a:buClrTx/>
        <a:buSzTx/>
        <a:buFontTx/>
        <a:buNone/>
        <a:tabLst/>
        <a:defRPr b="0" baseline="0" cap="none" i="0" spc="0" strike="noStrike" sz="8000" u="none">
          <a:solidFill>
            <a:srgbClr val="000000"/>
          </a:solidFill>
          <a:uFillTx/>
          <a:latin typeface="Avenir Book"/>
          <a:ea typeface="Avenir Book"/>
          <a:cs typeface="Avenir Book"/>
          <a:sym typeface="Avenir Book"/>
        </a:defRPr>
      </a:lvl7pPr>
      <a:lvl8pPr marL="0" marR="0" indent="0" algn="ctr" defTabSz="584200" latinLnBrk="0">
        <a:lnSpc>
          <a:spcPct val="100000"/>
        </a:lnSpc>
        <a:spcBef>
          <a:spcPts val="0"/>
        </a:spcBef>
        <a:spcAft>
          <a:spcPts val="0"/>
        </a:spcAft>
        <a:buClrTx/>
        <a:buSzTx/>
        <a:buFontTx/>
        <a:buNone/>
        <a:tabLst/>
        <a:defRPr b="0" baseline="0" cap="none" i="0" spc="0" strike="noStrike" sz="8000" u="none">
          <a:solidFill>
            <a:srgbClr val="000000"/>
          </a:solidFill>
          <a:uFillTx/>
          <a:latin typeface="Avenir Book"/>
          <a:ea typeface="Avenir Book"/>
          <a:cs typeface="Avenir Book"/>
          <a:sym typeface="Avenir Book"/>
        </a:defRPr>
      </a:lvl8pPr>
      <a:lvl9pPr marL="0" marR="0" indent="0" algn="ctr" defTabSz="584200" latinLnBrk="0">
        <a:lnSpc>
          <a:spcPct val="100000"/>
        </a:lnSpc>
        <a:spcBef>
          <a:spcPts val="0"/>
        </a:spcBef>
        <a:spcAft>
          <a:spcPts val="0"/>
        </a:spcAft>
        <a:buClrTx/>
        <a:buSzTx/>
        <a:buFontTx/>
        <a:buNone/>
        <a:tabLst/>
        <a:defRPr b="0" baseline="0" cap="none" i="0" spc="0" strike="noStrike" sz="8000" u="none">
          <a:solidFill>
            <a:srgbClr val="000000"/>
          </a:solidFill>
          <a:uFillTx/>
          <a:latin typeface="Avenir Book"/>
          <a:ea typeface="Avenir Book"/>
          <a:cs typeface="Avenir Book"/>
          <a:sym typeface="Avenir Book"/>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tif"/><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Rectangle"/>
          <p:cNvSpPr/>
          <p:nvPr/>
        </p:nvSpPr>
        <p:spPr>
          <a:xfrm>
            <a:off x="693663" y="3681164"/>
            <a:ext cx="11617474" cy="2926855"/>
          </a:xfrm>
          <a:prstGeom prst="rect">
            <a:avLst/>
          </a:prstGeom>
          <a:gradFill>
            <a:gsLst>
              <a:gs pos="0">
                <a:srgbClr val="021F48"/>
              </a:gs>
              <a:gs pos="100000">
                <a:srgbClr val="032B62"/>
              </a:gs>
            </a:gsLst>
            <a:path>
              <a:fillToRect l="50000" t="-375" r="50000" b="100375"/>
            </a:path>
          </a:gradFill>
          <a:ln w="12700">
            <a:miter lim="400000"/>
          </a:ln>
        </p:spPr>
        <p:txBody>
          <a:bodyPr lIns="50800" tIns="50800" rIns="50800" bIns="50800" anchor="b">
            <a:normAutofit fontScale="100000" lnSpcReduction="0"/>
          </a:bodyPr>
          <a:lstStyle/>
          <a:p>
            <a:pPr>
              <a:defRPr sz="8000">
                <a:solidFill>
                  <a:srgbClr val="FFFFFF"/>
                </a:solidFill>
                <a:latin typeface="Avenir Next Condensed Regular"/>
                <a:ea typeface="Avenir Next Condensed Regular"/>
                <a:cs typeface="Avenir Next Condensed Regular"/>
                <a:sym typeface="Avenir Next Condensed Regular"/>
              </a:defRPr>
            </a:pPr>
          </a:p>
        </p:txBody>
      </p:sp>
      <p:sp>
        <p:nvSpPr>
          <p:cNvPr id="172" name="ENGR 151"/>
          <p:cNvSpPr txBox="1"/>
          <p:nvPr>
            <p:ph type="ctrTitle"/>
          </p:nvPr>
        </p:nvSpPr>
        <p:spPr>
          <a:xfrm>
            <a:off x="1270000" y="3633070"/>
            <a:ext cx="10464800" cy="1547461"/>
          </a:xfrm>
          <a:prstGeom prst="rect">
            <a:avLst/>
          </a:prstGeom>
        </p:spPr>
        <p:txBody>
          <a:bodyPr/>
          <a:lstStyle>
            <a:lvl1pPr>
              <a:defRPr>
                <a:solidFill>
                  <a:srgbClr val="FFFFFF"/>
                </a:solidFill>
                <a:latin typeface="Avenir Next Condensed Regular"/>
                <a:ea typeface="Avenir Next Condensed Regular"/>
                <a:cs typeface="Avenir Next Condensed Regular"/>
                <a:sym typeface="Avenir Next Condensed Regular"/>
              </a:defRPr>
            </a:lvl1pPr>
          </a:lstStyle>
          <a:p>
            <a:pPr/>
            <a:r>
              <a:t>ENGR 151</a:t>
            </a:r>
          </a:p>
        </p:txBody>
      </p:sp>
      <p:sp>
        <p:nvSpPr>
          <p:cNvPr id="173" name="An (accelerated) introduction to computers and programming"/>
          <p:cNvSpPr txBox="1"/>
          <p:nvPr>
            <p:ph type="subTitle" sz="quarter" idx="1"/>
          </p:nvPr>
        </p:nvSpPr>
        <p:spPr>
          <a:xfrm>
            <a:off x="2981151" y="5215736"/>
            <a:ext cx="7042498" cy="1130301"/>
          </a:xfrm>
          <a:prstGeom prst="rect">
            <a:avLst/>
          </a:prstGeom>
        </p:spPr>
        <p:txBody>
          <a:bodyPr/>
          <a:lstStyle>
            <a:lvl1pPr defTabSz="461518">
              <a:defRPr sz="2923">
                <a:solidFill>
                  <a:srgbClr val="FFFFFF"/>
                </a:solidFill>
              </a:defRPr>
            </a:lvl1pPr>
          </a:lstStyle>
          <a:p>
            <a:pPr/>
            <a:r>
              <a:t>An (accelerated) introduction to computers and programming</a:t>
            </a:r>
          </a:p>
        </p:txBody>
      </p:sp>
      <p:pic>
        <p:nvPicPr>
          <p:cNvPr id="174" name="Image" descr="Image"/>
          <p:cNvPicPr>
            <a:picLocks noChangeAspect="1"/>
          </p:cNvPicPr>
          <p:nvPr/>
        </p:nvPicPr>
        <p:blipFill>
          <a:blip r:embed="rId2">
            <a:extLst/>
          </a:blip>
          <a:stretch>
            <a:fillRect/>
          </a:stretch>
        </p:blipFill>
        <p:spPr>
          <a:xfrm>
            <a:off x="624738" y="8600920"/>
            <a:ext cx="6495630" cy="623826"/>
          </a:xfrm>
          <a:prstGeom prst="rect">
            <a:avLst/>
          </a:prstGeom>
          <a:ln w="12700">
            <a:miter lim="400000"/>
          </a:ln>
        </p:spPr>
      </p:pic>
      <p:sp>
        <p:nvSpPr>
          <p:cNvPr id="175" name="Lecture 6 - MATLAB: Program Design and Flow Control"/>
          <p:cNvSpPr txBox="1"/>
          <p:nvPr/>
        </p:nvSpPr>
        <p:spPr>
          <a:xfrm>
            <a:off x="731184" y="6975475"/>
            <a:ext cx="11542432"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Lecture 6 - MATLAB: Program Design and Flow Control</a:t>
            </a:r>
          </a:p>
        </p:txBody>
      </p:sp>
      <p:pic>
        <p:nvPicPr>
          <p:cNvPr id="176" name="Image" descr="Image"/>
          <p:cNvPicPr>
            <a:picLocks noChangeAspect="1"/>
          </p:cNvPicPr>
          <p:nvPr/>
        </p:nvPicPr>
        <p:blipFill>
          <a:blip r:embed="rId3">
            <a:extLst/>
          </a:blip>
          <a:srcRect l="0" t="15866" r="0" b="0"/>
          <a:stretch>
            <a:fillRect/>
          </a:stretch>
        </p:blipFill>
        <p:spPr>
          <a:xfrm>
            <a:off x="698202" y="796131"/>
            <a:ext cx="3810001" cy="2275905"/>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pic>
        <p:nvPicPr>
          <p:cNvPr id="177" name="Image" descr="Image"/>
          <p:cNvPicPr>
            <a:picLocks noChangeAspect="1"/>
          </p:cNvPicPr>
          <p:nvPr/>
        </p:nvPicPr>
        <p:blipFill>
          <a:blip r:embed="rId4">
            <a:extLst/>
          </a:blip>
          <a:srcRect l="8309" t="0" r="1792" b="4336"/>
          <a:stretch>
            <a:fillRect/>
          </a:stretch>
        </p:blipFill>
        <p:spPr>
          <a:xfrm>
            <a:off x="8496597" y="793948"/>
            <a:ext cx="3810001" cy="2280569"/>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pic>
        <p:nvPicPr>
          <p:cNvPr id="178" name="Image" descr="Image"/>
          <p:cNvPicPr>
            <a:picLocks noChangeAspect="1"/>
          </p:cNvPicPr>
          <p:nvPr/>
        </p:nvPicPr>
        <p:blipFill>
          <a:blip r:embed="rId5">
            <a:extLst/>
          </a:blip>
          <a:stretch>
            <a:fillRect/>
          </a:stretch>
        </p:blipFill>
        <p:spPr>
          <a:xfrm>
            <a:off x="4597400" y="797603"/>
            <a:ext cx="3810000" cy="2273134"/>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Flowchart for program design"/>
          <p:cNvSpPr txBox="1"/>
          <p:nvPr>
            <p:ph type="title"/>
          </p:nvPr>
        </p:nvSpPr>
        <p:spPr>
          <a:prstGeom prst="rect">
            <a:avLst/>
          </a:prstGeom>
        </p:spPr>
        <p:txBody>
          <a:bodyPr/>
          <a:lstStyle>
            <a:lvl1pPr defTabSz="473201">
              <a:defRPr sz="6480"/>
            </a:lvl1pPr>
          </a:lstStyle>
          <a:p>
            <a:pPr/>
            <a:r>
              <a:t>Flowchart for program design</a:t>
            </a:r>
          </a:p>
        </p:txBody>
      </p:sp>
      <p:sp>
        <p:nvSpPr>
          <p:cNvPr id="283" name="It can be useful to start by drawing a flowchart to help design a code…"/>
          <p:cNvSpPr txBox="1"/>
          <p:nvPr>
            <p:ph type="body" sz="half" idx="1"/>
          </p:nvPr>
        </p:nvSpPr>
        <p:spPr>
          <a:xfrm>
            <a:off x="952500" y="2590800"/>
            <a:ext cx="5828308" cy="6286500"/>
          </a:xfrm>
          <a:prstGeom prst="rect">
            <a:avLst/>
          </a:prstGeom>
        </p:spPr>
        <p:txBody>
          <a:bodyPr/>
          <a:lstStyle/>
          <a:p>
            <a:pPr/>
            <a:r>
              <a:t>It can be useful to start by drawing a flowchart to help design a code</a:t>
            </a:r>
          </a:p>
          <a:p>
            <a:pPr/>
            <a:r>
              <a:t>This can help with understanding the overall structure and determine what modules need to be written</a:t>
            </a:r>
          </a:p>
        </p:txBody>
      </p:sp>
      <p:sp>
        <p:nvSpPr>
          <p:cNvPr id="284" name="Start"/>
          <p:cNvSpPr/>
          <p:nvPr/>
        </p:nvSpPr>
        <p:spPr>
          <a:xfrm>
            <a:off x="8859440" y="2192866"/>
            <a:ext cx="2477890" cy="742157"/>
          </a:xfrm>
          <a:prstGeom prst="roundRect">
            <a:avLst>
              <a:gd name="adj" fmla="val 19459"/>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FFFFFF"/>
                </a:solidFill>
                <a:latin typeface="+mn-lt"/>
                <a:ea typeface="+mn-ea"/>
                <a:cs typeface="+mn-cs"/>
                <a:sym typeface="Helvetica Neue Medium"/>
              </a:defRPr>
            </a:lvl1pPr>
          </a:lstStyle>
          <a:p>
            <a:pPr/>
            <a:r>
              <a:t>Start</a:t>
            </a:r>
          </a:p>
        </p:txBody>
      </p:sp>
      <p:sp>
        <p:nvSpPr>
          <p:cNvPr id="285" name="Eat"/>
          <p:cNvSpPr/>
          <p:nvPr/>
        </p:nvSpPr>
        <p:spPr>
          <a:xfrm>
            <a:off x="8859440" y="7148049"/>
            <a:ext cx="2477890" cy="742157"/>
          </a:xfrm>
          <a:prstGeom prst="roundRect">
            <a:avLst>
              <a:gd name="adj" fmla="val 19459"/>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FFFFFF"/>
                </a:solidFill>
                <a:latin typeface="+mn-lt"/>
                <a:ea typeface="+mn-ea"/>
                <a:cs typeface="+mn-cs"/>
                <a:sym typeface="Helvetica Neue Medium"/>
              </a:defRPr>
            </a:lvl1pPr>
          </a:lstStyle>
          <a:p>
            <a:pPr/>
            <a:r>
              <a:t>Eat</a:t>
            </a:r>
          </a:p>
        </p:txBody>
      </p:sp>
      <p:sp>
        <p:nvSpPr>
          <p:cNvPr id="286" name="Work"/>
          <p:cNvSpPr/>
          <p:nvPr/>
        </p:nvSpPr>
        <p:spPr>
          <a:xfrm>
            <a:off x="8859440" y="3577894"/>
            <a:ext cx="2477890" cy="742157"/>
          </a:xfrm>
          <a:prstGeom prst="roundRect">
            <a:avLst>
              <a:gd name="adj" fmla="val 19459"/>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FFFFFF"/>
                </a:solidFill>
                <a:latin typeface="+mn-lt"/>
                <a:ea typeface="+mn-ea"/>
                <a:cs typeface="+mn-cs"/>
                <a:sym typeface="Helvetica Neue Medium"/>
              </a:defRPr>
            </a:lvl1pPr>
          </a:lstStyle>
          <a:p>
            <a:pPr/>
            <a:r>
              <a:t>Work</a:t>
            </a:r>
          </a:p>
        </p:txBody>
      </p:sp>
      <p:sp>
        <p:nvSpPr>
          <p:cNvPr id="287" name="Am I hungry?"/>
          <p:cNvSpPr/>
          <p:nvPr/>
        </p:nvSpPr>
        <p:spPr>
          <a:xfrm>
            <a:off x="8275736" y="5099050"/>
            <a:ext cx="3645298"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200">
                <a:solidFill>
                  <a:srgbClr val="FFFFFF"/>
                </a:solidFill>
                <a:latin typeface="+mn-lt"/>
                <a:ea typeface="+mn-ea"/>
                <a:cs typeface="+mn-cs"/>
                <a:sym typeface="Helvetica Neue Medium"/>
              </a:defRPr>
            </a:lvl1pPr>
          </a:lstStyle>
          <a:p>
            <a:pPr/>
            <a:r>
              <a:t>Am I hungry?</a:t>
            </a:r>
          </a:p>
        </p:txBody>
      </p:sp>
      <p:sp>
        <p:nvSpPr>
          <p:cNvPr id="288" name="Line"/>
          <p:cNvSpPr/>
          <p:nvPr/>
        </p:nvSpPr>
        <p:spPr>
          <a:xfrm>
            <a:off x="10083799" y="2789914"/>
            <a:ext cx="2678" cy="876566"/>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289" name="Line"/>
          <p:cNvSpPr/>
          <p:nvPr/>
        </p:nvSpPr>
        <p:spPr>
          <a:xfrm>
            <a:off x="10096080" y="4203847"/>
            <a:ext cx="1" cy="1153355"/>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290" name="Line"/>
          <p:cNvSpPr/>
          <p:nvPr/>
        </p:nvSpPr>
        <p:spPr>
          <a:xfrm>
            <a:off x="10098384" y="6193514"/>
            <a:ext cx="1" cy="1153355"/>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291" name="Line"/>
          <p:cNvSpPr/>
          <p:nvPr/>
        </p:nvSpPr>
        <p:spPr>
          <a:xfrm flipH="1">
            <a:off x="7200014" y="5740547"/>
            <a:ext cx="1651892"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292" name="Line"/>
          <p:cNvSpPr/>
          <p:nvPr/>
        </p:nvSpPr>
        <p:spPr>
          <a:xfrm>
            <a:off x="7204443" y="3948972"/>
            <a:ext cx="1643033"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293" name="Line"/>
          <p:cNvSpPr/>
          <p:nvPr/>
        </p:nvSpPr>
        <p:spPr>
          <a:xfrm flipV="1">
            <a:off x="7204444" y="4013052"/>
            <a:ext cx="1" cy="1727496"/>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294" name="Line"/>
          <p:cNvSpPr/>
          <p:nvPr/>
        </p:nvSpPr>
        <p:spPr>
          <a:xfrm>
            <a:off x="11258318" y="7458167"/>
            <a:ext cx="1083394"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295" name="Line"/>
          <p:cNvSpPr/>
          <p:nvPr/>
        </p:nvSpPr>
        <p:spPr>
          <a:xfrm flipH="1">
            <a:off x="11348742" y="5740547"/>
            <a:ext cx="902545"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296" name="Line"/>
          <p:cNvSpPr/>
          <p:nvPr/>
        </p:nvSpPr>
        <p:spPr>
          <a:xfrm flipV="1">
            <a:off x="12326777" y="5731785"/>
            <a:ext cx="1" cy="1727496"/>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297" name="Y"/>
          <p:cNvSpPr txBox="1"/>
          <p:nvPr/>
        </p:nvSpPr>
        <p:spPr>
          <a:xfrm>
            <a:off x="9675079" y="6396599"/>
            <a:ext cx="39410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a:t>
            </a:r>
          </a:p>
        </p:txBody>
      </p:sp>
      <p:sp>
        <p:nvSpPr>
          <p:cNvPr id="298" name="N"/>
          <p:cNvSpPr txBox="1"/>
          <p:nvPr/>
        </p:nvSpPr>
        <p:spPr>
          <a:xfrm>
            <a:off x="7586017" y="5084266"/>
            <a:ext cx="478232"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a:t>
            </a:r>
          </a:p>
        </p:txBody>
      </p:sp>
      <p:sp>
        <p:nvSpPr>
          <p:cNvPr id="299" name="A hungry workaholic’s day"/>
          <p:cNvSpPr txBox="1"/>
          <p:nvPr/>
        </p:nvSpPr>
        <p:spPr>
          <a:xfrm>
            <a:off x="7773815" y="8183181"/>
            <a:ext cx="462457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atin typeface="Avenir Book Oblique"/>
                <a:ea typeface="Avenir Book Oblique"/>
                <a:cs typeface="Avenir Book Oblique"/>
                <a:sym typeface="Avenir Book Oblique"/>
              </a:defRPr>
            </a:lvl1pPr>
          </a:lstStyle>
          <a:p>
            <a:pPr/>
            <a:r>
              <a:t>A hungry workaholic’s day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Example: Babylonian algorithm"/>
          <p:cNvSpPr/>
          <p:nvPr>
            <p:ph type="title"/>
          </p:nvPr>
        </p:nvSpPr>
        <p:spPr>
          <a:xfrm>
            <a:off x="952500" y="254000"/>
            <a:ext cx="11099800" cy="2038827"/>
          </a:xfrm>
          <a:prstGeom prst="rect">
            <a:avLst/>
          </a:prstGeom>
        </p:spPr>
        <p:txBody>
          <a:bodyPr/>
          <a:lstStyle>
            <a:lvl1pPr defTabSz="449833">
              <a:defRPr sz="6160"/>
            </a:lvl1pPr>
          </a:lstStyle>
          <a:p>
            <a:pPr/>
            <a:r>
              <a:t>Example: Babylonian algorithm</a:t>
            </a:r>
          </a:p>
        </p:txBody>
      </p:sp>
      <p:sp>
        <p:nvSpPr>
          <p:cNvPr id="304" name="Calculate"/>
          <p:cNvSpPr/>
          <p:nvPr>
            <p:ph type="body" sz="quarter" idx="1"/>
          </p:nvPr>
        </p:nvSpPr>
        <p:spPr>
          <a:xfrm>
            <a:off x="370745" y="2117419"/>
            <a:ext cx="9118641" cy="1606908"/>
          </a:xfrm>
          <a:prstGeom prst="rect">
            <a:avLst/>
          </a:prstGeom>
        </p:spPr>
        <p:txBody>
          <a:bodyPr/>
          <a:lstStyle/>
          <a:p>
            <a:pPr/>
            <a:r>
              <a:t>Calculate </a:t>
            </a:r>
            <a14:m>
              <m:oMath>
                <m:r>
                  <a:rPr xmlns:a="http://schemas.openxmlformats.org/drawingml/2006/main" sz="3450" i="1">
                    <a:solidFill>
                      <a:srgbClr val="000000"/>
                    </a:solidFill>
                    <a:latin typeface="Cambria Math" panose="02040503050406030204" pitchFamily="18" charset="0"/>
                  </a:rPr>
                  <m:t>x</m:t>
                </m:r>
                <m:r>
                  <a:rPr xmlns:a="http://schemas.openxmlformats.org/drawingml/2006/main" sz="3450" i="1">
                    <a:solidFill>
                      <a:srgbClr val="000000"/>
                    </a:solidFill>
                    <a:latin typeface="Cambria Math" panose="02040503050406030204" pitchFamily="18" charset="0"/>
                  </a:rPr>
                  <m:t>=</m:t>
                </m:r>
                <m:rad>
                  <m:radPr>
                    <m:ctrlPr>
                      <a:rPr xmlns:a="http://schemas.openxmlformats.org/drawingml/2006/main" sz="3450" i="1">
                        <a:solidFill>
                          <a:srgbClr val="000000"/>
                        </a:solidFill>
                        <a:latin typeface="Cambria Math" panose="02040503050406030204" pitchFamily="18" charset="0"/>
                      </a:rPr>
                    </m:ctrlPr>
                    <m:degHide m:val="on"/>
                  </m:radPr>
                  <m:deg/>
                  <m:e>
                    <m:r>
                      <a:rPr xmlns:a="http://schemas.openxmlformats.org/drawingml/2006/main" sz="3450" i="1">
                        <a:solidFill>
                          <a:srgbClr val="000000"/>
                        </a:solidFill>
                        <a:latin typeface="Cambria Math" panose="02040503050406030204" pitchFamily="18" charset="0"/>
                      </a:rPr>
                      <m:t>y</m:t>
                    </m:r>
                  </m:e>
                </m:rad>
              </m:oMath>
            </a14:m>
          </a:p>
        </p:txBody>
      </p:sp>
      <p:sp>
        <p:nvSpPr>
          <p:cNvPr id="305" name="Start with a sensible guess"/>
          <p:cNvSpPr/>
          <p:nvPr/>
        </p:nvSpPr>
        <p:spPr>
          <a:xfrm>
            <a:off x="635658" y="3421474"/>
            <a:ext cx="9118641" cy="1606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660400" indent="-660400" algn="l">
              <a:spcBef>
                <a:spcPts val="4200"/>
              </a:spcBef>
              <a:buSzPct val="100000"/>
              <a:buAutoNum type="arabicPeriod" startAt="1"/>
              <a:defRPr sz="3200">
                <a:latin typeface="Avenir Book"/>
                <a:ea typeface="Avenir Book"/>
                <a:cs typeface="Avenir Book"/>
                <a:sym typeface="Avenir Book"/>
              </a:defRPr>
            </a:pPr>
            <a:r>
              <a:t>Start with a sensible guess </a:t>
            </a:r>
            <a14:m>
              <m:oMath>
                <m:sSub>
                  <m:e>
                    <m:r>
                      <a:rPr xmlns:a="http://schemas.openxmlformats.org/drawingml/2006/main" sz="3450" i="1">
                        <a:solidFill>
                          <a:srgbClr val="000000"/>
                        </a:solidFill>
                        <a:latin typeface="Cambria Math" panose="02040503050406030204" pitchFamily="18" charset="0"/>
                      </a:rPr>
                      <m:t>x</m:t>
                    </m:r>
                  </m:e>
                  <m:sub>
                    <m:r>
                      <a:rPr xmlns:a="http://schemas.openxmlformats.org/drawingml/2006/main" sz="3450" i="1">
                        <a:solidFill>
                          <a:srgbClr val="000000"/>
                        </a:solidFill>
                        <a:latin typeface="Cambria Math" panose="02040503050406030204" pitchFamily="18" charset="0"/>
                      </a:rPr>
                      <m:t>0</m:t>
                    </m:r>
                  </m:sub>
                </m:sSub>
              </m:oMath>
            </a14:m>
          </a:p>
        </p:txBody>
      </p:sp>
      <p:sp>
        <p:nvSpPr>
          <p:cNvPr id="306" name="Find a better approximation through"/>
          <p:cNvSpPr/>
          <p:nvPr/>
        </p:nvSpPr>
        <p:spPr>
          <a:xfrm>
            <a:off x="635658" y="4936946"/>
            <a:ext cx="9118641" cy="1606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600963" indent="-600963" algn="l" defTabSz="531622">
              <a:spcBef>
                <a:spcPts val="3800"/>
              </a:spcBef>
              <a:buSzPct val="100000"/>
              <a:buAutoNum type="arabicPeriod" startAt="2"/>
              <a:defRPr sz="2912">
                <a:latin typeface="Avenir Book"/>
                <a:ea typeface="Avenir Book"/>
                <a:cs typeface="Avenir Book"/>
                <a:sym typeface="Avenir Book"/>
              </a:defRPr>
            </a:pPr>
            <a:r>
              <a:t>Find a better approximation through  </a:t>
            </a:r>
            <a14:m>
              <m:oMath>
                <m:sSub>
                  <m:e>
                    <m:r>
                      <a:rPr xmlns:a="http://schemas.openxmlformats.org/drawingml/2006/main" sz="3150" i="1">
                        <a:solidFill>
                          <a:srgbClr val="000000"/>
                        </a:solidFill>
                        <a:latin typeface="Cambria Math" panose="02040503050406030204" pitchFamily="18" charset="0"/>
                      </a:rPr>
                      <m:t>x</m:t>
                    </m:r>
                  </m:e>
                  <m:sub>
                    <m:r>
                      <a:rPr xmlns:a="http://schemas.openxmlformats.org/drawingml/2006/main" sz="3150" i="1">
                        <a:solidFill>
                          <a:srgbClr val="000000"/>
                        </a:solidFill>
                        <a:latin typeface="Cambria Math" panose="02040503050406030204" pitchFamily="18" charset="0"/>
                      </a:rPr>
                      <m:t>n</m:t>
                    </m:r>
                    <m:r>
                      <a:rPr xmlns:a="http://schemas.openxmlformats.org/drawingml/2006/main" sz="3150" i="1">
                        <a:solidFill>
                          <a:srgbClr val="000000"/>
                        </a:solidFill>
                        <a:latin typeface="Cambria Math" panose="02040503050406030204" pitchFamily="18" charset="0"/>
                      </a:rPr>
                      <m:t>+</m:t>
                    </m:r>
                    <m:r>
                      <a:rPr xmlns:a="http://schemas.openxmlformats.org/drawingml/2006/main" sz="3150" i="1">
                        <a:solidFill>
                          <a:srgbClr val="000000"/>
                        </a:solidFill>
                        <a:latin typeface="Cambria Math" panose="02040503050406030204" pitchFamily="18" charset="0"/>
                      </a:rPr>
                      <m:t>1</m:t>
                    </m:r>
                  </m:sub>
                </m:sSub>
                <m:r>
                  <a:rPr xmlns:a="http://schemas.openxmlformats.org/drawingml/2006/main" sz="3150" i="1">
                    <a:solidFill>
                      <a:srgbClr val="000000"/>
                    </a:solidFill>
                    <a:latin typeface="Cambria Math" panose="02040503050406030204" pitchFamily="18" charset="0"/>
                  </a:rPr>
                  <m:t>=</m:t>
                </m:r>
                <m:f>
                  <m:fPr>
                    <m:ctrlPr>
                      <a:rPr xmlns:a="http://schemas.openxmlformats.org/drawingml/2006/main" sz="3150" i="1">
                        <a:solidFill>
                          <a:srgbClr val="000000"/>
                        </a:solidFill>
                        <a:latin typeface="Cambria Math" panose="02040503050406030204" pitchFamily="18" charset="0"/>
                      </a:rPr>
                    </m:ctrlPr>
                    <m:type m:val="bar"/>
                  </m:fPr>
                  <m:num>
                    <m:r>
                      <a:rPr xmlns:a="http://schemas.openxmlformats.org/drawingml/2006/main" sz="3150" i="1">
                        <a:solidFill>
                          <a:srgbClr val="000000"/>
                        </a:solidFill>
                        <a:latin typeface="Cambria Math" panose="02040503050406030204" pitchFamily="18" charset="0"/>
                      </a:rPr>
                      <m:t>1</m:t>
                    </m:r>
                  </m:num>
                  <m:den>
                    <m:r>
                      <a:rPr xmlns:a="http://schemas.openxmlformats.org/drawingml/2006/main" sz="3150" i="1">
                        <a:solidFill>
                          <a:srgbClr val="000000"/>
                        </a:solidFill>
                        <a:latin typeface="Cambria Math" panose="02040503050406030204" pitchFamily="18" charset="0"/>
                      </a:rPr>
                      <m:t>2</m:t>
                    </m:r>
                  </m:den>
                </m:f>
                <m:d>
                  <m:dPr>
                    <m:ctrlPr>
                      <a:rPr xmlns:a="http://schemas.openxmlformats.org/drawingml/2006/main" sz="3150" i="1">
                        <a:solidFill>
                          <a:srgbClr val="000000"/>
                        </a:solidFill>
                        <a:latin typeface="Cambria Math" panose="02040503050406030204" pitchFamily="18" charset="0"/>
                      </a:rPr>
                    </m:ctrlPr>
                  </m:dPr>
                  <m:e>
                    <m:sSub>
                      <m:e>
                        <m:r>
                          <a:rPr xmlns:a="http://schemas.openxmlformats.org/drawingml/2006/main" sz="3150" i="1">
                            <a:solidFill>
                              <a:srgbClr val="000000"/>
                            </a:solidFill>
                            <a:latin typeface="Cambria Math" panose="02040503050406030204" pitchFamily="18" charset="0"/>
                          </a:rPr>
                          <m:t>x</m:t>
                        </m:r>
                      </m:e>
                      <m:sub>
                        <m:r>
                          <a:rPr xmlns:a="http://schemas.openxmlformats.org/drawingml/2006/main" sz="3150" i="1">
                            <a:solidFill>
                              <a:srgbClr val="000000"/>
                            </a:solidFill>
                            <a:latin typeface="Cambria Math" panose="02040503050406030204" pitchFamily="18" charset="0"/>
                          </a:rPr>
                          <m:t>n</m:t>
                        </m:r>
                      </m:sub>
                    </m:sSub>
                    <m:r>
                      <a:rPr xmlns:a="http://schemas.openxmlformats.org/drawingml/2006/main" sz="3150" i="1">
                        <a:solidFill>
                          <a:srgbClr val="000000"/>
                        </a:solidFill>
                        <a:latin typeface="Cambria Math" panose="02040503050406030204" pitchFamily="18" charset="0"/>
                      </a:rPr>
                      <m:t>+</m:t>
                    </m:r>
                    <m:f>
                      <m:fPr>
                        <m:ctrlPr>
                          <a:rPr xmlns:a="http://schemas.openxmlformats.org/drawingml/2006/main" sz="3150" i="1">
                            <a:solidFill>
                              <a:srgbClr val="000000"/>
                            </a:solidFill>
                            <a:latin typeface="Cambria Math" panose="02040503050406030204" pitchFamily="18" charset="0"/>
                          </a:rPr>
                        </m:ctrlPr>
                        <m:type m:val="bar"/>
                      </m:fPr>
                      <m:num>
                        <m:r>
                          <a:rPr xmlns:a="http://schemas.openxmlformats.org/drawingml/2006/main" sz="3150" i="1">
                            <a:solidFill>
                              <a:srgbClr val="000000"/>
                            </a:solidFill>
                            <a:latin typeface="Cambria Math" panose="02040503050406030204" pitchFamily="18" charset="0"/>
                          </a:rPr>
                          <m:t>y</m:t>
                        </m:r>
                      </m:num>
                      <m:den>
                        <m:sSub>
                          <m:e>
                            <m:r>
                              <a:rPr xmlns:a="http://schemas.openxmlformats.org/drawingml/2006/main" sz="3150" i="1">
                                <a:solidFill>
                                  <a:srgbClr val="000000"/>
                                </a:solidFill>
                                <a:latin typeface="Cambria Math" panose="02040503050406030204" pitchFamily="18" charset="0"/>
                              </a:rPr>
                              <m:t>x</m:t>
                            </m:r>
                          </m:e>
                          <m:sub>
                            <m:r>
                              <a:rPr xmlns:a="http://schemas.openxmlformats.org/drawingml/2006/main" sz="3150" i="1">
                                <a:solidFill>
                                  <a:srgbClr val="000000"/>
                                </a:solidFill>
                                <a:latin typeface="Cambria Math" panose="02040503050406030204" pitchFamily="18" charset="0"/>
                              </a:rPr>
                              <m:t>n</m:t>
                            </m:r>
                          </m:sub>
                        </m:sSub>
                      </m:den>
                    </m:f>
                  </m:e>
                </m:d>
              </m:oMath>
            </a14:m>
            <a:endParaRPr sz="3200"/>
          </a:p>
        </p:txBody>
      </p:sp>
      <p:sp>
        <p:nvSpPr>
          <p:cNvPr id="307" name="Repeat step 2 until the answer is “close enough”"/>
          <p:cNvSpPr/>
          <p:nvPr/>
        </p:nvSpPr>
        <p:spPr>
          <a:xfrm>
            <a:off x="635658" y="6591393"/>
            <a:ext cx="6847169" cy="1606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660400" indent="-660400" algn="l">
              <a:spcBef>
                <a:spcPts val="4200"/>
              </a:spcBef>
              <a:buSzPct val="100000"/>
              <a:buAutoNum type="arabicPeriod" startAt="3"/>
              <a:defRPr sz="3200">
                <a:latin typeface="Avenir Book"/>
                <a:ea typeface="Avenir Book"/>
                <a:cs typeface="Avenir Book"/>
                <a:sym typeface="Avenir Book"/>
              </a:defRPr>
            </a:lvl1pPr>
          </a:lstStyle>
          <a:p>
            <a:pPr/>
            <a:r>
              <a:t>Repeat step 2 until the answer is “close enough”</a:t>
            </a:r>
          </a:p>
        </p:txBody>
      </p:sp>
      <p:sp>
        <p:nvSpPr>
          <p:cNvPr id="308" name="Equation"/>
          <p:cNvSpPr txBox="1"/>
          <p:nvPr/>
        </p:nvSpPr>
        <p:spPr>
          <a:xfrm>
            <a:off x="4943823" y="8185595"/>
            <a:ext cx="2309329" cy="688410"/>
          </a:xfrm>
          <a:prstGeom prst="rect">
            <a:avLst/>
          </a:prstGeom>
          <a:ln w="12700">
            <a:miter lim="400000"/>
          </a:ln>
        </p:spPr>
        <p:txBody>
          <a:bodyPr wrap="none" lIns="0" tIns="0" rIns="0" bIns="0">
            <a:spAutoFit/>
          </a:bodyPr>
          <a:lstStyle/>
          <a:p>
            <a:pPr algn="l" defTabSz="914400" latinLnBrk="1">
              <a:defRPr sz="1800"/>
            </a:pPr>
            <a14:m>
              <m:oMathPara>
                <m:oMathParaPr>
                  <m:jc m:val="centerGroup"/>
                </m:oMathParaPr>
                <m:oMath>
                  <m:d>
                    <m:dPr>
                      <m:ctrlPr>
                        <a:rPr xmlns:a="http://schemas.openxmlformats.org/drawingml/2006/main" sz="3200" i="1">
                          <a:solidFill>
                            <a:srgbClr val="000000"/>
                          </a:solidFill>
                          <a:latin typeface="Cambria Math" panose="02040503050406030204" pitchFamily="18" charset="0"/>
                        </a:rPr>
                      </m:ctrlPr>
                      <m:begChr m:val="|"/>
                      <m:endChr m:val="|"/>
                    </m:dPr>
                    <m:e>
                      <m:r>
                        <a:rPr xmlns:a="http://schemas.openxmlformats.org/drawingml/2006/main" sz="3200" i="1">
                          <a:solidFill>
                            <a:srgbClr val="000000"/>
                          </a:solidFill>
                          <a:latin typeface="Cambria Math" panose="02040503050406030204" pitchFamily="18" charset="0"/>
                        </a:rPr>
                        <m:t>y</m:t>
                      </m:r>
                      <m:r>
                        <a:rPr xmlns:a="http://schemas.openxmlformats.org/drawingml/2006/main" sz="3200" i="1">
                          <a:solidFill>
                            <a:srgbClr val="000000"/>
                          </a:solidFill>
                          <a:latin typeface="Cambria Math" panose="02040503050406030204" pitchFamily="18" charset="0"/>
                        </a:rPr>
                        <m:t>-</m:t>
                      </m:r>
                      <m:sSubSup>
                        <m:e>
                          <m:r>
                            <a:rPr xmlns:a="http://schemas.openxmlformats.org/drawingml/2006/main" sz="3200" i="1">
                              <a:solidFill>
                                <a:srgbClr val="000000"/>
                              </a:solidFill>
                              <a:latin typeface="Cambria Math" panose="02040503050406030204" pitchFamily="18" charset="0"/>
                            </a:rPr>
                            <m:t>x</m:t>
                          </m:r>
                        </m:e>
                        <m:sub>
                          <m:r>
                            <a:rPr xmlns:a="http://schemas.openxmlformats.org/drawingml/2006/main" sz="3200" i="1">
                              <a:solidFill>
                                <a:srgbClr val="000000"/>
                              </a:solidFill>
                              <a:latin typeface="Cambria Math" panose="02040503050406030204" pitchFamily="18" charset="0"/>
                            </a:rPr>
                            <m:t>n</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1</m:t>
                          </m:r>
                        </m:sub>
                        <m:sup>
                          <m:r>
                            <a:rPr xmlns:a="http://schemas.openxmlformats.org/drawingml/2006/main" sz="3200" i="1">
                              <a:solidFill>
                                <a:srgbClr val="000000"/>
                              </a:solidFill>
                              <a:latin typeface="Cambria Math" panose="02040503050406030204" pitchFamily="18" charset="0"/>
                            </a:rPr>
                            <m:t>2</m:t>
                          </m:r>
                        </m:sup>
                      </m:sSubSup>
                    </m:e>
                  </m:d>
                  <m:r>
                    <a:rPr xmlns:a="http://schemas.openxmlformats.org/drawingml/2006/main" sz="3200" i="1">
                      <a:solidFill>
                        <a:srgbClr val="000000"/>
                      </a:solidFill>
                      <a:latin typeface="Cambria Math" panose="02040503050406030204" pitchFamily="18" charset="0"/>
                    </a:rPr>
                    <m:t>&lt;</m:t>
                  </m:r>
                  <m:r>
                    <a:rPr xmlns:a="http://schemas.openxmlformats.org/drawingml/2006/main" sz="3200" i="1">
                      <a:solidFill>
                        <a:srgbClr val="000000"/>
                      </a:solidFill>
                      <a:latin typeface="Cambria Math" panose="02040503050406030204" pitchFamily="18" charset="0"/>
                    </a:rPr>
                    <m:t>ε</m:t>
                  </m:r>
                </m:oMath>
              </m:oMathPara>
            </a14:m>
            <a:endParaRPr sz="3200"/>
          </a:p>
        </p:txBody>
      </p:sp>
      <p:sp>
        <p:nvSpPr>
          <p:cNvPr id="309" name="test condition"/>
          <p:cNvSpPr txBox="1"/>
          <p:nvPr/>
        </p:nvSpPr>
        <p:spPr>
          <a:xfrm>
            <a:off x="1977562" y="8168053"/>
            <a:ext cx="2618436"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sz="3200">
                <a:latin typeface="Avenir Book"/>
                <a:ea typeface="Avenir Book"/>
                <a:cs typeface="Avenir Book"/>
                <a:sym typeface="Avenir Book"/>
              </a:rPr>
              <a:t>test</a:t>
            </a:r>
            <a:r>
              <a:t> </a:t>
            </a:r>
            <a:r>
              <a:rPr sz="3200">
                <a:latin typeface="Avenir Book"/>
                <a:ea typeface="Avenir Book"/>
                <a:cs typeface="Avenir Book"/>
                <a:sym typeface="Avenir Book"/>
              </a:rPr>
              <a:t>condition</a:t>
            </a:r>
          </a:p>
        </p:txBody>
      </p:sp>
      <p:sp>
        <p:nvSpPr>
          <p:cNvPr id="310" name="y"/>
          <p:cNvSpPr txBox="1"/>
          <p:nvPr/>
        </p:nvSpPr>
        <p:spPr>
          <a:xfrm>
            <a:off x="9757080" y="2330322"/>
            <a:ext cx="70197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y</a:t>
            </a:r>
          </a:p>
        </p:txBody>
      </p:sp>
      <p:sp>
        <p:nvSpPr>
          <p:cNvPr id="311" name="input"/>
          <p:cNvSpPr txBox="1"/>
          <p:nvPr/>
        </p:nvSpPr>
        <p:spPr>
          <a:xfrm>
            <a:off x="8348256" y="2330322"/>
            <a:ext cx="1180949"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input</a:t>
            </a:r>
          </a:p>
        </p:txBody>
      </p:sp>
      <p:sp>
        <p:nvSpPr>
          <p:cNvPr id="312" name="initialize"/>
          <p:cNvSpPr txBox="1"/>
          <p:nvPr/>
        </p:nvSpPr>
        <p:spPr>
          <a:xfrm>
            <a:off x="8854983" y="3819677"/>
            <a:ext cx="2554936" cy="856758"/>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initialize </a:t>
            </a:r>
            <a14:m>
              <m:oMath>
                <m:sSub>
                  <m:e>
                    <m:r>
                      <a:rPr xmlns:a="http://schemas.openxmlformats.org/drawingml/2006/main" sz="3950" i="1">
                        <a:solidFill>
                          <a:srgbClr val="000000"/>
                        </a:solidFill>
                        <a:latin typeface="Cambria Math" panose="02040503050406030204" pitchFamily="18" charset="0"/>
                      </a:rPr>
                      <m:t>x</m:t>
                    </m:r>
                  </m:e>
                  <m:sub>
                    <m:r>
                      <a:rPr xmlns:a="http://schemas.openxmlformats.org/drawingml/2006/main" sz="3950" i="1">
                        <a:solidFill>
                          <a:srgbClr val="000000"/>
                        </a:solidFill>
                        <a:latin typeface="Cambria Math" panose="02040503050406030204" pitchFamily="18" charset="0"/>
                      </a:rPr>
                      <m:t>0</m:t>
                    </m:r>
                  </m:sub>
                </m:sSub>
              </m:oMath>
            </a14:m>
          </a:p>
        </p:txBody>
      </p:sp>
      <p:sp>
        <p:nvSpPr>
          <p:cNvPr id="313" name="Text"/>
          <p:cNvSpPr txBox="1"/>
          <p:nvPr/>
        </p:nvSpPr>
        <p:spPr>
          <a:xfrm>
            <a:off x="8710768" y="5384739"/>
            <a:ext cx="2794601" cy="956444"/>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14:m>
              <m:oMathPara>
                <m:oMathParaPr>
                  <m:jc m:val="center"/>
                </m:oMathParaPr>
                <m:oMath>
                  <m:sSub>
                    <m:e>
                      <m:r>
                        <a:rPr xmlns:a="http://schemas.openxmlformats.org/drawingml/2006/main" sz="2500" i="1">
                          <a:solidFill>
                            <a:srgbClr val="000000"/>
                          </a:solidFill>
                          <a:latin typeface="Cambria Math" panose="02040503050406030204" pitchFamily="18" charset="0"/>
                        </a:rPr>
                        <m:t>x</m:t>
                      </m:r>
                    </m:e>
                    <m:sub>
                      <m:r>
                        <a:rPr xmlns:a="http://schemas.openxmlformats.org/drawingml/2006/main" sz="2500" i="1">
                          <a:solidFill>
                            <a:srgbClr val="000000"/>
                          </a:solidFill>
                          <a:latin typeface="Cambria Math" panose="02040503050406030204" pitchFamily="18" charset="0"/>
                        </a:rPr>
                        <m:t>n</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sub>
                  </m:sSub>
                  <m:r>
                    <a:rPr xmlns:a="http://schemas.openxmlformats.org/drawingml/2006/main" sz="2500" i="1">
                      <a:solidFill>
                        <a:srgbClr val="000000"/>
                      </a:solidFill>
                      <a:latin typeface="Cambria Math" panose="02040503050406030204" pitchFamily="18" charset="0"/>
                    </a:rPr>
                    <m:t>=</m:t>
                  </m:r>
                  <m:f>
                    <m:fPr>
                      <m:ctrlPr>
                        <a:rPr xmlns:a="http://schemas.openxmlformats.org/drawingml/2006/main" sz="2500" i="1">
                          <a:solidFill>
                            <a:srgbClr val="000000"/>
                          </a:solidFill>
                          <a:latin typeface="Cambria Math" panose="02040503050406030204" pitchFamily="18" charset="0"/>
                        </a:rPr>
                      </m:ctrlPr>
                      <m:type m:val="bar"/>
                    </m:fPr>
                    <m:num>
                      <m:r>
                        <a:rPr xmlns:a="http://schemas.openxmlformats.org/drawingml/2006/main" sz="2500" i="1">
                          <a:solidFill>
                            <a:srgbClr val="000000"/>
                          </a:solidFill>
                          <a:latin typeface="Cambria Math" panose="02040503050406030204" pitchFamily="18" charset="0"/>
                        </a:rPr>
                        <m:t>1</m:t>
                      </m:r>
                    </m:num>
                    <m:den>
                      <m:r>
                        <a:rPr xmlns:a="http://schemas.openxmlformats.org/drawingml/2006/main" sz="2500" i="1">
                          <a:solidFill>
                            <a:srgbClr val="000000"/>
                          </a:solidFill>
                          <a:latin typeface="Cambria Math" panose="02040503050406030204" pitchFamily="18" charset="0"/>
                        </a:rPr>
                        <m:t>2</m:t>
                      </m:r>
                    </m:den>
                  </m:f>
                  <m:d>
                    <m:dPr>
                      <m:ctrlPr>
                        <a:rPr xmlns:a="http://schemas.openxmlformats.org/drawingml/2006/main" sz="2500" i="1">
                          <a:solidFill>
                            <a:srgbClr val="000000"/>
                          </a:solidFill>
                          <a:latin typeface="Cambria Math" panose="02040503050406030204" pitchFamily="18" charset="0"/>
                        </a:rPr>
                      </m:ctrlPr>
                    </m:dPr>
                    <m:e>
                      <m:sSub>
                        <m:e>
                          <m:r>
                            <a:rPr xmlns:a="http://schemas.openxmlformats.org/drawingml/2006/main" sz="2500" i="1">
                              <a:solidFill>
                                <a:srgbClr val="000000"/>
                              </a:solidFill>
                              <a:latin typeface="Cambria Math" panose="02040503050406030204" pitchFamily="18" charset="0"/>
                            </a:rPr>
                            <m:t>x</m:t>
                          </m:r>
                        </m:e>
                        <m:sub>
                          <m:r>
                            <a:rPr xmlns:a="http://schemas.openxmlformats.org/drawingml/2006/main" sz="2500" i="1">
                              <a:solidFill>
                                <a:srgbClr val="000000"/>
                              </a:solidFill>
                              <a:latin typeface="Cambria Math" panose="02040503050406030204" pitchFamily="18" charset="0"/>
                            </a:rPr>
                            <m:t>n</m:t>
                          </m:r>
                        </m:sub>
                      </m:sSub>
                      <m:r>
                        <a:rPr xmlns:a="http://schemas.openxmlformats.org/drawingml/2006/main" sz="2500" i="1">
                          <a:solidFill>
                            <a:srgbClr val="000000"/>
                          </a:solidFill>
                          <a:latin typeface="Cambria Math" panose="02040503050406030204" pitchFamily="18" charset="0"/>
                        </a:rPr>
                        <m:t>+</m:t>
                      </m:r>
                      <m:f>
                        <m:fPr>
                          <m:ctrlPr>
                            <a:rPr xmlns:a="http://schemas.openxmlformats.org/drawingml/2006/main" sz="2500" i="1">
                              <a:solidFill>
                                <a:srgbClr val="000000"/>
                              </a:solidFill>
                              <a:latin typeface="Cambria Math" panose="02040503050406030204" pitchFamily="18" charset="0"/>
                            </a:rPr>
                          </m:ctrlPr>
                          <m:type m:val="bar"/>
                        </m:fPr>
                        <m:num>
                          <m:r>
                            <a:rPr xmlns:a="http://schemas.openxmlformats.org/drawingml/2006/main" sz="2500" i="1">
                              <a:solidFill>
                                <a:srgbClr val="000000"/>
                              </a:solidFill>
                              <a:latin typeface="Cambria Math" panose="02040503050406030204" pitchFamily="18" charset="0"/>
                            </a:rPr>
                            <m:t>y</m:t>
                          </m:r>
                        </m:num>
                        <m:den>
                          <m:sSub>
                            <m:e>
                              <m:r>
                                <a:rPr xmlns:a="http://schemas.openxmlformats.org/drawingml/2006/main" sz="2500" i="1">
                                  <a:solidFill>
                                    <a:srgbClr val="000000"/>
                                  </a:solidFill>
                                  <a:latin typeface="Cambria Math" panose="02040503050406030204" pitchFamily="18" charset="0"/>
                                </a:rPr>
                                <m:t>x</m:t>
                              </m:r>
                            </m:e>
                            <m:sub>
                              <m:r>
                                <a:rPr xmlns:a="http://schemas.openxmlformats.org/drawingml/2006/main" sz="2500" i="1">
                                  <a:solidFill>
                                    <a:srgbClr val="000000"/>
                                  </a:solidFill>
                                  <a:latin typeface="Cambria Math" panose="02040503050406030204" pitchFamily="18" charset="0"/>
                                </a:rPr>
                                <m:t>n</m:t>
                              </m:r>
                            </m:sub>
                          </m:sSub>
                        </m:den>
                      </m:f>
                    </m:e>
                  </m:d>
                </m:oMath>
              </m:oMathPara>
            </a14:m>
          </a:p>
        </p:txBody>
      </p:sp>
      <p:sp>
        <p:nvSpPr>
          <p:cNvPr id="314" name="Rhombus"/>
          <p:cNvSpPr/>
          <p:nvPr/>
        </p:nvSpPr>
        <p:spPr>
          <a:xfrm>
            <a:off x="8882670" y="6948923"/>
            <a:ext cx="2476196" cy="1235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10800"/>
                </a:lnTo>
                <a:lnTo>
                  <a:pt x="10800" y="21600"/>
                </a:lnTo>
                <a:lnTo>
                  <a:pt x="21600" y="10800"/>
                </a:lnTo>
                <a:lnTo>
                  <a:pt x="10800" y="0"/>
                </a:lnTo>
                <a:close/>
              </a:path>
            </a:pathLst>
          </a:custGeom>
          <a:ln w="63500">
            <a:solidFill>
              <a:srgbClr val="000000"/>
            </a:solidFill>
            <a:miter lim="400000"/>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15" name="output"/>
          <p:cNvSpPr txBox="1"/>
          <p:nvPr/>
        </p:nvSpPr>
        <p:spPr>
          <a:xfrm>
            <a:off x="8813129" y="8715852"/>
            <a:ext cx="2794601" cy="856758"/>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output </a:t>
            </a:r>
            <a14:m>
              <m:oMath>
                <m:sSub>
                  <m:e>
                    <m:r>
                      <a:rPr xmlns:a="http://schemas.openxmlformats.org/drawingml/2006/main" sz="3950" i="1">
                        <a:solidFill>
                          <a:srgbClr val="000000"/>
                        </a:solidFill>
                        <a:latin typeface="Cambria Math" panose="02040503050406030204" pitchFamily="18" charset="0"/>
                      </a:rPr>
                      <m:t>x</m:t>
                    </m:r>
                  </m:e>
                  <m:sub>
                    <m:r>
                      <a:rPr xmlns:a="http://schemas.openxmlformats.org/drawingml/2006/main" sz="3950" i="1">
                        <a:solidFill>
                          <a:srgbClr val="000000"/>
                        </a:solidFill>
                        <a:latin typeface="Cambria Math" panose="02040503050406030204" pitchFamily="18" charset="0"/>
                      </a:rPr>
                      <m:t>n</m:t>
                    </m:r>
                    <m:r>
                      <a:rPr xmlns:a="http://schemas.openxmlformats.org/drawingml/2006/main" sz="3950" i="1">
                        <a:solidFill>
                          <a:srgbClr val="000000"/>
                        </a:solidFill>
                        <a:latin typeface="Cambria Math" panose="02040503050406030204" pitchFamily="18" charset="0"/>
                      </a:rPr>
                      <m:t>+</m:t>
                    </m:r>
                    <m:r>
                      <a:rPr xmlns:a="http://schemas.openxmlformats.org/drawingml/2006/main" sz="3950" i="1">
                        <a:solidFill>
                          <a:srgbClr val="000000"/>
                        </a:solidFill>
                        <a:latin typeface="Cambria Math" panose="02040503050406030204" pitchFamily="18" charset="0"/>
                      </a:rPr>
                      <m:t>1</m:t>
                    </m:r>
                  </m:sub>
                </m:sSub>
              </m:oMath>
            </a14:m>
          </a:p>
        </p:txBody>
      </p:sp>
      <p:sp>
        <p:nvSpPr>
          <p:cNvPr id="316" name="Line"/>
          <p:cNvSpPr/>
          <p:nvPr/>
        </p:nvSpPr>
        <p:spPr>
          <a:xfrm>
            <a:off x="10108068" y="3113589"/>
            <a:ext cx="1" cy="688271"/>
          </a:xfrm>
          <a:prstGeom prst="line">
            <a:avLst/>
          </a:prstGeom>
          <a:ln w="381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17" name="Line"/>
          <p:cNvSpPr/>
          <p:nvPr/>
        </p:nvSpPr>
        <p:spPr>
          <a:xfrm>
            <a:off x="10133468" y="4715191"/>
            <a:ext cx="1" cy="688271"/>
          </a:xfrm>
          <a:prstGeom prst="line">
            <a:avLst/>
          </a:prstGeom>
          <a:ln w="381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18" name="Line"/>
          <p:cNvSpPr/>
          <p:nvPr/>
        </p:nvSpPr>
        <p:spPr>
          <a:xfrm>
            <a:off x="10120768" y="6345658"/>
            <a:ext cx="1" cy="688271"/>
          </a:xfrm>
          <a:prstGeom prst="line">
            <a:avLst/>
          </a:prstGeom>
          <a:ln w="381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19" name="Line"/>
          <p:cNvSpPr/>
          <p:nvPr/>
        </p:nvSpPr>
        <p:spPr>
          <a:xfrm>
            <a:off x="10146168" y="8099307"/>
            <a:ext cx="1" cy="688270"/>
          </a:xfrm>
          <a:prstGeom prst="line">
            <a:avLst/>
          </a:prstGeom>
          <a:ln w="381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20" name="Line"/>
          <p:cNvSpPr/>
          <p:nvPr/>
        </p:nvSpPr>
        <p:spPr>
          <a:xfrm flipV="1">
            <a:off x="12340426" y="4865566"/>
            <a:ext cx="1" cy="2761109"/>
          </a:xfrm>
          <a:prstGeom prst="line">
            <a:avLst/>
          </a:prstGeom>
          <a:ln w="38100">
            <a:solidFill>
              <a:srgbClr val="000000"/>
            </a:solidFill>
            <a:miter lim="400000"/>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21" name="Line"/>
          <p:cNvSpPr/>
          <p:nvPr/>
        </p:nvSpPr>
        <p:spPr>
          <a:xfrm>
            <a:off x="11388983" y="7565436"/>
            <a:ext cx="977386" cy="1"/>
          </a:xfrm>
          <a:prstGeom prst="line">
            <a:avLst/>
          </a:prstGeom>
          <a:ln w="38100">
            <a:solidFill>
              <a:srgbClr val="000000"/>
            </a:solidFill>
            <a:miter lim="400000"/>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22" name="Line"/>
          <p:cNvSpPr/>
          <p:nvPr/>
        </p:nvSpPr>
        <p:spPr>
          <a:xfrm flipH="1">
            <a:off x="10140394" y="4902200"/>
            <a:ext cx="2167377" cy="0"/>
          </a:xfrm>
          <a:prstGeom prst="line">
            <a:avLst/>
          </a:prstGeom>
          <a:ln w="381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23" name="false"/>
          <p:cNvSpPr txBox="1"/>
          <p:nvPr/>
        </p:nvSpPr>
        <p:spPr>
          <a:xfrm>
            <a:off x="11115138" y="6689793"/>
            <a:ext cx="1070764"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false</a:t>
            </a:r>
          </a:p>
        </p:txBody>
      </p:sp>
      <p:sp>
        <p:nvSpPr>
          <p:cNvPr id="324" name="true"/>
          <p:cNvSpPr txBox="1"/>
          <p:nvPr/>
        </p:nvSpPr>
        <p:spPr>
          <a:xfrm>
            <a:off x="10430016" y="7924062"/>
            <a:ext cx="961035"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true</a:t>
            </a:r>
          </a:p>
        </p:txBody>
      </p:sp>
      <p:sp>
        <p:nvSpPr>
          <p:cNvPr id="325" name="Equation"/>
          <p:cNvSpPr txBox="1"/>
          <p:nvPr/>
        </p:nvSpPr>
        <p:spPr>
          <a:xfrm>
            <a:off x="9357934" y="7328481"/>
            <a:ext cx="1659830" cy="494795"/>
          </a:xfrm>
          <a:prstGeom prst="rect">
            <a:avLst/>
          </a:prstGeom>
          <a:ln w="12700">
            <a:miter lim="400000"/>
          </a:ln>
        </p:spPr>
        <p:txBody>
          <a:bodyPr wrap="none" lIns="0" tIns="0" rIns="0" bIns="0">
            <a:spAutoFit/>
          </a:bodyPr>
          <a:lstStyle/>
          <a:p>
            <a:pPr algn="l" defTabSz="914400" latinLnBrk="1">
              <a:defRPr sz="1800"/>
            </a:pPr>
            <a14:m>
              <m:oMathPara>
                <m:oMathParaPr>
                  <m:jc m:val="centerGroup"/>
                </m:oMathParaPr>
                <m:oMath>
                  <m:d>
                    <m:dPr>
                      <m:ctrlPr>
                        <a:rPr xmlns:a="http://schemas.openxmlformats.org/drawingml/2006/main" sz="2300" i="1">
                          <a:solidFill>
                            <a:srgbClr val="000000"/>
                          </a:solidFill>
                          <a:latin typeface="Cambria Math" panose="02040503050406030204" pitchFamily="18" charset="0"/>
                        </a:rPr>
                      </m:ctrlPr>
                      <m:begChr m:val="|"/>
                      <m:endChr m:val="|"/>
                    </m:dPr>
                    <m:e>
                      <m:r>
                        <a:rPr xmlns:a="http://schemas.openxmlformats.org/drawingml/2006/main" sz="2300" i="1">
                          <a:solidFill>
                            <a:srgbClr val="000000"/>
                          </a:solidFill>
                          <a:latin typeface="Cambria Math" panose="02040503050406030204" pitchFamily="18" charset="0"/>
                        </a:rPr>
                        <m:t>y</m:t>
                      </m:r>
                      <m:r>
                        <a:rPr xmlns:a="http://schemas.openxmlformats.org/drawingml/2006/main" sz="2300" i="1">
                          <a:solidFill>
                            <a:srgbClr val="000000"/>
                          </a:solidFill>
                          <a:latin typeface="Cambria Math" panose="02040503050406030204" pitchFamily="18" charset="0"/>
                        </a:rPr>
                        <m:t>-</m:t>
                      </m:r>
                      <m:sSubSup>
                        <m:e>
                          <m:r>
                            <a:rPr xmlns:a="http://schemas.openxmlformats.org/drawingml/2006/main" sz="2300" i="1">
                              <a:solidFill>
                                <a:srgbClr val="000000"/>
                              </a:solidFill>
                              <a:latin typeface="Cambria Math" panose="02040503050406030204" pitchFamily="18" charset="0"/>
                            </a:rPr>
                            <m:t>x</m:t>
                          </m:r>
                        </m:e>
                        <m:sub>
                          <m:r>
                            <a:rPr xmlns:a="http://schemas.openxmlformats.org/drawingml/2006/main" sz="2300" i="1">
                              <a:solidFill>
                                <a:srgbClr val="000000"/>
                              </a:solidFill>
                              <a:latin typeface="Cambria Math" panose="02040503050406030204" pitchFamily="18" charset="0"/>
                            </a:rPr>
                            <m:t>n</m:t>
                          </m:r>
                          <m:r>
                            <a:rPr xmlns:a="http://schemas.openxmlformats.org/drawingml/2006/main" sz="2300" i="1">
                              <a:solidFill>
                                <a:srgbClr val="000000"/>
                              </a:solidFill>
                              <a:latin typeface="Cambria Math" panose="02040503050406030204" pitchFamily="18" charset="0"/>
                            </a:rPr>
                            <m:t>+</m:t>
                          </m:r>
                          <m:r>
                            <a:rPr xmlns:a="http://schemas.openxmlformats.org/drawingml/2006/main" sz="2300" i="1">
                              <a:solidFill>
                                <a:srgbClr val="000000"/>
                              </a:solidFill>
                              <a:latin typeface="Cambria Math" panose="02040503050406030204" pitchFamily="18" charset="0"/>
                            </a:rPr>
                            <m:t>1</m:t>
                          </m:r>
                        </m:sub>
                        <m:sup>
                          <m:r>
                            <a:rPr xmlns:a="http://schemas.openxmlformats.org/drawingml/2006/main" sz="2300" i="1">
                              <a:solidFill>
                                <a:srgbClr val="000000"/>
                              </a:solidFill>
                              <a:latin typeface="Cambria Math" panose="02040503050406030204" pitchFamily="18" charset="0"/>
                            </a:rPr>
                            <m:t>2</m:t>
                          </m:r>
                        </m:sup>
                      </m:sSubSup>
                    </m:e>
                  </m:d>
                  <m:r>
                    <a:rPr xmlns:a="http://schemas.openxmlformats.org/drawingml/2006/main" sz="2300" i="1">
                      <a:solidFill>
                        <a:srgbClr val="000000"/>
                      </a:solidFill>
                      <a:latin typeface="Cambria Math" panose="02040503050406030204" pitchFamily="18" charset="0"/>
                    </a:rPr>
                    <m:t>&lt;</m:t>
                  </m:r>
                  <m:r>
                    <a:rPr xmlns:a="http://schemas.openxmlformats.org/drawingml/2006/main" sz="2300" i="1">
                      <a:solidFill>
                        <a:srgbClr val="000000"/>
                      </a:solidFill>
                      <a:latin typeface="Cambria Math" panose="02040503050406030204" pitchFamily="18" charset="0"/>
                    </a:rPr>
                    <m:t>ε</m:t>
                  </m:r>
                </m:oMath>
              </m:oMathPara>
            </a14:m>
            <a:endParaRPr sz="230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3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3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3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3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3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9" fill="hold">
                                  <p:stCondLst>
                                    <p:cond delay="0"/>
                                  </p:stCondLst>
                                  <p:iterate type="el" backwards="0">
                                    <p:tmAbs val="0"/>
                                  </p:iterate>
                                  <p:childTnLst>
                                    <p:set>
                                      <p:cBhvr>
                                        <p:cTn id="38" fill="hold"/>
                                        <p:tgtEl>
                                          <p:spTgt spid="3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10" fill="hold">
                                  <p:stCondLst>
                                    <p:cond delay="0"/>
                                  </p:stCondLst>
                                  <p:iterate type="el" backwards="0">
                                    <p:tmAbs val="0"/>
                                  </p:iterate>
                                  <p:childTnLst>
                                    <p:set>
                                      <p:cBhvr>
                                        <p:cTn id="42" fill="hold"/>
                                        <p:tgtEl>
                                          <p:spTgt spid="3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1" fill="hold">
                                  <p:stCondLst>
                                    <p:cond delay="0"/>
                                  </p:stCondLst>
                                  <p:iterate type="el" backwards="0">
                                    <p:tmAbs val="0"/>
                                  </p:iterate>
                                  <p:childTnLst>
                                    <p:set>
                                      <p:cBhvr>
                                        <p:cTn id="46" fill="hold"/>
                                        <p:tgtEl>
                                          <p:spTgt spid="3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12" fill="hold">
                                  <p:stCondLst>
                                    <p:cond delay="0"/>
                                  </p:stCondLst>
                                  <p:iterate type="el" backwards="0">
                                    <p:tmAbs val="0"/>
                                  </p:iterate>
                                  <p:childTnLst>
                                    <p:set>
                                      <p:cBhvr>
                                        <p:cTn id="50" fill="hold"/>
                                        <p:tgtEl>
                                          <p:spTgt spid="3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13" fill="hold">
                                  <p:stCondLst>
                                    <p:cond delay="0"/>
                                  </p:stCondLst>
                                  <p:iterate type="el" backwards="0">
                                    <p:tmAbs val="0"/>
                                  </p:iterate>
                                  <p:childTnLst>
                                    <p:set>
                                      <p:cBhvr>
                                        <p:cTn id="54" fill="hold"/>
                                        <p:tgtEl>
                                          <p:spTgt spid="3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4" fill="hold">
                                  <p:stCondLst>
                                    <p:cond delay="0"/>
                                  </p:stCondLst>
                                  <p:iterate type="el" backwards="0">
                                    <p:tmAbs val="0"/>
                                  </p:iterate>
                                  <p:childTnLst>
                                    <p:set>
                                      <p:cBhvr>
                                        <p:cTn id="58" fill="hold"/>
                                        <p:tgtEl>
                                          <p:spTgt spid="3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0" presetID="1" grpId="15" fill="hold">
                                  <p:stCondLst>
                                    <p:cond delay="0"/>
                                  </p:stCondLst>
                                  <p:iterate type="el" backwards="0">
                                    <p:tmAbs val="0"/>
                                  </p:iterate>
                                  <p:childTnLst>
                                    <p:set>
                                      <p:cBhvr>
                                        <p:cTn id="62" fill="hold"/>
                                        <p:tgtEl>
                                          <p:spTgt spid="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2" grpId="12"/>
      <p:bldP build="whole" bldLvl="1" animBg="1" rev="0" advAuto="0" spid="311" grpId="1"/>
      <p:bldP build="whole" bldLvl="1" animBg="1" rev="0" advAuto="0" spid="324" grpId="13"/>
      <p:bldP build="whole" bldLvl="1" animBg="1" rev="0" advAuto="0" spid="323" grpId="9"/>
      <p:bldP build="whole" bldLvl="1" animBg="1" rev="0" advAuto="0" spid="318" grpId="7"/>
      <p:bldP build="whole" bldLvl="1" animBg="1" rev="0" advAuto="0" spid="321" grpId="10"/>
      <p:bldP build="whole" bldLvl="1" animBg="1" rev="0" advAuto="0" spid="313" grpId="6"/>
      <p:bldP build="whole" bldLvl="1" animBg="1" rev="0" advAuto="0" spid="310" grpId="2"/>
      <p:bldP build="whole" bldLvl="1" animBg="1" rev="0" advAuto="0" spid="316" grpId="3"/>
      <p:bldP build="whole" bldLvl="1" animBg="1" rev="0" advAuto="0" spid="314" grpId="8"/>
      <p:bldP build="whole" bldLvl="1" animBg="1" rev="0" advAuto="0" spid="317" grpId="5"/>
      <p:bldP build="whole" bldLvl="1" animBg="1" rev="0" advAuto="0" spid="315" grpId="15"/>
      <p:bldP build="whole" bldLvl="1" animBg="1" rev="0" advAuto="0" spid="320" grpId="11"/>
      <p:bldP build="whole" bldLvl="1" animBg="1" rev="0" advAuto="0" spid="312" grpId="4"/>
      <p:bldP build="whole" bldLvl="1" animBg="1" rev="0" advAuto="0" spid="319" grpId="14"/>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27" name="Flowchart for program design"/>
          <p:cNvSpPr/>
          <p:nvPr>
            <p:ph type="title"/>
          </p:nvPr>
        </p:nvSpPr>
        <p:spPr>
          <a:prstGeom prst="rect">
            <a:avLst/>
          </a:prstGeom>
        </p:spPr>
        <p:txBody>
          <a:bodyPr/>
          <a:lstStyle>
            <a:lvl1pPr defTabSz="473201">
              <a:defRPr sz="6480"/>
            </a:lvl1pPr>
          </a:lstStyle>
          <a:p>
            <a:pPr/>
            <a:r>
              <a:t>Flowchart for program design</a:t>
            </a:r>
          </a:p>
        </p:txBody>
      </p:sp>
      <p:sp>
        <p:nvSpPr>
          <p:cNvPr id="328" name="Double-click to edit"/>
          <p:cNvSpPr/>
          <p:nvPr>
            <p:ph type="body" idx="1"/>
          </p:nvPr>
        </p:nvSpPr>
        <p:spPr>
          <a:prstGeom prst="rect">
            <a:avLst/>
          </a:prstGeom>
        </p:spPr>
        <p:txBody>
          <a:bodyPr/>
          <a:lstStyle/>
          <a:p>
            <a:pPr/>
          </a:p>
        </p:txBody>
      </p:sp>
      <p:pic>
        <p:nvPicPr>
          <p:cNvPr id="329" name="Image" descr="Image"/>
          <p:cNvPicPr>
            <a:picLocks noChangeAspect="1"/>
          </p:cNvPicPr>
          <p:nvPr/>
        </p:nvPicPr>
        <p:blipFill>
          <a:blip r:embed="rId2">
            <a:extLst/>
          </a:blip>
          <a:stretch>
            <a:fillRect/>
          </a:stretch>
        </p:blipFill>
        <p:spPr>
          <a:xfrm>
            <a:off x="180859" y="3062976"/>
            <a:ext cx="12643082" cy="534214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31" name="Flowchart for Babylonian algorithm"/>
          <p:cNvSpPr/>
          <p:nvPr>
            <p:ph type="title"/>
          </p:nvPr>
        </p:nvSpPr>
        <p:spPr>
          <a:xfrm>
            <a:off x="571980" y="254000"/>
            <a:ext cx="12027430" cy="2159000"/>
          </a:xfrm>
          <a:prstGeom prst="rect">
            <a:avLst/>
          </a:prstGeom>
        </p:spPr>
        <p:txBody>
          <a:bodyPr/>
          <a:lstStyle>
            <a:lvl1pPr defTabSz="438150">
              <a:defRPr sz="6000"/>
            </a:lvl1pPr>
          </a:lstStyle>
          <a:p>
            <a:pPr/>
            <a:r>
              <a:t>Flowchart for Babylonian algorithm</a:t>
            </a:r>
          </a:p>
        </p:txBody>
      </p:sp>
      <p:pic>
        <p:nvPicPr>
          <p:cNvPr id="332" name="Image" descr="Image"/>
          <p:cNvPicPr>
            <a:picLocks noChangeAspect="1"/>
          </p:cNvPicPr>
          <p:nvPr/>
        </p:nvPicPr>
        <p:blipFill>
          <a:blip r:embed="rId2">
            <a:extLst/>
          </a:blip>
          <a:stretch>
            <a:fillRect/>
          </a:stretch>
        </p:blipFill>
        <p:spPr>
          <a:xfrm>
            <a:off x="290145" y="2978150"/>
            <a:ext cx="12591100" cy="4740779"/>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Write code into modules!…"/>
          <p:cNvSpPr txBox="1"/>
          <p:nvPr>
            <p:ph type="body" idx="1"/>
          </p:nvPr>
        </p:nvSpPr>
        <p:spPr>
          <a:xfrm>
            <a:off x="952500" y="2590800"/>
            <a:ext cx="11289573" cy="6286500"/>
          </a:xfrm>
          <a:prstGeom prst="rect">
            <a:avLst/>
          </a:prstGeom>
        </p:spPr>
        <p:txBody>
          <a:bodyPr/>
          <a:lstStyle/>
          <a:p>
            <a:pPr/>
            <a:r>
              <a:t>Write code into modules!</a:t>
            </a:r>
          </a:p>
          <a:p>
            <a:pPr/>
            <a:r>
              <a:rPr>
                <a:solidFill>
                  <a:schemeClr val="accent5">
                    <a:hueOff val="-82419"/>
                    <a:satOff val="-9513"/>
                    <a:lumOff val="-16343"/>
                  </a:schemeClr>
                </a:solidFill>
                <a:latin typeface="Avenir Heavy"/>
                <a:ea typeface="Avenir Heavy"/>
                <a:cs typeface="Avenir Heavy"/>
                <a:sym typeface="Avenir Heavy"/>
              </a:rPr>
              <a:t>Unit testing</a:t>
            </a:r>
            <a:r>
              <a:t> is making sure you test each module / subroutine works individually before putting them together</a:t>
            </a:r>
          </a:p>
          <a:p>
            <a:pPr/>
            <a:r>
              <a:t>Don’t just code the whole code and expect it to work - think about what outputs you should expect for given inputs and </a:t>
            </a:r>
            <a:r>
              <a:rPr>
                <a:solidFill>
                  <a:schemeClr val="accent5">
                    <a:hueOff val="-82419"/>
                    <a:satOff val="-9513"/>
                    <a:lumOff val="-16343"/>
                  </a:schemeClr>
                </a:solidFill>
                <a:latin typeface="Avenir Heavy"/>
                <a:ea typeface="Avenir Heavy"/>
                <a:cs typeface="Avenir Heavy"/>
                <a:sym typeface="Avenir Heavy"/>
              </a:rPr>
              <a:t>verify each function (section) </a:t>
            </a:r>
            <a:r>
              <a:t>of your code</a:t>
            </a:r>
          </a:p>
        </p:txBody>
      </p:sp>
      <p:sp>
        <p:nvSpPr>
          <p:cNvPr id="335" name="Unit testing"/>
          <p:cNvSpPr txBox="1"/>
          <p:nvPr>
            <p:ph type="title"/>
          </p:nvPr>
        </p:nvSpPr>
        <p:spPr>
          <a:prstGeom prst="rect">
            <a:avLst/>
          </a:prstGeom>
        </p:spPr>
        <p:txBody>
          <a:bodyPr/>
          <a:lstStyle/>
          <a:p>
            <a:pPr/>
            <a:r>
              <a:t>Unit testing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3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3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34"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Contents"/>
          <p:cNvSpPr txBox="1"/>
          <p:nvPr>
            <p:ph type="title"/>
          </p:nvPr>
        </p:nvSpPr>
        <p:spPr>
          <a:prstGeom prst="rect">
            <a:avLst/>
          </a:prstGeom>
        </p:spPr>
        <p:txBody>
          <a:bodyPr/>
          <a:lstStyle/>
          <a:p>
            <a:pPr/>
            <a:r>
              <a:t>Contents</a:t>
            </a:r>
          </a:p>
        </p:txBody>
      </p:sp>
      <p:sp>
        <p:nvSpPr>
          <p:cNvPr id="340" name="Program Design…"/>
          <p:cNvSpPr txBox="1"/>
          <p:nvPr>
            <p:ph type="body" idx="1"/>
          </p:nvPr>
        </p:nvSpPr>
        <p:spPr>
          <a:prstGeom prst="rect">
            <a:avLst/>
          </a:prstGeom>
        </p:spPr>
        <p:txBody>
          <a:bodyPr/>
          <a:lstStyle/>
          <a:p>
            <a:pPr marL="508000" indent="-508000">
              <a:buSzPct val="100000"/>
              <a:buAutoNum type="arabicPeriod" startAt="1"/>
            </a:pPr>
            <a:r>
              <a:t>Program Design </a:t>
            </a:r>
          </a:p>
          <a:p>
            <a:pPr marL="508000" indent="-508000">
              <a:buSzPct val="100000"/>
              <a:buAutoNum type="arabicPeriod" startAt="1"/>
              <a:defRPr>
                <a:solidFill>
                  <a:schemeClr val="accent5">
                    <a:hueOff val="-82419"/>
                    <a:satOff val="-9513"/>
                    <a:lumOff val="-16343"/>
                  </a:schemeClr>
                </a:solidFill>
                <a:latin typeface="Avenir Heavy"/>
                <a:ea typeface="Avenir Heavy"/>
                <a:cs typeface="Avenir Heavy"/>
                <a:sym typeface="Avenir Heavy"/>
              </a:defRPr>
            </a:pPr>
            <a:r>
              <a:t>Flow control: selection</a:t>
            </a:r>
          </a:p>
          <a:p>
            <a:pPr marL="508000" indent="-508000">
              <a:buSzPct val="100000"/>
              <a:buAutoNum type="arabicPeriod" startAt="1"/>
            </a:pPr>
            <a:r>
              <a:t>Flow control: loops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Selection"/>
          <p:cNvSpPr/>
          <p:nvPr>
            <p:ph type="title"/>
          </p:nvPr>
        </p:nvSpPr>
        <p:spPr>
          <a:prstGeom prst="rect">
            <a:avLst/>
          </a:prstGeom>
        </p:spPr>
        <p:txBody>
          <a:bodyPr/>
          <a:lstStyle/>
          <a:p>
            <a:pPr/>
            <a:r>
              <a:t>Selection</a:t>
            </a:r>
          </a:p>
        </p:txBody>
      </p:sp>
      <p:sp>
        <p:nvSpPr>
          <p:cNvPr id="343" name="Allows the selective execution of a portion of your code depending on true/false value or comparison with constants…"/>
          <p:cNvSpPr/>
          <p:nvPr>
            <p:ph type="body" idx="1"/>
          </p:nvPr>
        </p:nvSpPr>
        <p:spPr>
          <a:xfrm>
            <a:off x="766233" y="1079500"/>
            <a:ext cx="11950238" cy="7594600"/>
          </a:xfrm>
          <a:prstGeom prst="rect">
            <a:avLst/>
          </a:prstGeom>
        </p:spPr>
        <p:txBody>
          <a:bodyPr/>
          <a:lstStyle/>
          <a:p>
            <a:pPr/>
            <a:r>
              <a:t>Allows the </a:t>
            </a:r>
            <a:r>
              <a:rPr>
                <a:solidFill>
                  <a:schemeClr val="accent5">
                    <a:hueOff val="-82419"/>
                    <a:satOff val="-9513"/>
                    <a:lumOff val="-16343"/>
                  </a:schemeClr>
                </a:solidFill>
                <a:latin typeface="Avenir Heavy"/>
                <a:ea typeface="Avenir Heavy"/>
                <a:cs typeface="Avenir Heavy"/>
                <a:sym typeface="Avenir Heavy"/>
              </a:rPr>
              <a:t>selective execution</a:t>
            </a:r>
            <a:r>
              <a:t> of a portion of your code depending on </a:t>
            </a:r>
            <a:r>
              <a:rPr>
                <a:solidFill>
                  <a:schemeClr val="accent5">
                    <a:hueOff val="-82419"/>
                    <a:satOff val="-9513"/>
                    <a:lumOff val="-16343"/>
                  </a:schemeClr>
                </a:solidFill>
                <a:latin typeface="Avenir Heavy"/>
                <a:ea typeface="Avenir Heavy"/>
                <a:cs typeface="Avenir Heavy"/>
                <a:sym typeface="Avenir Heavy"/>
              </a:rPr>
              <a:t>true/false value or comparison with constants</a:t>
            </a:r>
          </a:p>
          <a:p>
            <a:pPr/>
            <a:r>
              <a:t>Two main types of selection statement in MATLAB:</a:t>
            </a:r>
          </a:p>
          <a:p>
            <a:pPr lvl="1">
              <a:lnSpc>
                <a:spcPct val="240000"/>
              </a:lnSpc>
              <a:defRPr>
                <a:solidFill>
                  <a:schemeClr val="accent5">
                    <a:hueOff val="-82419"/>
                    <a:satOff val="-9513"/>
                    <a:lumOff val="-16343"/>
                  </a:schemeClr>
                </a:solidFill>
                <a:latin typeface="Avenir Heavy"/>
                <a:ea typeface="Avenir Heavy"/>
                <a:cs typeface="Avenir Heavy"/>
                <a:sym typeface="Avenir Heavy"/>
              </a:defRPr>
            </a:pPr>
            <a:r>
              <a:t>if-(else)-end</a:t>
            </a:r>
          </a:p>
          <a:p>
            <a:pPr lvl="1">
              <a:defRPr>
                <a:solidFill>
                  <a:schemeClr val="accent5">
                    <a:hueOff val="-82419"/>
                    <a:satOff val="-9513"/>
                    <a:lumOff val="-16343"/>
                  </a:schemeClr>
                </a:solidFill>
                <a:latin typeface="Avenir Heavy"/>
                <a:ea typeface="Avenir Heavy"/>
                <a:cs typeface="Avenir Heavy"/>
                <a:sym typeface="Avenir Heavy"/>
              </a:defRPr>
            </a:pPr>
            <a:r>
              <a:t>switch-case</a:t>
            </a:r>
          </a:p>
        </p:txBody>
      </p:sp>
      <p:sp>
        <p:nvSpPr>
          <p:cNvPr id="344" name="condition"/>
          <p:cNvSpPr/>
          <p:nvPr/>
        </p:nvSpPr>
        <p:spPr>
          <a:xfrm>
            <a:off x="5364214" y="4757373"/>
            <a:ext cx="2108494" cy="10519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10800"/>
                </a:lnTo>
                <a:lnTo>
                  <a:pt x="10800" y="21600"/>
                </a:lnTo>
                <a:lnTo>
                  <a:pt x="21600" y="10800"/>
                </a:lnTo>
                <a:lnTo>
                  <a:pt x="10800" y="0"/>
                </a:lnTo>
                <a:close/>
              </a:path>
            </a:pathLst>
          </a:cu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10000"/>
              </a:lnSpc>
              <a:defRPr sz="2000">
                <a:latin typeface="+mn-lt"/>
                <a:ea typeface="+mn-ea"/>
                <a:cs typeface="+mn-cs"/>
                <a:sym typeface="Helvetica Neue Medium"/>
              </a:defRPr>
            </a:lvl1pPr>
          </a:lstStyle>
          <a:p>
            <a:pPr/>
            <a:r>
              <a:t>condition</a:t>
            </a:r>
          </a:p>
        </p:txBody>
      </p:sp>
      <p:sp>
        <p:nvSpPr>
          <p:cNvPr id="345" name="Line"/>
          <p:cNvSpPr/>
          <p:nvPr/>
        </p:nvSpPr>
        <p:spPr>
          <a:xfrm>
            <a:off x="4412415" y="5283343"/>
            <a:ext cx="965652"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46" name="Line"/>
          <p:cNvSpPr/>
          <p:nvPr/>
        </p:nvSpPr>
        <p:spPr>
          <a:xfrm>
            <a:off x="6417886" y="6178257"/>
            <a:ext cx="965652"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47" name="do something"/>
          <p:cNvSpPr txBox="1"/>
          <p:nvPr/>
        </p:nvSpPr>
        <p:spPr>
          <a:xfrm>
            <a:off x="8464180" y="4997593"/>
            <a:ext cx="226154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lvl1pPr>
          </a:lstStyle>
          <a:p>
            <a:pPr/>
            <a:r>
              <a:t>do something</a:t>
            </a:r>
          </a:p>
        </p:txBody>
      </p:sp>
      <p:sp>
        <p:nvSpPr>
          <p:cNvPr id="348" name="Line"/>
          <p:cNvSpPr/>
          <p:nvPr/>
        </p:nvSpPr>
        <p:spPr>
          <a:xfrm>
            <a:off x="7564378" y="5283343"/>
            <a:ext cx="864223"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49" name="Line"/>
          <p:cNvSpPr/>
          <p:nvPr/>
        </p:nvSpPr>
        <p:spPr>
          <a:xfrm flipV="1">
            <a:off x="6418460" y="5747117"/>
            <a:ext cx="1" cy="46670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50" name="do something else"/>
          <p:cNvSpPr txBox="1"/>
          <p:nvPr/>
        </p:nvSpPr>
        <p:spPr>
          <a:xfrm>
            <a:off x="7479090" y="5892507"/>
            <a:ext cx="297271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lvl1pPr>
          </a:lstStyle>
          <a:p>
            <a:pPr/>
            <a:r>
              <a:t>do something else</a:t>
            </a:r>
          </a:p>
        </p:txBody>
      </p:sp>
      <p:sp>
        <p:nvSpPr>
          <p:cNvPr id="351" name="true"/>
          <p:cNvSpPr txBox="1"/>
          <p:nvPr/>
        </p:nvSpPr>
        <p:spPr>
          <a:xfrm>
            <a:off x="7564378" y="4597400"/>
            <a:ext cx="72583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true</a:t>
            </a:r>
          </a:p>
        </p:txBody>
      </p:sp>
      <p:sp>
        <p:nvSpPr>
          <p:cNvPr id="352" name="false"/>
          <p:cNvSpPr txBox="1"/>
          <p:nvPr/>
        </p:nvSpPr>
        <p:spPr>
          <a:xfrm>
            <a:off x="6498172" y="5726467"/>
            <a:ext cx="805080"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false</a:t>
            </a:r>
          </a:p>
        </p:txBody>
      </p:sp>
      <p:sp>
        <p:nvSpPr>
          <p:cNvPr id="353" name="switch"/>
          <p:cNvSpPr txBox="1"/>
          <p:nvPr/>
        </p:nvSpPr>
        <p:spPr>
          <a:xfrm>
            <a:off x="5373981" y="6722171"/>
            <a:ext cx="1655142" cy="67310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900"/>
            </a:lvl1pPr>
          </a:lstStyle>
          <a:p>
            <a:pPr/>
            <a:r>
              <a:t>switch</a:t>
            </a:r>
          </a:p>
        </p:txBody>
      </p:sp>
      <p:sp>
        <p:nvSpPr>
          <p:cNvPr id="354" name="Line"/>
          <p:cNvSpPr/>
          <p:nvPr/>
        </p:nvSpPr>
        <p:spPr>
          <a:xfrm>
            <a:off x="4430383" y="7084121"/>
            <a:ext cx="965652"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55" name="Line"/>
          <p:cNvSpPr/>
          <p:nvPr/>
        </p:nvSpPr>
        <p:spPr>
          <a:xfrm flipV="1">
            <a:off x="6222247" y="7475031"/>
            <a:ext cx="1" cy="2159002"/>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56" name="case 1"/>
          <p:cNvSpPr txBox="1"/>
          <p:nvPr/>
        </p:nvSpPr>
        <p:spPr>
          <a:xfrm>
            <a:off x="6375503" y="7557582"/>
            <a:ext cx="105041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case 1</a:t>
            </a:r>
          </a:p>
        </p:txBody>
      </p:sp>
      <p:sp>
        <p:nvSpPr>
          <p:cNvPr id="357" name="Line"/>
          <p:cNvSpPr/>
          <p:nvPr/>
        </p:nvSpPr>
        <p:spPr>
          <a:xfrm>
            <a:off x="6270202" y="8036847"/>
            <a:ext cx="1261020"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58" name="case 2"/>
          <p:cNvSpPr txBox="1"/>
          <p:nvPr/>
        </p:nvSpPr>
        <p:spPr>
          <a:xfrm>
            <a:off x="6375503" y="8155511"/>
            <a:ext cx="105041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case 2</a:t>
            </a:r>
          </a:p>
        </p:txBody>
      </p:sp>
      <p:sp>
        <p:nvSpPr>
          <p:cNvPr id="359" name="Line"/>
          <p:cNvSpPr/>
          <p:nvPr/>
        </p:nvSpPr>
        <p:spPr>
          <a:xfrm>
            <a:off x="6270202" y="8634776"/>
            <a:ext cx="1261020"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60" name="case 3"/>
          <p:cNvSpPr txBox="1"/>
          <p:nvPr/>
        </p:nvSpPr>
        <p:spPr>
          <a:xfrm>
            <a:off x="6375503" y="8760553"/>
            <a:ext cx="105041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case 3</a:t>
            </a:r>
          </a:p>
        </p:txBody>
      </p:sp>
      <p:sp>
        <p:nvSpPr>
          <p:cNvPr id="361" name="Line"/>
          <p:cNvSpPr/>
          <p:nvPr/>
        </p:nvSpPr>
        <p:spPr>
          <a:xfrm>
            <a:off x="6270202" y="9239818"/>
            <a:ext cx="1261020"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62" name="do A"/>
          <p:cNvSpPr txBox="1"/>
          <p:nvPr/>
        </p:nvSpPr>
        <p:spPr>
          <a:xfrm>
            <a:off x="7691292" y="7662197"/>
            <a:ext cx="864224"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lvl1pPr>
          </a:lstStyle>
          <a:p>
            <a:pPr/>
            <a:r>
              <a:t>do A</a:t>
            </a:r>
          </a:p>
        </p:txBody>
      </p:sp>
      <p:sp>
        <p:nvSpPr>
          <p:cNvPr id="363" name="do B"/>
          <p:cNvSpPr txBox="1"/>
          <p:nvPr/>
        </p:nvSpPr>
        <p:spPr>
          <a:xfrm>
            <a:off x="7703980" y="8276383"/>
            <a:ext cx="83884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lvl1pPr>
          </a:lstStyle>
          <a:p>
            <a:pPr/>
            <a:r>
              <a:t>do B</a:t>
            </a:r>
          </a:p>
        </p:txBody>
      </p:sp>
      <p:sp>
        <p:nvSpPr>
          <p:cNvPr id="364" name="do C"/>
          <p:cNvSpPr txBox="1"/>
          <p:nvPr/>
        </p:nvSpPr>
        <p:spPr>
          <a:xfrm>
            <a:off x="7691292" y="8890568"/>
            <a:ext cx="864224"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lvl1pPr>
          </a:lstStyle>
          <a:p>
            <a:pPr/>
            <a:r>
              <a:t>do C</a:t>
            </a:r>
          </a:p>
        </p:txBody>
      </p:sp>
      <p:sp>
        <p:nvSpPr>
          <p:cNvPr id="365" name="…"/>
          <p:cNvSpPr txBox="1"/>
          <p:nvPr/>
        </p:nvSpPr>
        <p:spPr>
          <a:xfrm>
            <a:off x="6672112" y="9190321"/>
            <a:ext cx="45720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lvl1pPr>
          </a:lstStyle>
          <a:p>
            <a:pPr/>
            <a:r>
              <a:t>…</a:t>
            </a:r>
          </a:p>
        </p:txBody>
      </p:sp>
      <p:sp>
        <p:nvSpPr>
          <p:cNvPr id="366" name="condition"/>
          <p:cNvSpPr/>
          <p:nvPr/>
        </p:nvSpPr>
        <p:spPr>
          <a:xfrm>
            <a:off x="10807103" y="5652287"/>
            <a:ext cx="2108494" cy="1051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10800"/>
                </a:lnTo>
                <a:lnTo>
                  <a:pt x="10800" y="21600"/>
                </a:lnTo>
                <a:lnTo>
                  <a:pt x="21600" y="10800"/>
                </a:lnTo>
                <a:lnTo>
                  <a:pt x="10800" y="0"/>
                </a:lnTo>
                <a:close/>
              </a:path>
            </a:pathLst>
          </a:custGeom>
          <a:ln w="50800">
            <a:solidFill>
              <a:srgbClr val="000000"/>
            </a:solidFill>
            <a:prstDash val="sysDot"/>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10000"/>
              </a:lnSpc>
              <a:defRPr sz="2000">
                <a:latin typeface="+mn-lt"/>
                <a:ea typeface="+mn-ea"/>
                <a:cs typeface="+mn-cs"/>
                <a:sym typeface="Helvetica Neue Medium"/>
              </a:defRPr>
            </a:lvl1pPr>
          </a:lstStyle>
          <a:p>
            <a:pPr/>
            <a:r>
              <a:t>condition</a:t>
            </a:r>
          </a:p>
        </p:txBody>
      </p:sp>
      <p:sp>
        <p:nvSpPr>
          <p:cNvPr id="367" name="Line"/>
          <p:cNvSpPr/>
          <p:nvPr/>
        </p:nvSpPr>
        <p:spPr>
          <a:xfrm>
            <a:off x="10458456" y="6178257"/>
            <a:ext cx="285100"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4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4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4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3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3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4" fill="hold">
                                  <p:stCondLst>
                                    <p:cond delay="0"/>
                                  </p:stCondLst>
                                  <p:iterate type="el" backwards="0">
                                    <p:tmAbs val="0"/>
                                  </p:iterate>
                                  <p:childTnLst>
                                    <p:set>
                                      <p:cBhvr>
                                        <p:cTn id="28" fill="hold"/>
                                        <p:tgtEl>
                                          <p:spTgt spid="3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5" fill="hold">
                                  <p:stCondLst>
                                    <p:cond delay="0"/>
                                  </p:stCondLst>
                                  <p:iterate type="el" backwards="0">
                                    <p:tmAbs val="0"/>
                                  </p:iterate>
                                  <p:childTnLst>
                                    <p:set>
                                      <p:cBhvr>
                                        <p:cTn id="32" fill="hold"/>
                                        <p:tgtEl>
                                          <p:spTgt spid="3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6" fill="hold">
                                  <p:stCondLst>
                                    <p:cond delay="0"/>
                                  </p:stCondLst>
                                  <p:iterate type="el" backwards="0">
                                    <p:tmAbs val="0"/>
                                  </p:iterate>
                                  <p:childTnLst>
                                    <p:set>
                                      <p:cBhvr>
                                        <p:cTn id="36" fill="hold"/>
                                        <p:tgtEl>
                                          <p:spTgt spid="3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7" fill="hold">
                                  <p:stCondLst>
                                    <p:cond delay="0"/>
                                  </p:stCondLst>
                                  <p:iterate type="el" backwards="0">
                                    <p:tmAbs val="0"/>
                                  </p:iterate>
                                  <p:childTnLst>
                                    <p:set>
                                      <p:cBhvr>
                                        <p:cTn id="40" fill="hold"/>
                                        <p:tgtEl>
                                          <p:spTgt spid="347"/>
                                        </p:tgtEl>
                                        <p:attrNameLst>
                                          <p:attrName>style.visibility</p:attrName>
                                        </p:attrNameLst>
                                      </p:cBhvr>
                                      <p:to>
                                        <p:strVal val="visible"/>
                                      </p:to>
                                    </p:set>
                                  </p:childTnLst>
                                </p:cTn>
                              </p:par>
                            </p:childTnLst>
                          </p:cTn>
                        </p:par>
                        <p:par>
                          <p:cTn id="41" fill="hold">
                            <p:stCondLst>
                              <p:cond delay="0"/>
                            </p:stCondLst>
                            <p:childTnLst>
                              <p:par>
                                <p:cTn id="42" presetClass="entr" nodeType="afterEffect" presetSubtype="0" presetID="1" grpId="8" fill="hold">
                                  <p:stCondLst>
                                    <p:cond delay="0"/>
                                  </p:stCondLst>
                                  <p:iterate type="el" backwards="0">
                                    <p:tmAbs val="0"/>
                                  </p:iterate>
                                  <p:childTnLst>
                                    <p:set>
                                      <p:cBhvr>
                                        <p:cTn id="43" fill="hold"/>
                                        <p:tgtEl>
                                          <p:spTgt spid="35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Class="entr" nodeType="clickEffect" presetSubtype="0" presetID="1" grpId="9" fill="hold">
                                  <p:stCondLst>
                                    <p:cond delay="0"/>
                                  </p:stCondLst>
                                  <p:iterate type="el" backwards="0">
                                    <p:tmAbs val="0"/>
                                  </p:iterate>
                                  <p:childTnLst>
                                    <p:set>
                                      <p:cBhvr>
                                        <p:cTn id="47" fill="hold"/>
                                        <p:tgtEl>
                                          <p:spTgt spid="34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0" presetID="1" grpId="10" fill="hold">
                                  <p:stCondLst>
                                    <p:cond delay="0"/>
                                  </p:stCondLst>
                                  <p:iterate type="el" backwards="0">
                                    <p:tmAbs val="0"/>
                                  </p:iterate>
                                  <p:childTnLst>
                                    <p:set>
                                      <p:cBhvr>
                                        <p:cTn id="51" fill="hold"/>
                                        <p:tgtEl>
                                          <p:spTgt spid="35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0" presetID="1" grpId="11" fill="hold">
                                  <p:stCondLst>
                                    <p:cond delay="0"/>
                                  </p:stCondLst>
                                  <p:iterate type="el" backwards="0">
                                    <p:tmAbs val="0"/>
                                  </p:iterate>
                                  <p:childTnLst>
                                    <p:set>
                                      <p:cBhvr>
                                        <p:cTn id="55" fill="hold"/>
                                        <p:tgtEl>
                                          <p:spTgt spid="36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0" presetID="1" grpId="12" fill="hold">
                                  <p:stCondLst>
                                    <p:cond delay="0"/>
                                  </p:stCondLst>
                                  <p:iterate type="el" backwards="0">
                                    <p:tmAbs val="0"/>
                                  </p:iterate>
                                  <p:childTnLst>
                                    <p:set>
                                      <p:cBhvr>
                                        <p:cTn id="59" fill="hold"/>
                                        <p:tgtEl>
                                          <p:spTgt spid="36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Class="entr" nodeType="clickEffect" presetSubtype="0" presetID="1" grpId="1" fill="hold">
                                  <p:stCondLst>
                                    <p:cond delay="0"/>
                                  </p:stCondLst>
                                  <p:iterate type="el" backwards="0">
                                    <p:tmAbs val="0"/>
                                  </p:iterate>
                                  <p:childTnLst>
                                    <p:set>
                                      <p:cBhvr>
                                        <p:cTn id="63" fill="hold"/>
                                        <p:tgtEl>
                                          <p:spTgt spid="343">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Class="entr" nodeType="clickEffect" presetSubtype="0" presetID="1" grpId="13" fill="hold">
                                  <p:stCondLst>
                                    <p:cond delay="0"/>
                                  </p:stCondLst>
                                  <p:iterate type="el" backwards="0">
                                    <p:tmAbs val="0"/>
                                  </p:iterate>
                                  <p:childTnLst>
                                    <p:set>
                                      <p:cBhvr>
                                        <p:cTn id="67" fill="hold"/>
                                        <p:tgtEl>
                                          <p:spTgt spid="35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Class="entr" nodeType="clickEffect" presetSubtype="0" presetID="1" grpId="14" fill="hold">
                                  <p:stCondLst>
                                    <p:cond delay="0"/>
                                  </p:stCondLst>
                                  <p:iterate type="el" backwards="0">
                                    <p:tmAbs val="0"/>
                                  </p:iterate>
                                  <p:childTnLst>
                                    <p:set>
                                      <p:cBhvr>
                                        <p:cTn id="71" fill="hold"/>
                                        <p:tgtEl>
                                          <p:spTgt spid="35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Class="entr" nodeType="clickEffect" presetSubtype="0" presetID="1" grpId="15" fill="hold">
                                  <p:stCondLst>
                                    <p:cond delay="0"/>
                                  </p:stCondLst>
                                  <p:iterate type="el" backwards="0">
                                    <p:tmAbs val="0"/>
                                  </p:iterate>
                                  <p:childTnLst>
                                    <p:set>
                                      <p:cBhvr>
                                        <p:cTn id="75" fill="hold"/>
                                        <p:tgtEl>
                                          <p:spTgt spid="35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Class="entr" nodeType="clickEffect" presetSubtype="0" presetID="1" grpId="16" fill="hold">
                                  <p:stCondLst>
                                    <p:cond delay="0"/>
                                  </p:stCondLst>
                                  <p:iterate type="el" backwards="0">
                                    <p:tmAbs val="0"/>
                                  </p:iterate>
                                  <p:childTnLst>
                                    <p:set>
                                      <p:cBhvr>
                                        <p:cTn id="79" fill="hold"/>
                                        <p:tgtEl>
                                          <p:spTgt spid="36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Class="entr" nodeType="clickEffect" presetSubtype="0" presetID="1" grpId="17" fill="hold">
                                  <p:stCondLst>
                                    <p:cond delay="0"/>
                                  </p:stCondLst>
                                  <p:iterate type="el" backwards="0">
                                    <p:tmAbs val="0"/>
                                  </p:iterate>
                                  <p:childTnLst>
                                    <p:set>
                                      <p:cBhvr>
                                        <p:cTn id="83" fill="hold"/>
                                        <p:tgtEl>
                                          <p:spTgt spid="357"/>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Class="entr" nodeType="clickEffect" presetSubtype="0" presetID="1" grpId="18" fill="hold">
                                  <p:stCondLst>
                                    <p:cond delay="0"/>
                                  </p:stCondLst>
                                  <p:iterate type="el" backwards="0">
                                    <p:tmAbs val="0"/>
                                  </p:iterate>
                                  <p:childTnLst>
                                    <p:set>
                                      <p:cBhvr>
                                        <p:cTn id="87" fill="hold"/>
                                        <p:tgtEl>
                                          <p:spTgt spid="35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Class="entr" nodeType="clickEffect" presetSubtype="0" presetID="1" grpId="19" fill="hold">
                                  <p:stCondLst>
                                    <p:cond delay="0"/>
                                  </p:stCondLst>
                                  <p:iterate type="el" backwards="0">
                                    <p:tmAbs val="0"/>
                                  </p:iterate>
                                  <p:childTnLst>
                                    <p:set>
                                      <p:cBhvr>
                                        <p:cTn id="91" fill="hold"/>
                                        <p:tgtEl>
                                          <p:spTgt spid="355"/>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Class="entr" nodeType="clickEffect" presetSubtype="0" presetID="1" grpId="20" fill="hold">
                                  <p:stCondLst>
                                    <p:cond delay="0"/>
                                  </p:stCondLst>
                                  <p:iterate type="el" backwards="0">
                                    <p:tmAbs val="0"/>
                                  </p:iterate>
                                  <p:childTnLst>
                                    <p:set>
                                      <p:cBhvr>
                                        <p:cTn id="95" fill="hold"/>
                                        <p:tgtEl>
                                          <p:spTgt spid="36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Class="entr" nodeType="clickEffect" presetSubtype="0" presetID="1" grpId="21" fill="hold">
                                  <p:stCondLst>
                                    <p:cond delay="0"/>
                                  </p:stCondLst>
                                  <p:iterate type="el" backwards="0">
                                    <p:tmAbs val="0"/>
                                  </p:iterate>
                                  <p:childTnLst>
                                    <p:set>
                                      <p:cBhvr>
                                        <p:cTn id="99" fill="hold"/>
                                        <p:tgtEl>
                                          <p:spTgt spid="359"/>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Class="entr" nodeType="clickEffect" presetSubtype="0" presetID="1" grpId="22" fill="hold">
                                  <p:stCondLst>
                                    <p:cond delay="0"/>
                                  </p:stCondLst>
                                  <p:iterate type="el" backwards="0">
                                    <p:tmAbs val="0"/>
                                  </p:iterate>
                                  <p:childTnLst>
                                    <p:set>
                                      <p:cBhvr>
                                        <p:cTn id="103" fill="hold"/>
                                        <p:tgtEl>
                                          <p:spTgt spid="36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Class="entr" nodeType="clickEffect" presetSubtype="0" presetID="1" grpId="23" fill="hold">
                                  <p:stCondLst>
                                    <p:cond delay="0"/>
                                  </p:stCondLst>
                                  <p:iterate type="el" backwards="0">
                                    <p:tmAbs val="0"/>
                                  </p:iterate>
                                  <p:childTnLst>
                                    <p:set>
                                      <p:cBhvr>
                                        <p:cTn id="107" fill="hold"/>
                                        <p:tgtEl>
                                          <p:spTgt spid="364"/>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Class="entr" nodeType="clickEffect" presetSubtype="0" presetID="1" grpId="24" fill="hold">
                                  <p:stCondLst>
                                    <p:cond delay="0"/>
                                  </p:stCondLst>
                                  <p:iterate type="el" backwards="0">
                                    <p:tmAbs val="0"/>
                                  </p:iterate>
                                  <p:childTnLst>
                                    <p:set>
                                      <p:cBhvr>
                                        <p:cTn id="111" fill="hold"/>
                                        <p:tgtEl>
                                          <p:spTgt spid="361"/>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Class="entr" nodeType="clickEffect" presetSubtype="0" presetID="1" grpId="25" fill="hold">
                                  <p:stCondLst>
                                    <p:cond delay="0"/>
                                  </p:stCondLst>
                                  <p:iterate type="el" backwards="0">
                                    <p:tmAbs val="0"/>
                                  </p:iterate>
                                  <p:childTnLst>
                                    <p:set>
                                      <p:cBhvr>
                                        <p:cTn id="115" fill="hold"/>
                                        <p:tgtEl>
                                          <p:spTgt spid="3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6" grpId="9"/>
      <p:bldP build="whole" bldLvl="1" animBg="1" rev="0" advAuto="0" spid="357" grpId="17"/>
      <p:bldP build="whole" bldLvl="1" animBg="1" rev="0" advAuto="0" spid="366" grpId="12"/>
      <p:bldP build="whole" bldLvl="1" animBg="1" rev="0" advAuto="0" spid="360" grpId="22"/>
      <p:bldP build="p" bldLvl="5" animBg="1" rev="0" advAuto="0" spid="343" grpId="1"/>
      <p:bldP build="whole" bldLvl="1" animBg="1" rev="0" advAuto="0" spid="351" grpId="4"/>
      <p:bldP build="whole" bldLvl="1" animBg="1" rev="0" advAuto="0" spid="362" grpId="16"/>
      <p:bldP build="whole" bldLvl="1" animBg="1" rev="0" advAuto="0" spid="363" grpId="20"/>
      <p:bldP build="whole" bldLvl="1" animBg="1" rev="0" advAuto="0" spid="353" grpId="13"/>
      <p:bldP build="whole" bldLvl="1" animBg="1" rev="0" advAuto="0" spid="364" grpId="23"/>
      <p:bldP build="whole" bldLvl="1" animBg="1" rev="0" advAuto="0" spid="365" grpId="25"/>
      <p:bldP build="whole" bldLvl="1" animBg="1" rev="0" advAuto="0" spid="361" grpId="24"/>
      <p:bldP build="whole" bldLvl="1" animBg="1" rev="0" advAuto="0" spid="354" grpId="14"/>
      <p:bldP build="whole" bldLvl="1" animBg="1" rev="0" advAuto="0" spid="349" grpId="5"/>
      <p:bldP build="whole" bldLvl="1" animBg="1" rev="0" advAuto="0" spid="358" grpId="18"/>
      <p:bldP build="whole" bldLvl="1" animBg="1" rev="0" advAuto="0" spid="359" grpId="21"/>
      <p:bldP build="whole" bldLvl="1" animBg="1" rev="0" advAuto="0" spid="350" grpId="10"/>
      <p:bldP build="whole" bldLvl="1" animBg="1" rev="0" advAuto="0" spid="348" grpId="6"/>
      <p:bldP build="whole" bldLvl="1" animBg="1" rev="0" advAuto="0" spid="345" grpId="2"/>
      <p:bldP build="whole" bldLvl="1" animBg="1" rev="0" advAuto="0" spid="347" grpId="7"/>
      <p:bldP build="whole" bldLvl="1" animBg="1" rev="0" advAuto="0" spid="356" grpId="15"/>
      <p:bldP build="whole" bldLvl="1" animBg="1" rev="0" advAuto="0" spid="344" grpId="3"/>
      <p:bldP build="whole" bldLvl="1" animBg="1" rev="0" advAuto="0" spid="355" grpId="19"/>
      <p:bldP build="whole" bldLvl="1" animBg="1" rev="0" advAuto="0" spid="352" grpId="8"/>
      <p:bldP build="whole" bldLvl="1" animBg="1" rev="0" advAuto="0" spid="367" grpId="1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if-else-end"/>
          <p:cNvSpPr/>
          <p:nvPr>
            <p:ph type="title"/>
          </p:nvPr>
        </p:nvSpPr>
        <p:spPr>
          <a:prstGeom prst="rect">
            <a:avLst/>
          </a:prstGeom>
        </p:spPr>
        <p:txBody>
          <a:bodyPr/>
          <a:lstStyle>
            <a:lvl1pPr>
              <a:defRPr>
                <a:solidFill>
                  <a:schemeClr val="accent5">
                    <a:hueOff val="-82419"/>
                    <a:satOff val="-9513"/>
                    <a:lumOff val="-16343"/>
                  </a:schemeClr>
                </a:solidFill>
              </a:defRPr>
            </a:lvl1pPr>
          </a:lstStyle>
          <a:p>
            <a:pPr/>
            <a:r>
              <a:t>if-else-end</a:t>
            </a:r>
          </a:p>
        </p:txBody>
      </p:sp>
      <p:sp>
        <p:nvSpPr>
          <p:cNvPr id="372" name="if logical_expression…"/>
          <p:cNvSpPr txBox="1"/>
          <p:nvPr/>
        </p:nvSpPr>
        <p:spPr>
          <a:xfrm>
            <a:off x="1489536" y="3729566"/>
            <a:ext cx="10025728" cy="439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4500">
                <a:latin typeface="Courier"/>
                <a:ea typeface="Courier"/>
                <a:cs typeface="Courier"/>
                <a:sym typeface="Courier"/>
              </a:defRPr>
            </a:pPr>
            <a:r>
              <a:rPr b="0" sz="4000">
                <a:ln w="0" cap="flat">
                  <a:solidFill>
                    <a:srgbClr val="0000FF"/>
                  </a:solidFill>
                  <a:prstDash val="solid"/>
                  <a:miter lim="400000"/>
                </a:ln>
                <a:solidFill>
                  <a:srgbClr val="0000FF"/>
                </a:solidFill>
                <a:latin typeface="Menlo Regular"/>
                <a:ea typeface="Menlo Regular"/>
                <a:cs typeface="Menlo Regular"/>
                <a:sym typeface="Menlo Regular"/>
              </a:rPr>
              <a:t>if</a:t>
            </a:r>
            <a:r>
              <a:t> </a:t>
            </a:r>
            <a:r>
              <a:rPr b="0" sz="4000">
                <a:ln w="0" cap="flat">
                  <a:solidFill>
                    <a:srgbClr val="404040"/>
                  </a:solidFill>
                  <a:prstDash val="solid"/>
                  <a:miter lim="400000"/>
                </a:ln>
                <a:solidFill>
                  <a:srgbClr val="404040"/>
                </a:solidFill>
                <a:latin typeface="Menlo Regular"/>
                <a:ea typeface="Menlo Regular"/>
                <a:cs typeface="Menlo Regular"/>
                <a:sym typeface="Menlo Regular"/>
              </a:rPr>
              <a:t>logical_expression</a:t>
            </a:r>
            <a:endParaRPr b="0" sz="4000">
              <a:ln w="0" cap="flat">
                <a:solidFill>
                  <a:srgbClr val="404040"/>
                </a:solidFill>
                <a:prstDash val="solid"/>
                <a:miter lim="400000"/>
              </a:ln>
              <a:solidFill>
                <a:srgbClr val="404040"/>
              </a:solidFill>
              <a:latin typeface="Menlo Regular"/>
              <a:ea typeface="Menlo Regular"/>
              <a:cs typeface="Menlo Regular"/>
              <a:sym typeface="Menlo Regular"/>
            </a:endParaRPr>
          </a:p>
          <a:p>
            <a:pPr algn="l">
              <a:defRPr sz="4000">
                <a:ln w="0" cap="flat">
                  <a:solidFill>
                    <a:srgbClr val="404040"/>
                  </a:solidFill>
                  <a:prstDash val="solid"/>
                  <a:miter lim="400000"/>
                </a:ln>
                <a:solidFill>
                  <a:srgbClr val="404040"/>
                </a:solidFill>
                <a:latin typeface="Menlo Regular"/>
                <a:ea typeface="Menlo Regular"/>
                <a:cs typeface="Menlo Regular"/>
                <a:sym typeface="Menlo Regular"/>
              </a:defRPr>
            </a:pPr>
            <a:r>
              <a:t>    statements</a:t>
            </a:r>
          </a:p>
          <a:p>
            <a:pPr algn="l">
              <a:defRPr sz="4000">
                <a:ln w="0" cap="flat">
                  <a:solidFill>
                    <a:srgbClr val="404040"/>
                  </a:solidFill>
                  <a:prstDash val="solid"/>
                  <a:miter lim="400000"/>
                </a:ln>
                <a:solidFill>
                  <a:srgbClr val="404040"/>
                </a:solidFill>
                <a:latin typeface="Menlo Regular"/>
                <a:ea typeface="Menlo Regular"/>
                <a:cs typeface="Menlo Regular"/>
                <a:sym typeface="Menlo Regular"/>
              </a:defRPr>
            </a:pPr>
            <a:r>
              <a:rPr>
                <a:ln w="0" cap="flat">
                  <a:solidFill>
                    <a:srgbClr val="0000FF"/>
                  </a:solidFill>
                  <a:prstDash val="solid"/>
                  <a:miter lim="400000"/>
                </a:ln>
                <a:solidFill>
                  <a:srgbClr val="0000FF"/>
                </a:solidFill>
              </a:rPr>
              <a:t>elseif</a:t>
            </a:r>
            <a:r>
              <a:t> </a:t>
            </a:r>
            <a:r>
              <a:t>logical expression</a:t>
            </a:r>
          </a:p>
          <a:p>
            <a:pPr algn="l">
              <a:defRPr sz="4000">
                <a:ln w="0" cap="flat">
                  <a:solidFill>
                    <a:srgbClr val="404040"/>
                  </a:solidFill>
                  <a:prstDash val="solid"/>
                  <a:miter lim="400000"/>
                </a:ln>
                <a:solidFill>
                  <a:srgbClr val="404040"/>
                </a:solidFill>
                <a:latin typeface="Menlo Regular"/>
                <a:ea typeface="Menlo Regular"/>
                <a:cs typeface="Menlo Regular"/>
                <a:sym typeface="Menlo Regular"/>
              </a:defRPr>
            </a:pPr>
            <a:r>
              <a:t>    statements</a:t>
            </a:r>
          </a:p>
          <a:p>
            <a:pPr algn="l">
              <a:defRPr sz="4000">
                <a:ln w="0" cap="flat">
                  <a:solidFill>
                    <a:srgbClr val="0000FF"/>
                  </a:solidFill>
                  <a:prstDash val="solid"/>
                  <a:miter lim="400000"/>
                </a:ln>
                <a:solidFill>
                  <a:srgbClr val="0000FF"/>
                </a:solidFill>
                <a:latin typeface="Menlo Regular"/>
                <a:ea typeface="Menlo Regular"/>
                <a:cs typeface="Menlo Regular"/>
                <a:sym typeface="Menlo Regular"/>
              </a:defRPr>
            </a:pPr>
            <a:r>
              <a:t>else</a:t>
            </a:r>
          </a:p>
          <a:p>
            <a:pPr algn="l">
              <a:defRPr b="1" sz="4500">
                <a:latin typeface="Courier"/>
                <a:ea typeface="Courier"/>
                <a:cs typeface="Courier"/>
                <a:sym typeface="Courier"/>
              </a:defRPr>
            </a:pPr>
            <a:r>
              <a:t>    </a:t>
            </a:r>
            <a:r>
              <a:rPr b="0" sz="4000">
                <a:ln w="0" cap="flat">
                  <a:solidFill>
                    <a:srgbClr val="404040"/>
                  </a:solidFill>
                  <a:prstDash val="solid"/>
                  <a:miter lim="400000"/>
                </a:ln>
                <a:solidFill>
                  <a:srgbClr val="404040"/>
                </a:solidFill>
                <a:latin typeface="Menlo Regular"/>
                <a:ea typeface="Menlo Regular"/>
                <a:cs typeface="Menlo Regular"/>
                <a:sym typeface="Menlo Regular"/>
              </a:rPr>
              <a:t>statements</a:t>
            </a:r>
          </a:p>
          <a:p>
            <a:pPr algn="l">
              <a:defRPr sz="4000">
                <a:ln w="0" cap="flat">
                  <a:solidFill>
                    <a:srgbClr val="0000FF"/>
                  </a:solidFill>
                  <a:prstDash val="solid"/>
                  <a:miter lim="400000"/>
                </a:ln>
                <a:solidFill>
                  <a:srgbClr val="0000FF"/>
                </a:solidFill>
                <a:latin typeface="Menlo Regular"/>
                <a:ea typeface="Menlo Regular"/>
                <a:cs typeface="Menlo Regular"/>
                <a:sym typeface="Menlo Regular"/>
              </a:defRPr>
            </a:pPr>
            <a:r>
              <a:t>end</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if example"/>
          <p:cNvSpPr/>
          <p:nvPr>
            <p:ph type="title"/>
          </p:nvPr>
        </p:nvSpPr>
        <p:spPr>
          <a:prstGeom prst="rect">
            <a:avLst/>
          </a:prstGeom>
        </p:spPr>
        <p:txBody>
          <a:bodyPr/>
          <a:lstStyle/>
          <a:p>
            <a:pPr/>
            <a:r>
              <a:rPr>
                <a:solidFill>
                  <a:schemeClr val="accent5">
                    <a:hueOff val="-82419"/>
                    <a:satOff val="-9513"/>
                    <a:lumOff val="-16343"/>
                  </a:schemeClr>
                </a:solidFill>
              </a:rPr>
              <a:t>if</a:t>
            </a:r>
            <a:r>
              <a:t> example</a:t>
            </a:r>
          </a:p>
        </p:txBody>
      </p:sp>
      <p:sp>
        <p:nvSpPr>
          <p:cNvPr id="377" name="x = input('Enter value x: ’);…"/>
          <p:cNvSpPr/>
          <p:nvPr>
            <p:ph type="body" idx="1"/>
          </p:nvPr>
        </p:nvSpPr>
        <p:spPr>
          <a:prstGeom prst="rect">
            <a:avLst/>
          </a:prstGeom>
        </p:spPr>
        <p:txBody>
          <a:bodyPr/>
          <a:lstStyle/>
          <a:p>
            <a:pPr marL="0" indent="0" defTabSz="397763">
              <a:lnSpc>
                <a:spcPts val="5700"/>
              </a:lnSpc>
              <a:spcBef>
                <a:spcPts val="0"/>
              </a:spcBef>
              <a:buSzTx/>
              <a:buNone/>
              <a:defRPr sz="3480">
                <a:ln w="0" cap="flat">
                  <a:solidFill>
                    <a:srgbClr val="404040"/>
                  </a:solidFill>
                  <a:prstDash val="solid"/>
                  <a:miter lim="400000"/>
                </a:ln>
                <a:solidFill>
                  <a:srgbClr val="404040"/>
                </a:solidFill>
                <a:latin typeface="Menlo Regular"/>
                <a:ea typeface="Menlo Regular"/>
                <a:cs typeface="Menlo Regular"/>
                <a:sym typeface="Menlo Regular"/>
              </a:defRPr>
            </a:pPr>
            <a:r>
              <a:t>x = input(</a:t>
            </a:r>
            <a:r>
              <a:rPr>
                <a:ln w="0" cap="flat">
                  <a:solidFill>
                    <a:srgbClr val="A020F0"/>
                  </a:solidFill>
                  <a:prstDash val="solid"/>
                  <a:miter lim="400000"/>
                </a:ln>
                <a:solidFill>
                  <a:srgbClr val="A020F0"/>
                </a:solidFill>
              </a:rPr>
              <a:t>'Enter value x: ’</a:t>
            </a:r>
            <a:r>
              <a:t>);</a:t>
            </a:r>
          </a:p>
          <a:p>
            <a:pPr marL="0" indent="0" defTabSz="397763">
              <a:lnSpc>
                <a:spcPts val="5700"/>
              </a:lnSpc>
              <a:spcBef>
                <a:spcPts val="0"/>
              </a:spcBef>
              <a:buSzTx/>
              <a:buNone/>
              <a:defRPr sz="3480">
                <a:ln w="0" cap="flat">
                  <a:solidFill>
                    <a:srgbClr val="404040"/>
                  </a:solidFill>
                  <a:prstDash val="solid"/>
                  <a:miter lim="400000"/>
                </a:ln>
                <a:solidFill>
                  <a:srgbClr val="404040"/>
                </a:solidFill>
                <a:latin typeface="Menlo Regular"/>
                <a:ea typeface="Menlo Regular"/>
                <a:cs typeface="Menlo Regular"/>
                <a:sym typeface="Menlo Regular"/>
              </a:defRPr>
            </a:pPr>
            <a:r>
              <a:t>minVal = 2;</a:t>
            </a:r>
          </a:p>
          <a:p>
            <a:pPr marL="0" indent="0" defTabSz="397763">
              <a:lnSpc>
                <a:spcPts val="5700"/>
              </a:lnSpc>
              <a:spcBef>
                <a:spcPts val="0"/>
              </a:spcBef>
              <a:buSzTx/>
              <a:buNone/>
              <a:defRPr sz="3480">
                <a:ln w="0" cap="flat">
                  <a:solidFill>
                    <a:srgbClr val="404040"/>
                  </a:solidFill>
                  <a:prstDash val="solid"/>
                  <a:miter lim="400000"/>
                </a:ln>
                <a:solidFill>
                  <a:srgbClr val="404040"/>
                </a:solidFill>
                <a:latin typeface="Menlo Regular"/>
                <a:ea typeface="Menlo Regular"/>
                <a:cs typeface="Menlo Regular"/>
                <a:sym typeface="Menlo Regular"/>
              </a:defRPr>
            </a:pPr>
            <a:r>
              <a:t>maxVal = 6;</a:t>
            </a:r>
          </a:p>
          <a:p>
            <a:pPr marL="0" indent="0" defTabSz="397763">
              <a:lnSpc>
                <a:spcPts val="5700"/>
              </a:lnSpc>
              <a:spcBef>
                <a:spcPts val="0"/>
              </a:spcBef>
              <a:buSzTx/>
              <a:buNone/>
              <a:defRPr sz="3480">
                <a:ln w="0" cap="flat">
                  <a:solidFill>
                    <a:srgbClr val="404040"/>
                  </a:solidFill>
                  <a:prstDash val="solid"/>
                  <a:miter lim="400000"/>
                </a:ln>
                <a:solidFill>
                  <a:srgbClr val="404040"/>
                </a:solidFill>
                <a:latin typeface="Menlo Regular"/>
                <a:ea typeface="Menlo Regular"/>
                <a:cs typeface="Menlo Regular"/>
                <a:sym typeface="Menlo Regular"/>
              </a:defRPr>
            </a:pPr>
            <a:r>
              <a:rPr>
                <a:ln w="0" cap="flat">
                  <a:solidFill>
                    <a:srgbClr val="0000FF"/>
                  </a:solidFill>
                  <a:prstDash val="solid"/>
                  <a:miter lim="400000"/>
                </a:ln>
                <a:solidFill>
                  <a:srgbClr val="0000FF"/>
                </a:solidFill>
              </a:rPr>
              <a:t>if</a:t>
            </a:r>
            <a:r>
              <a:t> (x &gt;= minVal) &amp; (x &lt;= maxVal)</a:t>
            </a:r>
          </a:p>
          <a:p>
            <a:pPr marL="0" indent="0" defTabSz="397763">
              <a:lnSpc>
                <a:spcPts val="5700"/>
              </a:lnSpc>
              <a:spcBef>
                <a:spcPts val="0"/>
              </a:spcBef>
              <a:buSzTx/>
              <a:buNone/>
              <a:defRPr sz="3480">
                <a:ln w="0" cap="flat">
                  <a:solidFill>
                    <a:srgbClr val="A020F0"/>
                  </a:solidFill>
                  <a:prstDash val="solid"/>
                  <a:miter lim="400000"/>
                </a:ln>
                <a:solidFill>
                  <a:srgbClr val="A020F0"/>
                </a:solidFill>
                <a:latin typeface="Menlo Regular"/>
                <a:ea typeface="Menlo Regular"/>
                <a:cs typeface="Menlo Regular"/>
                <a:sym typeface="Menlo Regular"/>
              </a:defRPr>
            </a:pPr>
            <a:r>
              <a:rPr>
                <a:ln w="0" cap="flat">
                  <a:solidFill>
                    <a:srgbClr val="404040"/>
                  </a:solidFill>
                  <a:prstDash val="solid"/>
                  <a:miter lim="400000"/>
                </a:ln>
                <a:solidFill>
                  <a:srgbClr val="404040"/>
                </a:solidFill>
              </a:rPr>
              <a:t>    disp(</a:t>
            </a:r>
            <a:r>
              <a:t>'Value within specified range.’</a:t>
            </a:r>
            <a:r>
              <a:rPr>
                <a:ln w="0" cap="flat">
                  <a:solidFill>
                    <a:srgbClr val="404040"/>
                  </a:solidFill>
                  <a:prstDash val="solid"/>
                  <a:miter lim="400000"/>
                </a:ln>
                <a:solidFill>
                  <a:srgbClr val="404040"/>
                </a:solidFill>
              </a:rPr>
              <a:t>)</a:t>
            </a:r>
            <a:endParaRPr>
              <a:ln w="0" cap="flat">
                <a:solidFill>
                  <a:srgbClr val="404040"/>
                </a:solidFill>
                <a:prstDash val="solid"/>
                <a:miter lim="400000"/>
              </a:ln>
              <a:solidFill>
                <a:srgbClr val="404040"/>
              </a:solidFill>
            </a:endParaRPr>
          </a:p>
          <a:p>
            <a:pPr marL="0" indent="0" defTabSz="397763">
              <a:lnSpc>
                <a:spcPts val="5700"/>
              </a:lnSpc>
              <a:spcBef>
                <a:spcPts val="0"/>
              </a:spcBef>
              <a:buSzTx/>
              <a:buNone/>
              <a:defRPr sz="3480">
                <a:ln w="0" cap="flat">
                  <a:solidFill>
                    <a:srgbClr val="404040"/>
                  </a:solidFill>
                  <a:prstDash val="solid"/>
                  <a:miter lim="400000"/>
                </a:ln>
                <a:solidFill>
                  <a:srgbClr val="404040"/>
                </a:solidFill>
                <a:latin typeface="Menlo Regular"/>
                <a:ea typeface="Menlo Regular"/>
                <a:cs typeface="Menlo Regular"/>
                <a:sym typeface="Menlo Regular"/>
              </a:defRPr>
            </a:pPr>
            <a:r>
              <a:rPr>
                <a:ln w="0" cap="flat">
                  <a:solidFill>
                    <a:srgbClr val="0000FF"/>
                  </a:solidFill>
                  <a:prstDash val="solid"/>
                  <a:miter lim="400000"/>
                </a:ln>
                <a:solidFill>
                  <a:srgbClr val="0000FF"/>
                </a:solidFill>
              </a:rPr>
              <a:t>elseif</a:t>
            </a:r>
            <a:r>
              <a:t> (x &gt; maxVal)</a:t>
            </a:r>
          </a:p>
          <a:p>
            <a:pPr marL="0" indent="0" defTabSz="397763">
              <a:lnSpc>
                <a:spcPts val="5700"/>
              </a:lnSpc>
              <a:spcBef>
                <a:spcPts val="0"/>
              </a:spcBef>
              <a:buSzTx/>
              <a:buNone/>
              <a:defRPr sz="3480">
                <a:ln w="0" cap="flat">
                  <a:solidFill>
                    <a:srgbClr val="A020F0"/>
                  </a:solidFill>
                  <a:prstDash val="solid"/>
                  <a:miter lim="400000"/>
                </a:ln>
                <a:solidFill>
                  <a:srgbClr val="A020F0"/>
                </a:solidFill>
                <a:latin typeface="Menlo Regular"/>
                <a:ea typeface="Menlo Regular"/>
                <a:cs typeface="Menlo Regular"/>
                <a:sym typeface="Menlo Regular"/>
              </a:defRPr>
            </a:pPr>
            <a:r>
              <a:rPr>
                <a:ln w="0" cap="flat">
                  <a:solidFill>
                    <a:srgbClr val="404040"/>
                  </a:solidFill>
                  <a:prstDash val="solid"/>
                  <a:miter lim="400000"/>
                </a:ln>
                <a:solidFill>
                  <a:srgbClr val="404040"/>
                </a:solidFill>
              </a:rPr>
              <a:t>    disp(</a:t>
            </a:r>
            <a:r>
              <a:t>'Value exceeds maximum value.’</a:t>
            </a:r>
            <a:r>
              <a:rPr>
                <a:ln w="0" cap="flat">
                  <a:solidFill>
                    <a:srgbClr val="404040"/>
                  </a:solidFill>
                  <a:prstDash val="solid"/>
                  <a:miter lim="400000"/>
                </a:ln>
                <a:solidFill>
                  <a:srgbClr val="404040"/>
                </a:solidFill>
              </a:rPr>
              <a:t>)</a:t>
            </a:r>
            <a:endParaRPr>
              <a:ln w="0" cap="flat">
                <a:solidFill>
                  <a:srgbClr val="404040"/>
                </a:solidFill>
                <a:prstDash val="solid"/>
                <a:miter lim="400000"/>
              </a:ln>
              <a:solidFill>
                <a:srgbClr val="404040"/>
              </a:solidFill>
            </a:endParaRPr>
          </a:p>
          <a:p>
            <a:pPr marL="0" indent="0" defTabSz="397763">
              <a:lnSpc>
                <a:spcPts val="5700"/>
              </a:lnSpc>
              <a:spcBef>
                <a:spcPts val="0"/>
              </a:spcBef>
              <a:buSzTx/>
              <a:buNone/>
              <a:defRPr sz="3480">
                <a:ln w="0" cap="flat">
                  <a:solidFill>
                    <a:srgbClr val="0000FF"/>
                  </a:solidFill>
                  <a:prstDash val="solid"/>
                  <a:miter lim="400000"/>
                </a:ln>
                <a:solidFill>
                  <a:srgbClr val="0000FF"/>
                </a:solidFill>
                <a:latin typeface="Menlo Regular"/>
                <a:ea typeface="Menlo Regular"/>
                <a:cs typeface="Menlo Regular"/>
                <a:sym typeface="Menlo Regular"/>
              </a:defRPr>
            </a:pPr>
            <a:r>
              <a:t>else</a:t>
            </a:r>
            <a:endParaRPr>
              <a:ln w="0" cap="flat">
                <a:solidFill>
                  <a:srgbClr val="404040"/>
                </a:solidFill>
                <a:prstDash val="solid"/>
                <a:miter lim="400000"/>
              </a:ln>
              <a:solidFill>
                <a:srgbClr val="404040"/>
              </a:solidFill>
            </a:endParaRPr>
          </a:p>
          <a:p>
            <a:pPr marL="0" indent="0" defTabSz="397763">
              <a:lnSpc>
                <a:spcPts val="5700"/>
              </a:lnSpc>
              <a:spcBef>
                <a:spcPts val="0"/>
              </a:spcBef>
              <a:buSzTx/>
              <a:buNone/>
              <a:defRPr sz="3480">
                <a:ln w="0" cap="flat">
                  <a:solidFill>
                    <a:srgbClr val="A020F0"/>
                  </a:solidFill>
                  <a:prstDash val="solid"/>
                  <a:miter lim="400000"/>
                </a:ln>
                <a:solidFill>
                  <a:srgbClr val="A020F0"/>
                </a:solidFill>
                <a:latin typeface="Menlo Regular"/>
                <a:ea typeface="Menlo Regular"/>
                <a:cs typeface="Menlo Regular"/>
                <a:sym typeface="Menlo Regular"/>
              </a:defRPr>
            </a:pPr>
            <a:r>
              <a:rPr>
                <a:ln w="0" cap="flat">
                  <a:solidFill>
                    <a:srgbClr val="404040"/>
                  </a:solidFill>
                  <a:prstDash val="solid"/>
                  <a:miter lim="400000"/>
                </a:ln>
                <a:solidFill>
                  <a:srgbClr val="404040"/>
                </a:solidFill>
              </a:rPr>
              <a:t>    disp(</a:t>
            </a:r>
            <a:r>
              <a:t>'Value is below minimum value.'</a:t>
            </a:r>
            <a:r>
              <a:rPr>
                <a:ln w="0" cap="flat">
                  <a:solidFill>
                    <a:srgbClr val="404040"/>
                  </a:solidFill>
                  <a:prstDash val="solid"/>
                  <a:miter lim="400000"/>
                </a:ln>
                <a:solidFill>
                  <a:srgbClr val="404040"/>
                </a:solidFill>
              </a:rPr>
              <a:t>)</a:t>
            </a:r>
            <a:endParaRPr>
              <a:ln w="0" cap="flat">
                <a:solidFill>
                  <a:srgbClr val="404040"/>
                </a:solidFill>
                <a:prstDash val="solid"/>
                <a:miter lim="400000"/>
              </a:ln>
              <a:solidFill>
                <a:srgbClr val="404040"/>
              </a:solidFill>
            </a:endParaRPr>
          </a:p>
          <a:p>
            <a:pPr marL="0" indent="0" defTabSz="397763">
              <a:lnSpc>
                <a:spcPts val="5700"/>
              </a:lnSpc>
              <a:spcBef>
                <a:spcPts val="0"/>
              </a:spcBef>
              <a:buSzTx/>
              <a:buNone/>
              <a:defRPr sz="3480">
                <a:ln w="0" cap="flat">
                  <a:solidFill>
                    <a:srgbClr val="0000FF"/>
                  </a:solidFill>
                  <a:prstDash val="solid"/>
                  <a:miter lim="400000"/>
                </a:ln>
                <a:solidFill>
                  <a:srgbClr val="0000FF"/>
                </a:solidFill>
                <a:latin typeface="Menlo Regular"/>
                <a:ea typeface="Menlo Regular"/>
                <a:cs typeface="Menlo Regular"/>
                <a:sym typeface="Menlo Regular"/>
              </a:defRPr>
            </a:pPr>
            <a:r>
              <a:t>end</a:t>
            </a:r>
          </a:p>
        </p:txBody>
      </p:sp>
      <p:sp>
        <p:nvSpPr>
          <p:cNvPr id="378" name="Line"/>
          <p:cNvSpPr/>
          <p:nvPr/>
        </p:nvSpPr>
        <p:spPr>
          <a:xfrm>
            <a:off x="990600" y="3755325"/>
            <a:ext cx="7384263" cy="1"/>
          </a:xfrm>
          <a:prstGeom prst="line">
            <a:avLst/>
          </a:prstGeom>
          <a:ln w="50800">
            <a:solidFill>
              <a:schemeClr val="accent5">
                <a:hueOff val="-82419"/>
                <a:satOff val="-9513"/>
                <a:lumOff val="-16343"/>
              </a:schemeClr>
            </a:solidFill>
            <a:miter lim="400000"/>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379" name="Ask user to input value for x"/>
          <p:cNvSpPr txBox="1"/>
          <p:nvPr/>
        </p:nvSpPr>
        <p:spPr>
          <a:xfrm>
            <a:off x="7222037" y="3836045"/>
            <a:ext cx="5132007"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Ask user to input value for x</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8" grpId="1"/>
      <p:bldP build="whole" bldLvl="1" animBg="1" rev="0" advAuto="0" spid="379" grpId="2"/>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Challenge: Selection"/>
          <p:cNvSpPr txBox="1"/>
          <p:nvPr>
            <p:ph type="title"/>
          </p:nvPr>
        </p:nvSpPr>
        <p:spPr>
          <a:prstGeom prst="rect">
            <a:avLst/>
          </a:prstGeom>
        </p:spPr>
        <p:txBody>
          <a:bodyPr/>
          <a:lstStyle/>
          <a:p>
            <a:pPr/>
            <a:r>
              <a:t>Challenge: Selection</a:t>
            </a:r>
          </a:p>
        </p:txBody>
      </p:sp>
      <p:sp>
        <p:nvSpPr>
          <p:cNvPr id="384" name="Write a code that sets C to the following values for the comparisons given for A and B…"/>
          <p:cNvSpPr txBox="1"/>
          <p:nvPr>
            <p:ph type="body" idx="1"/>
          </p:nvPr>
        </p:nvSpPr>
        <p:spPr>
          <a:xfrm>
            <a:off x="952500" y="2597150"/>
            <a:ext cx="11099800" cy="4885267"/>
          </a:xfrm>
          <a:prstGeom prst="rect">
            <a:avLst/>
          </a:prstGeom>
        </p:spPr>
        <p:txBody>
          <a:bodyPr/>
          <a:lstStyle/>
          <a:p>
            <a:pPr marL="391159" indent="-391159" defTabSz="514095">
              <a:spcBef>
                <a:spcPts val="3600"/>
              </a:spcBef>
              <a:defRPr sz="2816"/>
            </a:pPr>
            <a:r>
              <a:t>Write a code that sets C to the following values for the comparisons given for A and B</a:t>
            </a:r>
          </a:p>
          <a:p>
            <a:pPr marL="391159" indent="-391159" defTabSz="514095">
              <a:spcBef>
                <a:spcPts val="3600"/>
              </a:spcBef>
              <a:defRPr sz="2816"/>
            </a:pPr>
            <a:r>
              <a:t>A &gt; B; C = 1</a:t>
            </a:r>
          </a:p>
          <a:p>
            <a:pPr marL="391159" indent="-391159" defTabSz="514095">
              <a:spcBef>
                <a:spcPts val="3600"/>
              </a:spcBef>
              <a:defRPr sz="2816"/>
            </a:pPr>
            <a:r>
              <a:t>A &lt; B; C = 2</a:t>
            </a:r>
          </a:p>
          <a:p>
            <a:pPr marL="391159" indent="-391159" defTabSz="514095">
              <a:spcBef>
                <a:spcPts val="3600"/>
              </a:spcBef>
              <a:defRPr sz="2816"/>
            </a:pPr>
            <a:r>
              <a:t>A = B (mathematically!); C = 3</a:t>
            </a:r>
          </a:p>
          <a:p>
            <a:pPr marL="391159" indent="-391159" defTabSz="514095">
              <a:spcBef>
                <a:spcPts val="3600"/>
              </a:spcBef>
              <a:defRPr sz="2816"/>
            </a:pPr>
            <a:r>
              <a:t>Starter code:</a:t>
            </a:r>
          </a:p>
        </p:txBody>
      </p:sp>
      <p:sp>
        <p:nvSpPr>
          <p:cNvPr id="385" name="A = input(‘A = ‘);…"/>
          <p:cNvSpPr txBox="1"/>
          <p:nvPr/>
        </p:nvSpPr>
        <p:spPr>
          <a:xfrm>
            <a:off x="3533847" y="7666566"/>
            <a:ext cx="4674271" cy="149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sz="3200">
                <a:latin typeface="Avenir Book"/>
                <a:ea typeface="Avenir Book"/>
                <a:cs typeface="Avenir Book"/>
                <a:sym typeface="Avenir Book"/>
              </a:defRPr>
            </a:pPr>
            <a:r>
              <a:rPr sz="3000">
                <a:latin typeface="Andale Mono"/>
                <a:ea typeface="Andale Mono"/>
                <a:cs typeface="Andale Mono"/>
                <a:sym typeface="Andale Mono"/>
              </a:rPr>
              <a:t>A = input(‘A = ‘);</a:t>
            </a:r>
            <a:endParaRPr sz="3000">
              <a:latin typeface="Andale Mono"/>
              <a:ea typeface="Andale Mono"/>
              <a:cs typeface="Andale Mono"/>
              <a:sym typeface="Andale Mono"/>
            </a:endParaRPr>
          </a:p>
          <a:p>
            <a:pPr algn="l">
              <a:spcBef>
                <a:spcPts val="4200"/>
              </a:spcBef>
              <a:defRPr sz="3200">
                <a:latin typeface="Avenir Book"/>
                <a:ea typeface="Avenir Book"/>
                <a:cs typeface="Avenir Book"/>
                <a:sym typeface="Avenir Book"/>
              </a:defRPr>
            </a:pPr>
            <a:r>
              <a:rPr sz="3000">
                <a:latin typeface="Andale Mono"/>
                <a:ea typeface="Andale Mono"/>
                <a:cs typeface="Andale Mono"/>
                <a:sym typeface="Andale Mono"/>
              </a:rPr>
              <a:t>B = input(‘B = ‘);</a:t>
            </a:r>
          </a:p>
        </p:txBody>
      </p:sp>
      <p:pic>
        <p:nvPicPr>
          <p:cNvPr id="386" name="Image" descr="Image"/>
          <p:cNvPicPr>
            <a:picLocks noChangeAspect="1"/>
          </p:cNvPicPr>
          <p:nvPr/>
        </p:nvPicPr>
        <p:blipFill>
          <a:blip r:embed="rId2">
            <a:extLst/>
          </a:blip>
          <a:stretch>
            <a:fillRect/>
          </a:stretch>
        </p:blipFill>
        <p:spPr>
          <a:xfrm>
            <a:off x="7998201" y="3961605"/>
            <a:ext cx="4429550" cy="269674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Exams"/>
          <p:cNvSpPr txBox="1"/>
          <p:nvPr>
            <p:ph type="title"/>
          </p:nvPr>
        </p:nvSpPr>
        <p:spPr>
          <a:prstGeom prst="rect">
            <a:avLst/>
          </a:prstGeom>
        </p:spPr>
        <p:txBody>
          <a:bodyPr/>
          <a:lstStyle/>
          <a:p>
            <a:pPr/>
            <a:r>
              <a:t>Exams</a:t>
            </a:r>
          </a:p>
        </p:txBody>
      </p:sp>
      <p:sp>
        <p:nvSpPr>
          <p:cNvPr id="181" name="Midterm 1: Sept 27 - class time…"/>
          <p:cNvSpPr txBox="1"/>
          <p:nvPr>
            <p:ph type="body" idx="1"/>
          </p:nvPr>
        </p:nvSpPr>
        <p:spPr>
          <a:xfrm>
            <a:off x="1313744" y="1275973"/>
            <a:ext cx="11099801" cy="6286501"/>
          </a:xfrm>
          <a:prstGeom prst="rect">
            <a:avLst/>
          </a:prstGeom>
        </p:spPr>
        <p:txBody>
          <a:bodyPr/>
          <a:lstStyle/>
          <a:p>
            <a:pPr/>
            <a:r>
              <a:t>Midterm 1: Sept 27 - class time</a:t>
            </a:r>
          </a:p>
          <a:p>
            <a:pPr lvl="1"/>
            <a:r>
              <a:t>Quick review next Thursday (22th)</a:t>
            </a:r>
          </a:p>
          <a:p>
            <a:pPr/>
            <a:r>
              <a:t>Midterm 2: Nov 1 - class time</a:t>
            </a:r>
          </a:p>
          <a:p>
            <a:pPr/>
            <a:r>
              <a:t>Final: Dec 19  -  8am-10am</a:t>
            </a:r>
          </a:p>
        </p:txBody>
      </p:sp>
      <p:sp>
        <p:nvSpPr>
          <p:cNvPr id="182" name="All exams are paper-based. Laptop/phone or any reference materials are not allowed, but we will provide a reference sheet"/>
          <p:cNvSpPr txBox="1"/>
          <p:nvPr/>
        </p:nvSpPr>
        <p:spPr>
          <a:xfrm>
            <a:off x="60229" y="7168538"/>
            <a:ext cx="12884343"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All exams are </a:t>
            </a:r>
            <a:r>
              <a:rPr>
                <a:solidFill>
                  <a:schemeClr val="accent5">
                    <a:hueOff val="-82419"/>
                    <a:satOff val="-9513"/>
                    <a:lumOff val="-16343"/>
                  </a:schemeClr>
                </a:solidFill>
              </a:rPr>
              <a:t>paper-based</a:t>
            </a:r>
            <a:r>
              <a:t>. Laptop/phone or any reference materials are </a:t>
            </a:r>
            <a:r>
              <a:rPr u="sng"/>
              <a:t>not allowed</a:t>
            </a:r>
            <a:r>
              <a:t>, but we will provide a reference sheet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switch-case-otherwise"/>
          <p:cNvSpPr/>
          <p:nvPr>
            <p:ph type="title"/>
          </p:nvPr>
        </p:nvSpPr>
        <p:spPr>
          <a:prstGeom prst="rect">
            <a:avLst/>
          </a:prstGeom>
        </p:spPr>
        <p:txBody>
          <a:bodyPr/>
          <a:lstStyle>
            <a:lvl1pPr>
              <a:defRPr>
                <a:solidFill>
                  <a:schemeClr val="accent5">
                    <a:hueOff val="-82419"/>
                    <a:satOff val="-9513"/>
                    <a:lumOff val="-16343"/>
                  </a:schemeClr>
                </a:solidFill>
              </a:defRPr>
            </a:lvl1pPr>
          </a:lstStyle>
          <a:p>
            <a:pPr/>
            <a:r>
              <a:t>switch-case-otherwise</a:t>
            </a:r>
          </a:p>
        </p:txBody>
      </p:sp>
      <p:sp>
        <p:nvSpPr>
          <p:cNvPr id="389" name="switch switch_expression…"/>
          <p:cNvSpPr txBox="1"/>
          <p:nvPr/>
        </p:nvSpPr>
        <p:spPr>
          <a:xfrm>
            <a:off x="1681974" y="2899832"/>
            <a:ext cx="7602961" cy="617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4500">
                <a:latin typeface="Courier"/>
                <a:ea typeface="Courier"/>
                <a:cs typeface="Courier"/>
                <a:sym typeface="Courier"/>
              </a:defRPr>
            </a:pPr>
            <a:r>
              <a:rPr b="0" sz="4000">
                <a:ln w="0" cap="flat">
                  <a:solidFill>
                    <a:srgbClr val="0000FF"/>
                  </a:solidFill>
                  <a:prstDash val="solid"/>
                  <a:miter lim="400000"/>
                </a:ln>
                <a:solidFill>
                  <a:srgbClr val="0000FF"/>
                </a:solidFill>
                <a:latin typeface="Menlo Regular"/>
                <a:ea typeface="Menlo Regular"/>
                <a:cs typeface="Menlo Regular"/>
                <a:sym typeface="Menlo Regular"/>
              </a:rPr>
              <a:t>switch</a:t>
            </a:r>
            <a:r>
              <a:t> </a:t>
            </a:r>
            <a:r>
              <a:rPr b="0" sz="4000">
                <a:ln w="0" cap="flat">
                  <a:solidFill>
                    <a:srgbClr val="404040"/>
                  </a:solidFill>
                  <a:prstDash val="solid"/>
                  <a:miter lim="400000"/>
                </a:ln>
                <a:solidFill>
                  <a:srgbClr val="404040"/>
                </a:solidFill>
                <a:latin typeface="Menlo Regular"/>
                <a:ea typeface="Menlo Regular"/>
                <a:cs typeface="Menlo Regular"/>
                <a:sym typeface="Menlo Regular"/>
              </a:rPr>
              <a:t>switch_expression</a:t>
            </a:r>
          </a:p>
          <a:p>
            <a:pPr algn="l">
              <a:defRPr b="1" sz="4500">
                <a:latin typeface="Courier"/>
                <a:ea typeface="Courier"/>
                <a:cs typeface="Courier"/>
                <a:sym typeface="Courier"/>
              </a:defRPr>
            </a:pPr>
            <a:r>
              <a:t>   </a:t>
            </a:r>
            <a:r>
              <a:rPr b="0" sz="4000">
                <a:ln w="0" cap="flat">
                  <a:solidFill>
                    <a:srgbClr val="0000FF"/>
                  </a:solidFill>
                  <a:prstDash val="solid"/>
                  <a:miter lim="400000"/>
                </a:ln>
                <a:solidFill>
                  <a:srgbClr val="0000FF"/>
                </a:solidFill>
                <a:latin typeface="Menlo Regular"/>
                <a:ea typeface="Menlo Regular"/>
                <a:cs typeface="Menlo Regular"/>
                <a:sym typeface="Menlo Regular"/>
              </a:rPr>
              <a:t>case</a:t>
            </a:r>
            <a:r>
              <a:t> </a:t>
            </a:r>
            <a:r>
              <a:rPr b="0" sz="4000">
                <a:ln w="0" cap="flat">
                  <a:solidFill>
                    <a:srgbClr val="404040"/>
                  </a:solidFill>
                  <a:prstDash val="solid"/>
                  <a:miter lim="400000"/>
                </a:ln>
                <a:solidFill>
                  <a:srgbClr val="404040"/>
                </a:solidFill>
                <a:latin typeface="Menlo Regular"/>
                <a:ea typeface="Menlo Regular"/>
                <a:cs typeface="Menlo Regular"/>
                <a:sym typeface="Menlo Regular"/>
              </a:rPr>
              <a:t>case_expression1</a:t>
            </a:r>
          </a:p>
          <a:p>
            <a:pPr algn="l">
              <a:defRPr b="1" sz="4500">
                <a:latin typeface="Courier"/>
                <a:ea typeface="Courier"/>
                <a:cs typeface="Courier"/>
                <a:sym typeface="Courier"/>
              </a:defRPr>
            </a:pPr>
            <a:r>
              <a:t>      </a:t>
            </a:r>
            <a:r>
              <a:rPr b="0" sz="4000">
                <a:ln w="0" cap="flat">
                  <a:solidFill>
                    <a:srgbClr val="404040"/>
                  </a:solidFill>
                  <a:prstDash val="solid"/>
                  <a:miter lim="400000"/>
                </a:ln>
                <a:solidFill>
                  <a:srgbClr val="404040"/>
                </a:solidFill>
                <a:latin typeface="Menlo Regular"/>
                <a:ea typeface="Menlo Regular"/>
                <a:cs typeface="Menlo Regular"/>
                <a:sym typeface="Menlo Regular"/>
              </a:rPr>
              <a:t>statements</a:t>
            </a:r>
          </a:p>
          <a:p>
            <a:pPr algn="l">
              <a:defRPr b="1" sz="4500">
                <a:latin typeface="Courier"/>
                <a:ea typeface="Courier"/>
                <a:cs typeface="Courier"/>
                <a:sym typeface="Courier"/>
              </a:defRPr>
            </a:pPr>
            <a:r>
              <a:t>   </a:t>
            </a:r>
            <a:r>
              <a:rPr b="0" sz="4000">
                <a:ln w="0" cap="flat">
                  <a:solidFill>
                    <a:srgbClr val="0000FF"/>
                  </a:solidFill>
                  <a:prstDash val="solid"/>
                  <a:miter lim="400000"/>
                </a:ln>
                <a:solidFill>
                  <a:srgbClr val="0000FF"/>
                </a:solidFill>
                <a:latin typeface="Menlo Regular"/>
                <a:ea typeface="Menlo Regular"/>
                <a:cs typeface="Menlo Regular"/>
                <a:sym typeface="Menlo Regular"/>
              </a:rPr>
              <a:t>case</a:t>
            </a:r>
            <a:r>
              <a:t> </a:t>
            </a:r>
            <a:r>
              <a:rPr b="0" sz="4000">
                <a:ln w="0" cap="flat">
                  <a:solidFill>
                    <a:srgbClr val="404040"/>
                  </a:solidFill>
                  <a:prstDash val="solid"/>
                  <a:miter lim="400000"/>
                </a:ln>
                <a:solidFill>
                  <a:srgbClr val="404040"/>
                </a:solidFill>
                <a:latin typeface="Menlo Regular"/>
                <a:ea typeface="Menlo Regular"/>
                <a:cs typeface="Menlo Regular"/>
                <a:sym typeface="Menlo Regular"/>
              </a:rPr>
              <a:t>case_expression2</a:t>
            </a:r>
          </a:p>
          <a:p>
            <a:pPr algn="l">
              <a:defRPr b="1" sz="4500">
                <a:latin typeface="Courier"/>
                <a:ea typeface="Courier"/>
                <a:cs typeface="Courier"/>
                <a:sym typeface="Courier"/>
              </a:defRPr>
            </a:pPr>
            <a:r>
              <a:t>      </a:t>
            </a:r>
            <a:r>
              <a:rPr b="0" sz="4000">
                <a:ln w="0" cap="flat">
                  <a:solidFill>
                    <a:srgbClr val="404040"/>
                  </a:solidFill>
                  <a:prstDash val="solid"/>
                  <a:miter lim="400000"/>
                </a:ln>
                <a:solidFill>
                  <a:srgbClr val="404040"/>
                </a:solidFill>
                <a:latin typeface="Menlo Regular"/>
                <a:ea typeface="Menlo Regular"/>
                <a:cs typeface="Menlo Regular"/>
                <a:sym typeface="Menlo Regular"/>
              </a:rPr>
              <a:t>statements</a:t>
            </a:r>
          </a:p>
          <a:p>
            <a:pPr algn="l">
              <a:defRPr b="1" sz="4500">
                <a:latin typeface="Courier"/>
                <a:ea typeface="Courier"/>
                <a:cs typeface="Courier"/>
                <a:sym typeface="Courier"/>
              </a:defRPr>
            </a:pPr>
            <a:r>
              <a:t>    </a:t>
            </a:r>
            <a:r>
              <a:rPr b="0" sz="4000">
                <a:ln w="0" cap="flat">
                  <a:solidFill>
                    <a:srgbClr val="404040"/>
                  </a:solidFill>
                  <a:prstDash val="solid"/>
                  <a:miter lim="400000"/>
                </a:ln>
                <a:solidFill>
                  <a:srgbClr val="404040"/>
                </a:solidFill>
                <a:latin typeface="Menlo Regular"/>
                <a:ea typeface="Menlo Regular"/>
                <a:cs typeface="Menlo Regular"/>
                <a:sym typeface="Menlo Regular"/>
              </a:rPr>
              <a:t>...</a:t>
            </a:r>
          </a:p>
          <a:p>
            <a:pPr algn="l">
              <a:defRPr b="1" sz="4500">
                <a:latin typeface="Courier"/>
                <a:ea typeface="Courier"/>
                <a:cs typeface="Courier"/>
                <a:sym typeface="Courier"/>
              </a:defRPr>
            </a:pPr>
            <a:r>
              <a:t>   </a:t>
            </a:r>
            <a:r>
              <a:rPr b="0" sz="4000">
                <a:ln w="0" cap="flat">
                  <a:solidFill>
                    <a:srgbClr val="0000FF"/>
                  </a:solidFill>
                  <a:prstDash val="solid"/>
                  <a:miter lim="400000"/>
                </a:ln>
                <a:solidFill>
                  <a:srgbClr val="0000FF"/>
                </a:solidFill>
                <a:latin typeface="Menlo Regular"/>
                <a:ea typeface="Menlo Regular"/>
                <a:cs typeface="Menlo Regular"/>
                <a:sym typeface="Menlo Regular"/>
              </a:rPr>
              <a:t>otherwise</a:t>
            </a:r>
          </a:p>
          <a:p>
            <a:pPr algn="l">
              <a:defRPr b="1" sz="4500">
                <a:latin typeface="Courier"/>
                <a:ea typeface="Courier"/>
                <a:cs typeface="Courier"/>
                <a:sym typeface="Courier"/>
              </a:defRPr>
            </a:pPr>
            <a:r>
              <a:t>      </a:t>
            </a:r>
            <a:r>
              <a:rPr b="0" sz="4000">
                <a:ln w="0" cap="flat">
                  <a:solidFill>
                    <a:srgbClr val="404040"/>
                  </a:solidFill>
                  <a:prstDash val="solid"/>
                  <a:miter lim="400000"/>
                </a:ln>
                <a:solidFill>
                  <a:srgbClr val="404040"/>
                </a:solidFill>
                <a:latin typeface="Menlo Regular"/>
                <a:ea typeface="Menlo Regular"/>
                <a:cs typeface="Menlo Regular"/>
                <a:sym typeface="Menlo Regular"/>
              </a:rPr>
              <a:t>statements</a:t>
            </a:r>
          </a:p>
          <a:p>
            <a:pPr algn="l">
              <a:defRPr sz="4000">
                <a:ln w="0" cap="flat">
                  <a:solidFill>
                    <a:srgbClr val="0000FF"/>
                  </a:solidFill>
                  <a:prstDash val="solid"/>
                  <a:miter lim="400000"/>
                </a:ln>
                <a:solidFill>
                  <a:srgbClr val="0000FF"/>
                </a:solidFill>
                <a:latin typeface="Menlo Regular"/>
                <a:ea typeface="Menlo Regular"/>
                <a:cs typeface="Menlo Regular"/>
                <a:sym typeface="Menlo Regular"/>
              </a:defRPr>
            </a:pPr>
            <a:r>
              <a:t>end</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switch example"/>
          <p:cNvSpPr/>
          <p:nvPr>
            <p:ph type="title"/>
          </p:nvPr>
        </p:nvSpPr>
        <p:spPr>
          <a:prstGeom prst="rect">
            <a:avLst/>
          </a:prstGeom>
        </p:spPr>
        <p:txBody>
          <a:bodyPr/>
          <a:lstStyle/>
          <a:p>
            <a:pPr/>
            <a:r>
              <a:rPr>
                <a:solidFill>
                  <a:schemeClr val="accent5">
                    <a:hueOff val="-82419"/>
                    <a:satOff val="-9513"/>
                    <a:lumOff val="-16343"/>
                  </a:schemeClr>
                </a:solidFill>
              </a:rPr>
              <a:t>switch</a:t>
            </a:r>
            <a:r>
              <a:t> example</a:t>
            </a:r>
          </a:p>
        </p:txBody>
      </p:sp>
      <p:sp>
        <p:nvSpPr>
          <p:cNvPr id="392" name="n = input('Enter a number: ');…"/>
          <p:cNvSpPr/>
          <p:nvPr>
            <p:ph type="body" idx="1"/>
          </p:nvPr>
        </p:nvSpPr>
        <p:spPr>
          <a:xfrm>
            <a:off x="952500" y="2844800"/>
            <a:ext cx="11099800" cy="6286500"/>
          </a:xfrm>
          <a:prstGeom prst="rect">
            <a:avLst/>
          </a:prstGeom>
        </p:spPr>
        <p:txBody>
          <a:bodyPr/>
          <a:lstStyle/>
          <a:p>
            <a:pPr marL="0" indent="0" defTabSz="397763">
              <a:lnSpc>
                <a:spcPts val="5700"/>
              </a:lnSpc>
              <a:spcBef>
                <a:spcPts val="0"/>
              </a:spcBef>
              <a:buSzTx/>
              <a:buNone/>
              <a:defRPr sz="3480">
                <a:ln w="0" cap="flat">
                  <a:solidFill>
                    <a:srgbClr val="A020F0"/>
                  </a:solidFill>
                  <a:prstDash val="solid"/>
                  <a:miter lim="400000"/>
                </a:ln>
                <a:solidFill>
                  <a:srgbClr val="A020F0"/>
                </a:solidFill>
                <a:latin typeface="Menlo Regular"/>
                <a:ea typeface="Menlo Regular"/>
                <a:cs typeface="Menlo Regular"/>
                <a:sym typeface="Menlo Regular"/>
              </a:defRPr>
            </a:pPr>
            <a:r>
              <a:rPr>
                <a:ln w="0" cap="flat">
                  <a:solidFill>
                    <a:srgbClr val="404040"/>
                  </a:solidFill>
                  <a:prstDash val="solid"/>
                  <a:miter lim="400000"/>
                </a:ln>
                <a:solidFill>
                  <a:srgbClr val="404040"/>
                </a:solidFill>
              </a:rPr>
              <a:t>n = input(</a:t>
            </a:r>
            <a:r>
              <a:t>'Enter a number: '</a:t>
            </a:r>
            <a:r>
              <a:rPr>
                <a:ln w="0" cap="flat">
                  <a:solidFill>
                    <a:srgbClr val="404040"/>
                  </a:solidFill>
                  <a:prstDash val="solid"/>
                  <a:miter lim="400000"/>
                </a:ln>
                <a:solidFill>
                  <a:srgbClr val="404040"/>
                </a:solidFill>
              </a:rPr>
              <a:t>);</a:t>
            </a:r>
            <a:endParaRPr>
              <a:ln w="0" cap="flat">
                <a:solidFill>
                  <a:srgbClr val="404040"/>
                </a:solidFill>
                <a:prstDash val="solid"/>
                <a:miter lim="400000"/>
              </a:ln>
              <a:solidFill>
                <a:srgbClr val="404040"/>
              </a:solidFill>
            </a:endParaRPr>
          </a:p>
          <a:p>
            <a:pPr marL="0" indent="0" defTabSz="397763">
              <a:lnSpc>
                <a:spcPts val="5700"/>
              </a:lnSpc>
              <a:spcBef>
                <a:spcPts val="0"/>
              </a:spcBef>
              <a:buSzTx/>
              <a:buNone/>
              <a:defRPr sz="3480">
                <a:ln w="0" cap="flat">
                  <a:solidFill>
                    <a:srgbClr val="404040"/>
                  </a:solidFill>
                  <a:prstDash val="solid"/>
                  <a:miter lim="400000"/>
                </a:ln>
                <a:solidFill>
                  <a:srgbClr val="404040"/>
                </a:solidFill>
                <a:latin typeface="Menlo Regular"/>
                <a:ea typeface="Menlo Regular"/>
                <a:cs typeface="Menlo Regular"/>
                <a:sym typeface="Menlo Regular"/>
              </a:defRPr>
            </a:pPr>
          </a:p>
          <a:p>
            <a:pPr marL="0" indent="0" defTabSz="397763">
              <a:lnSpc>
                <a:spcPts val="5700"/>
              </a:lnSpc>
              <a:spcBef>
                <a:spcPts val="0"/>
              </a:spcBef>
              <a:buSzTx/>
              <a:buNone/>
              <a:defRPr sz="3480">
                <a:ln w="0" cap="flat">
                  <a:solidFill>
                    <a:srgbClr val="0000FF"/>
                  </a:solidFill>
                  <a:prstDash val="solid"/>
                  <a:miter lim="400000"/>
                </a:ln>
                <a:solidFill>
                  <a:srgbClr val="0000FF"/>
                </a:solidFill>
                <a:latin typeface="Menlo Regular"/>
                <a:ea typeface="Menlo Regular"/>
                <a:cs typeface="Menlo Regular"/>
                <a:sym typeface="Menlo Regular"/>
              </a:defRPr>
            </a:pPr>
            <a:r>
              <a:t>switch</a:t>
            </a:r>
            <a:r>
              <a:rPr>
                <a:ln w="0" cap="flat">
                  <a:solidFill>
                    <a:srgbClr val="404040"/>
                  </a:solidFill>
                  <a:prstDash val="solid"/>
                  <a:miter lim="400000"/>
                </a:ln>
                <a:solidFill>
                  <a:srgbClr val="404040"/>
                </a:solidFill>
              </a:rPr>
              <a:t> n</a:t>
            </a:r>
            <a:endParaRPr>
              <a:ln w="0" cap="flat">
                <a:solidFill>
                  <a:srgbClr val="404040"/>
                </a:solidFill>
                <a:prstDash val="solid"/>
                <a:miter lim="400000"/>
              </a:ln>
              <a:solidFill>
                <a:srgbClr val="404040"/>
              </a:solidFill>
            </a:endParaRPr>
          </a:p>
          <a:p>
            <a:pPr marL="0" indent="0" defTabSz="397763">
              <a:lnSpc>
                <a:spcPts val="5700"/>
              </a:lnSpc>
              <a:spcBef>
                <a:spcPts val="0"/>
              </a:spcBef>
              <a:buSzTx/>
              <a:buNone/>
              <a:defRPr sz="3480">
                <a:ln w="0" cap="flat">
                  <a:solidFill>
                    <a:srgbClr val="404040"/>
                  </a:solidFill>
                  <a:prstDash val="solid"/>
                  <a:miter lim="400000"/>
                </a:ln>
                <a:solidFill>
                  <a:srgbClr val="404040"/>
                </a:solidFill>
                <a:latin typeface="Menlo Regular"/>
                <a:ea typeface="Menlo Regular"/>
                <a:cs typeface="Menlo Regular"/>
                <a:sym typeface="Menlo Regular"/>
              </a:defRPr>
            </a:pPr>
            <a:r>
              <a:t>    </a:t>
            </a:r>
            <a:r>
              <a:rPr>
                <a:ln w="0" cap="flat">
                  <a:solidFill>
                    <a:srgbClr val="0000FF"/>
                  </a:solidFill>
                  <a:prstDash val="solid"/>
                  <a:miter lim="400000"/>
                </a:ln>
                <a:solidFill>
                  <a:srgbClr val="0000FF"/>
                </a:solidFill>
              </a:rPr>
              <a:t>case</a:t>
            </a:r>
            <a:r>
              <a:t> -1</a:t>
            </a:r>
          </a:p>
          <a:p>
            <a:pPr marL="0" indent="0" defTabSz="397763">
              <a:lnSpc>
                <a:spcPts val="5700"/>
              </a:lnSpc>
              <a:spcBef>
                <a:spcPts val="0"/>
              </a:spcBef>
              <a:buSzTx/>
              <a:buNone/>
              <a:defRPr sz="3480">
                <a:ln w="0" cap="flat">
                  <a:solidFill>
                    <a:srgbClr val="A020F0"/>
                  </a:solidFill>
                  <a:prstDash val="solid"/>
                  <a:miter lim="400000"/>
                </a:ln>
                <a:solidFill>
                  <a:srgbClr val="A020F0"/>
                </a:solidFill>
                <a:latin typeface="Menlo Regular"/>
                <a:ea typeface="Menlo Regular"/>
                <a:cs typeface="Menlo Regular"/>
                <a:sym typeface="Menlo Regular"/>
              </a:defRPr>
            </a:pPr>
            <a:r>
              <a:rPr>
                <a:ln w="0" cap="flat">
                  <a:solidFill>
                    <a:srgbClr val="404040"/>
                  </a:solidFill>
                  <a:prstDash val="solid"/>
                  <a:miter lim="400000"/>
                </a:ln>
                <a:solidFill>
                  <a:srgbClr val="404040"/>
                </a:solidFill>
              </a:rPr>
              <a:t>        disp(</a:t>
            </a:r>
            <a:r>
              <a:t>'negative one'</a:t>
            </a:r>
            <a:r>
              <a:rPr>
                <a:ln w="0" cap="flat">
                  <a:solidFill>
                    <a:srgbClr val="404040"/>
                  </a:solidFill>
                  <a:prstDash val="solid"/>
                  <a:miter lim="400000"/>
                </a:ln>
                <a:solidFill>
                  <a:srgbClr val="404040"/>
                </a:solidFill>
              </a:rPr>
              <a:t>)</a:t>
            </a:r>
            <a:endParaRPr>
              <a:ln w="0" cap="flat">
                <a:solidFill>
                  <a:srgbClr val="404040"/>
                </a:solidFill>
                <a:prstDash val="solid"/>
                <a:miter lim="400000"/>
              </a:ln>
              <a:solidFill>
                <a:srgbClr val="404040"/>
              </a:solidFill>
            </a:endParaRPr>
          </a:p>
          <a:p>
            <a:pPr marL="0" indent="0" defTabSz="397763">
              <a:lnSpc>
                <a:spcPts val="5700"/>
              </a:lnSpc>
              <a:spcBef>
                <a:spcPts val="0"/>
              </a:spcBef>
              <a:buSzTx/>
              <a:buNone/>
              <a:defRPr sz="3480">
                <a:ln w="0" cap="flat">
                  <a:solidFill>
                    <a:srgbClr val="404040"/>
                  </a:solidFill>
                  <a:prstDash val="solid"/>
                  <a:miter lim="400000"/>
                </a:ln>
                <a:solidFill>
                  <a:srgbClr val="404040"/>
                </a:solidFill>
                <a:latin typeface="Menlo Regular"/>
                <a:ea typeface="Menlo Regular"/>
                <a:cs typeface="Menlo Regular"/>
                <a:sym typeface="Menlo Regular"/>
              </a:defRPr>
            </a:pPr>
            <a:r>
              <a:t>    </a:t>
            </a:r>
            <a:r>
              <a:rPr>
                <a:ln w="0" cap="flat">
                  <a:solidFill>
                    <a:srgbClr val="0000FF"/>
                  </a:solidFill>
                  <a:prstDash val="solid"/>
                  <a:miter lim="400000"/>
                </a:ln>
                <a:solidFill>
                  <a:srgbClr val="0000FF"/>
                </a:solidFill>
              </a:rPr>
              <a:t>case</a:t>
            </a:r>
            <a:r>
              <a:t> 0</a:t>
            </a:r>
          </a:p>
          <a:p>
            <a:pPr marL="0" indent="0" defTabSz="397763">
              <a:lnSpc>
                <a:spcPts val="5700"/>
              </a:lnSpc>
              <a:spcBef>
                <a:spcPts val="0"/>
              </a:spcBef>
              <a:buSzTx/>
              <a:buNone/>
              <a:defRPr sz="3480">
                <a:ln w="0" cap="flat">
                  <a:solidFill>
                    <a:srgbClr val="404040"/>
                  </a:solidFill>
                  <a:prstDash val="solid"/>
                  <a:miter lim="400000"/>
                </a:ln>
                <a:solidFill>
                  <a:srgbClr val="404040"/>
                </a:solidFill>
                <a:latin typeface="Menlo Regular"/>
                <a:ea typeface="Menlo Regular"/>
                <a:cs typeface="Menlo Regular"/>
                <a:sym typeface="Menlo Regular"/>
              </a:defRPr>
            </a:pPr>
            <a:r>
              <a:t>        disp(</a:t>
            </a:r>
            <a:r>
              <a:rPr>
                <a:ln w="0" cap="flat">
                  <a:solidFill>
                    <a:srgbClr val="A020F0"/>
                  </a:solidFill>
                  <a:prstDash val="solid"/>
                  <a:miter lim="400000"/>
                </a:ln>
                <a:solidFill>
                  <a:srgbClr val="A020F0"/>
                </a:solidFill>
              </a:rPr>
              <a:t>'zero'</a:t>
            </a:r>
            <a:r>
              <a:t>)</a:t>
            </a:r>
          </a:p>
          <a:p>
            <a:pPr marL="0" indent="0" defTabSz="397763">
              <a:lnSpc>
                <a:spcPts val="5700"/>
              </a:lnSpc>
              <a:spcBef>
                <a:spcPts val="0"/>
              </a:spcBef>
              <a:buSzTx/>
              <a:buNone/>
              <a:defRPr sz="3480">
                <a:ln w="0" cap="flat">
                  <a:solidFill>
                    <a:srgbClr val="404040"/>
                  </a:solidFill>
                  <a:prstDash val="solid"/>
                  <a:miter lim="400000"/>
                </a:ln>
                <a:solidFill>
                  <a:srgbClr val="404040"/>
                </a:solidFill>
                <a:latin typeface="Menlo Regular"/>
                <a:ea typeface="Menlo Regular"/>
                <a:cs typeface="Menlo Regular"/>
                <a:sym typeface="Menlo Regular"/>
              </a:defRPr>
            </a:pPr>
            <a:r>
              <a:t>    </a:t>
            </a:r>
            <a:r>
              <a:rPr>
                <a:ln w="0" cap="flat">
                  <a:solidFill>
                    <a:srgbClr val="0000FF"/>
                  </a:solidFill>
                  <a:prstDash val="solid"/>
                  <a:miter lim="400000"/>
                </a:ln>
                <a:solidFill>
                  <a:srgbClr val="0000FF"/>
                </a:solidFill>
              </a:rPr>
              <a:t>case</a:t>
            </a:r>
            <a:r>
              <a:t> 1</a:t>
            </a:r>
          </a:p>
          <a:p>
            <a:pPr marL="0" indent="0" defTabSz="397763">
              <a:lnSpc>
                <a:spcPts val="5700"/>
              </a:lnSpc>
              <a:spcBef>
                <a:spcPts val="0"/>
              </a:spcBef>
              <a:buSzTx/>
              <a:buNone/>
              <a:defRPr sz="3480">
                <a:ln w="0" cap="flat">
                  <a:solidFill>
                    <a:srgbClr val="A020F0"/>
                  </a:solidFill>
                  <a:prstDash val="solid"/>
                  <a:miter lim="400000"/>
                </a:ln>
                <a:solidFill>
                  <a:srgbClr val="A020F0"/>
                </a:solidFill>
                <a:latin typeface="Menlo Regular"/>
                <a:ea typeface="Menlo Regular"/>
                <a:cs typeface="Menlo Regular"/>
                <a:sym typeface="Menlo Regular"/>
              </a:defRPr>
            </a:pPr>
            <a:r>
              <a:rPr>
                <a:ln w="0" cap="flat">
                  <a:solidFill>
                    <a:srgbClr val="404040"/>
                  </a:solidFill>
                  <a:prstDash val="solid"/>
                  <a:miter lim="400000"/>
                </a:ln>
                <a:solidFill>
                  <a:srgbClr val="404040"/>
                </a:solidFill>
              </a:rPr>
              <a:t>        disp(</a:t>
            </a:r>
            <a:r>
              <a:t>'positive one'</a:t>
            </a:r>
            <a:r>
              <a:rPr>
                <a:ln w="0" cap="flat">
                  <a:solidFill>
                    <a:srgbClr val="404040"/>
                  </a:solidFill>
                  <a:prstDash val="solid"/>
                  <a:miter lim="400000"/>
                </a:ln>
                <a:solidFill>
                  <a:srgbClr val="404040"/>
                </a:solidFill>
              </a:rPr>
              <a:t>)</a:t>
            </a:r>
            <a:endParaRPr>
              <a:ln w="0" cap="flat">
                <a:solidFill>
                  <a:srgbClr val="404040"/>
                </a:solidFill>
                <a:prstDash val="solid"/>
                <a:miter lim="400000"/>
              </a:ln>
              <a:solidFill>
                <a:srgbClr val="404040"/>
              </a:solidFill>
            </a:endParaRPr>
          </a:p>
          <a:p>
            <a:pPr marL="0" indent="0" defTabSz="397763">
              <a:lnSpc>
                <a:spcPts val="5700"/>
              </a:lnSpc>
              <a:spcBef>
                <a:spcPts val="0"/>
              </a:spcBef>
              <a:buSzTx/>
              <a:buNone/>
              <a:defRPr sz="3480">
                <a:ln w="0" cap="flat">
                  <a:solidFill>
                    <a:srgbClr val="0000FF"/>
                  </a:solidFill>
                  <a:prstDash val="solid"/>
                  <a:miter lim="400000"/>
                </a:ln>
                <a:solidFill>
                  <a:srgbClr val="0000FF"/>
                </a:solidFill>
                <a:latin typeface="Menlo Regular"/>
                <a:ea typeface="Menlo Regular"/>
                <a:cs typeface="Menlo Regular"/>
                <a:sym typeface="Menlo Regular"/>
              </a:defRPr>
            </a:pPr>
            <a:r>
              <a:rPr>
                <a:ln w="0" cap="flat">
                  <a:solidFill>
                    <a:srgbClr val="404040"/>
                  </a:solidFill>
                  <a:prstDash val="solid"/>
                  <a:miter lim="400000"/>
                </a:ln>
                <a:solidFill>
                  <a:srgbClr val="404040"/>
                </a:solidFill>
              </a:rPr>
              <a:t>    </a:t>
            </a:r>
            <a:r>
              <a:t>otherwise</a:t>
            </a:r>
            <a:endParaRPr>
              <a:ln w="0" cap="flat">
                <a:solidFill>
                  <a:srgbClr val="404040"/>
                </a:solidFill>
                <a:prstDash val="solid"/>
                <a:miter lim="400000"/>
              </a:ln>
              <a:solidFill>
                <a:srgbClr val="404040"/>
              </a:solidFill>
            </a:endParaRPr>
          </a:p>
          <a:p>
            <a:pPr marL="0" indent="0" defTabSz="397763">
              <a:lnSpc>
                <a:spcPts val="5700"/>
              </a:lnSpc>
              <a:spcBef>
                <a:spcPts val="0"/>
              </a:spcBef>
              <a:buSzTx/>
              <a:buNone/>
              <a:defRPr sz="3480">
                <a:ln w="0" cap="flat">
                  <a:solidFill>
                    <a:srgbClr val="404040"/>
                  </a:solidFill>
                  <a:prstDash val="solid"/>
                  <a:miter lim="400000"/>
                </a:ln>
                <a:solidFill>
                  <a:srgbClr val="404040"/>
                </a:solidFill>
                <a:latin typeface="Menlo Regular"/>
                <a:ea typeface="Menlo Regular"/>
                <a:cs typeface="Menlo Regular"/>
                <a:sym typeface="Menlo Regular"/>
              </a:defRPr>
            </a:pPr>
            <a:r>
              <a:t>        disp(</a:t>
            </a:r>
            <a:r>
              <a:rPr>
                <a:ln w="0" cap="flat">
                  <a:solidFill>
                    <a:srgbClr val="A020F0"/>
                  </a:solidFill>
                  <a:prstDash val="solid"/>
                  <a:miter lim="400000"/>
                </a:ln>
                <a:solidFill>
                  <a:srgbClr val="A020F0"/>
                </a:solidFill>
              </a:rPr>
              <a:t>'other value'</a:t>
            </a:r>
            <a:r>
              <a:t>)</a:t>
            </a:r>
          </a:p>
          <a:p>
            <a:pPr marL="0" indent="0" defTabSz="397763">
              <a:lnSpc>
                <a:spcPts val="5700"/>
              </a:lnSpc>
              <a:spcBef>
                <a:spcPts val="0"/>
              </a:spcBef>
              <a:buSzTx/>
              <a:buNone/>
              <a:defRPr sz="3480">
                <a:ln w="0" cap="flat">
                  <a:solidFill>
                    <a:srgbClr val="0000FF"/>
                  </a:solidFill>
                  <a:prstDash val="solid"/>
                  <a:miter lim="400000"/>
                </a:ln>
                <a:solidFill>
                  <a:srgbClr val="0000FF"/>
                </a:solidFill>
                <a:latin typeface="Menlo Regular"/>
                <a:ea typeface="Menlo Regular"/>
                <a:cs typeface="Menlo Regular"/>
                <a:sym typeface="Menlo Regular"/>
              </a:defRPr>
            </a:pPr>
            <a:r>
              <a:t>end</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Challenge: Selection 2"/>
          <p:cNvSpPr txBox="1"/>
          <p:nvPr>
            <p:ph type="title"/>
          </p:nvPr>
        </p:nvSpPr>
        <p:spPr>
          <a:prstGeom prst="rect">
            <a:avLst/>
          </a:prstGeom>
        </p:spPr>
        <p:txBody>
          <a:bodyPr/>
          <a:lstStyle/>
          <a:p>
            <a:pPr/>
            <a:r>
              <a:t>Challenge: Selection 2</a:t>
            </a:r>
          </a:p>
        </p:txBody>
      </p:sp>
      <p:sp>
        <p:nvSpPr>
          <p:cNvPr id="395" name="Write a code that for a given numerical value of   outputs the English language equivalent (e.g. 1 : ‘one’)…"/>
          <p:cNvSpPr txBox="1"/>
          <p:nvPr>
            <p:ph type="body" sz="half" idx="1"/>
          </p:nvPr>
        </p:nvSpPr>
        <p:spPr>
          <a:xfrm>
            <a:off x="952500" y="2590800"/>
            <a:ext cx="11099800" cy="3198085"/>
          </a:xfrm>
          <a:prstGeom prst="rect">
            <a:avLst/>
          </a:prstGeom>
        </p:spPr>
        <p:txBody>
          <a:bodyPr/>
          <a:lstStyle/>
          <a:p>
            <a:pPr marL="408940" indent="-408940" defTabSz="537463">
              <a:spcBef>
                <a:spcPts val="3800"/>
              </a:spcBef>
              <a:defRPr sz="2944"/>
            </a:pPr>
            <a:r>
              <a:t>Write a code that for a given numerical value of </a:t>
            </a:r>
            <a14:m>
              <m:oMath>
                <m:r>
                  <a:rPr xmlns:a="http://schemas.openxmlformats.org/drawingml/2006/main" sz="3200" i="1">
                    <a:solidFill>
                      <a:srgbClr val="000000"/>
                    </a:solidFill>
                    <a:latin typeface="Cambria Math" panose="02040503050406030204" pitchFamily="18" charset="0"/>
                  </a:rPr>
                  <m:t>x</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0,3</m:t>
                </m:r>
                <m:r>
                  <a:rPr xmlns:a="http://schemas.openxmlformats.org/drawingml/2006/main" sz="3200" i="1">
                    <a:solidFill>
                      <a:srgbClr val="000000"/>
                    </a:solidFill>
                    <a:latin typeface="Cambria Math" panose="02040503050406030204" pitchFamily="18" charset="0"/>
                  </a:rPr>
                  <m:t>]</m:t>
                </m:r>
              </m:oMath>
            </a14:m>
            <a:r>
              <a:t> outputs the English language equivalent (e.g. 1 : ‘one’)</a:t>
            </a:r>
          </a:p>
          <a:p>
            <a:pPr marL="408940" indent="-408940" defTabSz="537463">
              <a:spcBef>
                <a:spcPts val="3800"/>
              </a:spcBef>
              <a:defRPr sz="2944"/>
            </a:pPr>
            <a:r>
              <a:t>If anything other than 0:3 is entered, code should disp(‘error’)</a:t>
            </a:r>
          </a:p>
          <a:p>
            <a:pPr marL="408940" indent="-408940" defTabSz="537463">
              <a:spcBef>
                <a:spcPts val="3800"/>
              </a:spcBef>
              <a:defRPr sz="2944"/>
            </a:pPr>
            <a:r>
              <a:t>Starter code:</a:t>
            </a:r>
          </a:p>
        </p:txBody>
      </p:sp>
      <p:sp>
        <p:nvSpPr>
          <p:cNvPr id="396" name="x = input(‘x = ‘);"/>
          <p:cNvSpPr txBox="1"/>
          <p:nvPr/>
        </p:nvSpPr>
        <p:spPr>
          <a:xfrm>
            <a:off x="2020179" y="6105425"/>
            <a:ext cx="467427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3000">
                <a:latin typeface="Andale Mono"/>
                <a:ea typeface="Andale Mono"/>
                <a:cs typeface="Andale Mono"/>
                <a:sym typeface="Andale Mono"/>
              </a:defRPr>
            </a:lvl1pPr>
          </a:lstStyle>
          <a:p>
            <a:pPr>
              <a:defRPr sz="3200">
                <a:latin typeface="Avenir Book"/>
                <a:ea typeface="Avenir Book"/>
                <a:cs typeface="Avenir Book"/>
                <a:sym typeface="Avenir Book"/>
              </a:defRPr>
            </a:pPr>
            <a:r>
              <a:rPr sz="3000">
                <a:latin typeface="Andale Mono"/>
                <a:ea typeface="Andale Mono"/>
                <a:cs typeface="Andale Mono"/>
                <a:sym typeface="Andale Mono"/>
              </a:rPr>
              <a:t>x = input(‘x = ‘);</a:t>
            </a:r>
          </a:p>
        </p:txBody>
      </p:sp>
      <p:sp>
        <p:nvSpPr>
          <p:cNvPr id="397" name="disp(‘one’)"/>
          <p:cNvSpPr txBox="1"/>
          <p:nvPr/>
        </p:nvSpPr>
        <p:spPr>
          <a:xfrm>
            <a:off x="2050315" y="7100017"/>
            <a:ext cx="30738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3000">
                <a:latin typeface="Andale Mono"/>
                <a:ea typeface="Andale Mono"/>
                <a:cs typeface="Andale Mono"/>
                <a:sym typeface="Andale Mono"/>
              </a:defRPr>
            </a:lvl1pPr>
          </a:lstStyle>
          <a:p>
            <a:pPr>
              <a:defRPr sz="3200">
                <a:latin typeface="Avenir Book"/>
                <a:ea typeface="Avenir Book"/>
                <a:cs typeface="Avenir Book"/>
                <a:sym typeface="Avenir Book"/>
              </a:defRPr>
            </a:pPr>
            <a:r>
              <a:rPr sz="3000">
                <a:latin typeface="Andale Mono"/>
                <a:ea typeface="Andale Mono"/>
                <a:cs typeface="Andale Mono"/>
                <a:sym typeface="Andale Mono"/>
              </a:rPr>
              <a:t>disp(‘one’)</a:t>
            </a:r>
          </a:p>
        </p:txBody>
      </p:sp>
      <p:pic>
        <p:nvPicPr>
          <p:cNvPr id="398" name="Image" descr="Image"/>
          <p:cNvPicPr>
            <a:picLocks noChangeAspect="1"/>
          </p:cNvPicPr>
          <p:nvPr/>
        </p:nvPicPr>
        <p:blipFill>
          <a:blip r:embed="rId3">
            <a:extLst/>
          </a:blip>
          <a:stretch>
            <a:fillRect/>
          </a:stretch>
        </p:blipFill>
        <p:spPr>
          <a:xfrm>
            <a:off x="7772507" y="5449017"/>
            <a:ext cx="4940301" cy="38354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Contents"/>
          <p:cNvSpPr txBox="1"/>
          <p:nvPr>
            <p:ph type="title"/>
          </p:nvPr>
        </p:nvSpPr>
        <p:spPr>
          <a:prstGeom prst="rect">
            <a:avLst/>
          </a:prstGeom>
        </p:spPr>
        <p:txBody>
          <a:bodyPr/>
          <a:lstStyle/>
          <a:p>
            <a:pPr/>
            <a:r>
              <a:t>Contents</a:t>
            </a:r>
          </a:p>
        </p:txBody>
      </p:sp>
      <p:sp>
        <p:nvSpPr>
          <p:cNvPr id="403" name="Program Design…"/>
          <p:cNvSpPr txBox="1"/>
          <p:nvPr>
            <p:ph type="body" idx="1"/>
          </p:nvPr>
        </p:nvSpPr>
        <p:spPr>
          <a:prstGeom prst="rect">
            <a:avLst/>
          </a:prstGeom>
        </p:spPr>
        <p:txBody>
          <a:bodyPr/>
          <a:lstStyle/>
          <a:p>
            <a:pPr marL="508000" indent="-508000">
              <a:buSzPct val="100000"/>
              <a:buAutoNum type="arabicPeriod" startAt="1"/>
            </a:pPr>
            <a:r>
              <a:t>Program Design </a:t>
            </a:r>
          </a:p>
          <a:p>
            <a:pPr marL="508000" indent="-508000">
              <a:buSzPct val="100000"/>
              <a:buAutoNum type="arabicPeriod" startAt="1"/>
            </a:pPr>
            <a:r>
              <a:t>Flow control: selection</a:t>
            </a:r>
          </a:p>
          <a:p>
            <a:pPr marL="508000" indent="-508000">
              <a:buSzPct val="100000"/>
              <a:buAutoNum type="arabicPeriod" startAt="1"/>
              <a:defRPr>
                <a:solidFill>
                  <a:schemeClr val="accent5">
                    <a:hueOff val="-82419"/>
                    <a:satOff val="-9513"/>
                    <a:lumOff val="-16343"/>
                  </a:schemeClr>
                </a:solidFill>
                <a:latin typeface="Avenir Heavy"/>
                <a:ea typeface="Avenir Heavy"/>
                <a:cs typeface="Avenir Heavy"/>
                <a:sym typeface="Avenir Heavy"/>
              </a:defRPr>
            </a:pPr>
            <a:r>
              <a:t>Flow control: loops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Content Placeholder 2"/>
          <p:cNvSpPr txBox="1"/>
          <p:nvPr>
            <p:ph type="body" sz="half" idx="1"/>
          </p:nvPr>
        </p:nvSpPr>
        <p:spPr>
          <a:xfrm>
            <a:off x="952500" y="2590800"/>
            <a:ext cx="11099800" cy="3861066"/>
          </a:xfrm>
          <a:prstGeom prst="rect">
            <a:avLst/>
          </a:prstGeom>
        </p:spPr>
        <p:txBody>
          <a:bodyPr/>
          <a:lstStyle/>
          <a:p>
            <a:pPr marL="337820" indent="-337820" defTabSz="443991">
              <a:spcBef>
                <a:spcPts val="3100"/>
              </a:spcBef>
              <a:defRPr sz="2432"/>
            </a:pPr>
            <a:r>
              <a:t>Most programming languages provide mechanism to repeat several lines of code over and over: </a:t>
            </a:r>
            <a:r>
              <a:rPr>
                <a:solidFill>
                  <a:schemeClr val="accent5">
                    <a:hueOff val="-82419"/>
                    <a:satOff val="-9513"/>
                    <a:lumOff val="-16343"/>
                  </a:schemeClr>
                </a:solidFill>
                <a:latin typeface="Avenir Heavy"/>
                <a:ea typeface="Avenir Heavy"/>
                <a:cs typeface="Avenir Heavy"/>
                <a:sym typeface="Avenir Heavy"/>
              </a:rPr>
              <a:t>loops</a:t>
            </a:r>
          </a:p>
          <a:p>
            <a:pPr marL="337820" indent="-337820" defTabSz="443991">
              <a:spcBef>
                <a:spcPts val="3100"/>
              </a:spcBef>
              <a:defRPr sz="2432"/>
            </a:pPr>
            <a:r>
              <a:t>The process of repetition in programs is called </a:t>
            </a:r>
            <a:r>
              <a:rPr>
                <a:solidFill>
                  <a:schemeClr val="accent5">
                    <a:hueOff val="-82419"/>
                    <a:satOff val="-9513"/>
                    <a:lumOff val="-16343"/>
                  </a:schemeClr>
                </a:solidFill>
                <a:latin typeface="Avenir Heavy"/>
                <a:ea typeface="Avenir Heavy"/>
                <a:cs typeface="Avenir Heavy"/>
                <a:sym typeface="Avenir Heavy"/>
              </a:rPr>
              <a:t>iteration </a:t>
            </a:r>
            <a:r>
              <a:rPr>
                <a:latin typeface="Avenir Heavy"/>
                <a:ea typeface="Avenir Heavy"/>
                <a:cs typeface="Avenir Heavy"/>
                <a:sym typeface="Avenir Heavy"/>
              </a:rPr>
              <a:t>- </a:t>
            </a:r>
            <a:r>
              <a:t>loops will repeat a set of statements until an</a:t>
            </a:r>
            <a:r>
              <a:rPr>
                <a:solidFill>
                  <a:schemeClr val="accent5">
                    <a:hueOff val="-82419"/>
                    <a:satOff val="-9513"/>
                    <a:lumOff val="-16343"/>
                  </a:schemeClr>
                </a:solidFill>
                <a:latin typeface="Avenir Heavy"/>
                <a:ea typeface="Avenir Heavy"/>
                <a:cs typeface="Avenir Heavy"/>
                <a:sym typeface="Avenir Heavy"/>
              </a:rPr>
              <a:t> exit condition </a:t>
            </a:r>
            <a:r>
              <a:t>(true/false) is met</a:t>
            </a:r>
          </a:p>
          <a:p>
            <a:pPr marL="337820" indent="-337820" defTabSz="443991">
              <a:spcBef>
                <a:spcPts val="3100"/>
              </a:spcBef>
              <a:defRPr sz="2432"/>
            </a:pPr>
            <a:r>
              <a:t>Two main types of iteration in MATLAB:</a:t>
            </a:r>
          </a:p>
          <a:p>
            <a:pPr marL="337820" indent="-337820" defTabSz="443991">
              <a:lnSpc>
                <a:spcPct val="500000"/>
              </a:lnSpc>
              <a:spcBef>
                <a:spcPts val="3100"/>
              </a:spcBef>
              <a:defRPr sz="2432">
                <a:solidFill>
                  <a:schemeClr val="accent5">
                    <a:hueOff val="-82419"/>
                    <a:satOff val="-9513"/>
                    <a:lumOff val="-16343"/>
                  </a:schemeClr>
                </a:solidFill>
                <a:latin typeface="Avenir Heavy"/>
                <a:ea typeface="Avenir Heavy"/>
                <a:cs typeface="Avenir Heavy"/>
                <a:sym typeface="Avenir Heavy"/>
              </a:defRPr>
            </a:pPr>
            <a:r>
              <a:t>while</a:t>
            </a:r>
          </a:p>
        </p:txBody>
      </p:sp>
      <p:sp>
        <p:nvSpPr>
          <p:cNvPr id="406" name="Title 1"/>
          <p:cNvSpPr txBox="1"/>
          <p:nvPr>
            <p:ph type="title"/>
          </p:nvPr>
        </p:nvSpPr>
        <p:spPr>
          <a:prstGeom prst="rect">
            <a:avLst/>
          </a:prstGeom>
        </p:spPr>
        <p:txBody>
          <a:bodyPr/>
          <a:lstStyle/>
          <a:p>
            <a:pPr/>
            <a:r>
              <a:t>Iteration (Loops)</a:t>
            </a:r>
          </a:p>
        </p:txBody>
      </p:sp>
      <p:sp>
        <p:nvSpPr>
          <p:cNvPr id="407" name="Content Placeholder 2"/>
          <p:cNvSpPr/>
          <p:nvPr/>
        </p:nvSpPr>
        <p:spPr>
          <a:xfrm>
            <a:off x="6818393" y="5007852"/>
            <a:ext cx="11099801" cy="14650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508254">
              <a:spcBef>
                <a:spcPts val="3600"/>
              </a:spcBef>
              <a:defRPr sz="2784">
                <a:latin typeface="Avenir Book"/>
                <a:ea typeface="Avenir Book"/>
                <a:cs typeface="Avenir Book"/>
                <a:sym typeface="Avenir Book"/>
              </a:defRPr>
            </a:pPr>
          </a:p>
          <a:p>
            <a:pPr marL="386715" indent="-386715" algn="l" defTabSz="508254">
              <a:spcBef>
                <a:spcPts val="3600"/>
              </a:spcBef>
              <a:buSzPct val="145000"/>
              <a:buChar char="•"/>
              <a:defRPr sz="2349">
                <a:solidFill>
                  <a:schemeClr val="accent5">
                    <a:hueOff val="-82419"/>
                    <a:satOff val="-9513"/>
                    <a:lumOff val="-16343"/>
                  </a:schemeClr>
                </a:solidFill>
                <a:latin typeface="Avenir Heavy"/>
                <a:ea typeface="Avenir Heavy"/>
                <a:cs typeface="Avenir Heavy"/>
                <a:sym typeface="Avenir Heavy"/>
              </a:defRPr>
            </a:pPr>
            <a:r>
              <a:t>for</a:t>
            </a:r>
          </a:p>
        </p:txBody>
      </p:sp>
      <p:sp>
        <p:nvSpPr>
          <p:cNvPr id="408" name="condition"/>
          <p:cNvSpPr/>
          <p:nvPr/>
        </p:nvSpPr>
        <p:spPr>
          <a:xfrm>
            <a:off x="1801470" y="7203282"/>
            <a:ext cx="2108494" cy="10519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10800"/>
                </a:lnTo>
                <a:lnTo>
                  <a:pt x="10800" y="21600"/>
                </a:lnTo>
                <a:lnTo>
                  <a:pt x="21600" y="10800"/>
                </a:lnTo>
                <a:lnTo>
                  <a:pt x="10800" y="0"/>
                </a:lnTo>
                <a:close/>
              </a:path>
            </a:pathLst>
          </a:cu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10000"/>
              </a:lnSpc>
              <a:defRPr sz="2000">
                <a:latin typeface="+mn-lt"/>
                <a:ea typeface="+mn-ea"/>
                <a:cs typeface="+mn-cs"/>
                <a:sym typeface="Helvetica Neue Medium"/>
              </a:defRPr>
            </a:lvl1pPr>
          </a:lstStyle>
          <a:p>
            <a:pPr/>
            <a:r>
              <a:t>condition</a:t>
            </a:r>
          </a:p>
        </p:txBody>
      </p:sp>
      <p:sp>
        <p:nvSpPr>
          <p:cNvPr id="409" name="Line"/>
          <p:cNvSpPr/>
          <p:nvPr/>
        </p:nvSpPr>
        <p:spPr>
          <a:xfrm flipH="1">
            <a:off x="2855717" y="6103754"/>
            <a:ext cx="1" cy="1122906"/>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10" name="Line"/>
          <p:cNvSpPr/>
          <p:nvPr/>
        </p:nvSpPr>
        <p:spPr>
          <a:xfrm flipV="1">
            <a:off x="4964403" y="7142400"/>
            <a:ext cx="1" cy="60749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11" name="Line"/>
          <p:cNvSpPr/>
          <p:nvPr/>
        </p:nvSpPr>
        <p:spPr>
          <a:xfrm>
            <a:off x="3904281" y="7729253"/>
            <a:ext cx="1099286" cy="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12" name="true"/>
          <p:cNvSpPr txBox="1"/>
          <p:nvPr/>
        </p:nvSpPr>
        <p:spPr>
          <a:xfrm>
            <a:off x="4091108" y="7179445"/>
            <a:ext cx="70231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true</a:t>
            </a:r>
          </a:p>
        </p:txBody>
      </p:sp>
      <p:sp>
        <p:nvSpPr>
          <p:cNvPr id="413" name="do sth"/>
          <p:cNvSpPr txBox="1"/>
          <p:nvPr/>
        </p:nvSpPr>
        <p:spPr>
          <a:xfrm>
            <a:off x="4166857" y="6493929"/>
            <a:ext cx="1655142" cy="67310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900"/>
            </a:lvl1pPr>
          </a:lstStyle>
          <a:p>
            <a:pPr/>
            <a:r>
              <a:t>do sth</a:t>
            </a:r>
          </a:p>
        </p:txBody>
      </p:sp>
      <p:sp>
        <p:nvSpPr>
          <p:cNvPr id="414" name="Line"/>
          <p:cNvSpPr/>
          <p:nvPr/>
        </p:nvSpPr>
        <p:spPr>
          <a:xfrm flipH="1">
            <a:off x="2844121" y="6799501"/>
            <a:ext cx="1330981"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15" name="Line"/>
          <p:cNvSpPr/>
          <p:nvPr/>
        </p:nvSpPr>
        <p:spPr>
          <a:xfrm>
            <a:off x="2855717" y="8280830"/>
            <a:ext cx="1" cy="60749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16" name="i &lt; n"/>
          <p:cNvSpPr/>
          <p:nvPr/>
        </p:nvSpPr>
        <p:spPr>
          <a:xfrm>
            <a:off x="8135189" y="7801154"/>
            <a:ext cx="2108494" cy="10519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10800"/>
                </a:lnTo>
                <a:lnTo>
                  <a:pt x="10800" y="21600"/>
                </a:lnTo>
                <a:lnTo>
                  <a:pt x="21600" y="10800"/>
                </a:lnTo>
                <a:lnTo>
                  <a:pt x="10800" y="0"/>
                </a:lnTo>
                <a:close/>
              </a:path>
            </a:pathLst>
          </a:cu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10000"/>
              </a:lnSpc>
              <a:defRPr sz="2000">
                <a:latin typeface="+mn-lt"/>
                <a:ea typeface="+mn-ea"/>
                <a:cs typeface="+mn-cs"/>
                <a:sym typeface="Helvetica Neue Medium"/>
              </a:defRPr>
            </a:lvl1pPr>
          </a:lstStyle>
          <a:p>
            <a:pPr/>
            <a:r>
              <a:t>i &lt; n</a:t>
            </a:r>
          </a:p>
        </p:txBody>
      </p:sp>
      <p:sp>
        <p:nvSpPr>
          <p:cNvPr id="417" name="Line"/>
          <p:cNvSpPr/>
          <p:nvPr/>
        </p:nvSpPr>
        <p:spPr>
          <a:xfrm>
            <a:off x="9189435" y="5954143"/>
            <a:ext cx="1" cy="187038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18" name="Line"/>
          <p:cNvSpPr/>
          <p:nvPr/>
        </p:nvSpPr>
        <p:spPr>
          <a:xfrm flipV="1">
            <a:off x="11298122" y="7765673"/>
            <a:ext cx="1" cy="60749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19" name="Line"/>
          <p:cNvSpPr/>
          <p:nvPr/>
        </p:nvSpPr>
        <p:spPr>
          <a:xfrm>
            <a:off x="10237999" y="8327125"/>
            <a:ext cx="1099287" cy="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20" name="true"/>
          <p:cNvSpPr txBox="1"/>
          <p:nvPr/>
        </p:nvSpPr>
        <p:spPr>
          <a:xfrm>
            <a:off x="10424827" y="7840817"/>
            <a:ext cx="70231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true</a:t>
            </a:r>
          </a:p>
        </p:txBody>
      </p:sp>
      <p:sp>
        <p:nvSpPr>
          <p:cNvPr id="421" name="do sth"/>
          <p:cNvSpPr txBox="1"/>
          <p:nvPr/>
        </p:nvSpPr>
        <p:spPr>
          <a:xfrm>
            <a:off x="10500576" y="7091802"/>
            <a:ext cx="1655141" cy="67310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900"/>
            </a:lvl1pPr>
          </a:lstStyle>
          <a:p>
            <a:pPr/>
            <a:r>
              <a:t>do sth</a:t>
            </a:r>
          </a:p>
        </p:txBody>
      </p:sp>
      <p:sp>
        <p:nvSpPr>
          <p:cNvPr id="422" name="Line"/>
          <p:cNvSpPr/>
          <p:nvPr/>
        </p:nvSpPr>
        <p:spPr>
          <a:xfrm flipH="1">
            <a:off x="9224935" y="6430123"/>
            <a:ext cx="1163129"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23" name="Line"/>
          <p:cNvSpPr/>
          <p:nvPr/>
        </p:nvSpPr>
        <p:spPr>
          <a:xfrm>
            <a:off x="9189435" y="8896874"/>
            <a:ext cx="1" cy="60749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24" name="i = i+1"/>
          <p:cNvSpPr txBox="1"/>
          <p:nvPr/>
        </p:nvSpPr>
        <p:spPr>
          <a:xfrm>
            <a:off x="10470552" y="6093452"/>
            <a:ext cx="1655142" cy="67310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900"/>
            </a:lvl1pPr>
          </a:lstStyle>
          <a:p>
            <a:pPr/>
            <a:r>
              <a:t>i = i+1</a:t>
            </a:r>
          </a:p>
        </p:txBody>
      </p:sp>
      <p:sp>
        <p:nvSpPr>
          <p:cNvPr id="425" name="Line"/>
          <p:cNvSpPr/>
          <p:nvPr/>
        </p:nvSpPr>
        <p:spPr>
          <a:xfrm flipV="1">
            <a:off x="11298122" y="6710066"/>
            <a:ext cx="1" cy="358542"/>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26" name="false"/>
          <p:cNvSpPr txBox="1"/>
          <p:nvPr/>
        </p:nvSpPr>
        <p:spPr>
          <a:xfrm>
            <a:off x="9217375" y="8884174"/>
            <a:ext cx="77851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false</a:t>
            </a:r>
          </a:p>
        </p:txBody>
      </p:sp>
      <p:sp>
        <p:nvSpPr>
          <p:cNvPr id="427" name="initial i"/>
          <p:cNvSpPr txBox="1"/>
          <p:nvPr/>
        </p:nvSpPr>
        <p:spPr>
          <a:xfrm>
            <a:off x="8361865" y="5318387"/>
            <a:ext cx="1655142" cy="67310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900"/>
            </a:lvl1pPr>
          </a:lstStyle>
          <a:p>
            <a:pPr/>
            <a:r>
              <a:t>initial i</a:t>
            </a:r>
          </a:p>
        </p:txBody>
      </p:sp>
      <p:sp>
        <p:nvSpPr>
          <p:cNvPr id="428" name="false"/>
          <p:cNvSpPr txBox="1"/>
          <p:nvPr/>
        </p:nvSpPr>
        <p:spPr>
          <a:xfrm>
            <a:off x="2959073" y="8280830"/>
            <a:ext cx="77851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false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while"/>
          <p:cNvSpPr/>
          <p:nvPr>
            <p:ph type="title"/>
          </p:nvPr>
        </p:nvSpPr>
        <p:spPr>
          <a:prstGeom prst="rect">
            <a:avLst/>
          </a:prstGeom>
        </p:spPr>
        <p:txBody>
          <a:bodyPr/>
          <a:lstStyle>
            <a:lvl1pPr>
              <a:defRPr>
                <a:solidFill>
                  <a:schemeClr val="accent5">
                    <a:hueOff val="-82419"/>
                    <a:satOff val="-9513"/>
                    <a:lumOff val="-16343"/>
                  </a:schemeClr>
                </a:solidFill>
              </a:defRPr>
            </a:lvl1pPr>
          </a:lstStyle>
          <a:p>
            <a:pPr/>
            <a:r>
              <a:t>while</a:t>
            </a:r>
          </a:p>
        </p:txBody>
      </p:sp>
      <p:sp>
        <p:nvSpPr>
          <p:cNvPr id="431" name="while logical_expression…"/>
          <p:cNvSpPr/>
          <p:nvPr>
            <p:ph type="body" sz="quarter" idx="1"/>
          </p:nvPr>
        </p:nvSpPr>
        <p:spPr>
          <a:xfrm>
            <a:off x="2615935" y="3110276"/>
            <a:ext cx="7772930" cy="2618648"/>
          </a:xfrm>
          <a:prstGeom prst="rect">
            <a:avLst/>
          </a:prstGeom>
        </p:spPr>
        <p:txBody>
          <a:bodyPr/>
          <a:lstStyle/>
          <a:p>
            <a:pPr marL="0" indent="0" defTabSz="457200">
              <a:lnSpc>
                <a:spcPts val="6600"/>
              </a:lnSpc>
              <a:spcBef>
                <a:spcPts val="0"/>
              </a:spcBef>
              <a:buSzTx/>
              <a:buNone/>
              <a:defRPr i="1" sz="1300">
                <a:ln w="0" cap="flat">
                  <a:solidFill>
                    <a:srgbClr val="404040"/>
                  </a:solidFill>
                  <a:prstDash val="solid"/>
                  <a:miter lim="400000"/>
                </a:ln>
                <a:solidFill>
                  <a:srgbClr val="404040"/>
                </a:solidFill>
                <a:latin typeface="Menlo Regular"/>
                <a:ea typeface="Menlo Regular"/>
                <a:cs typeface="Menlo Regular"/>
                <a:sym typeface="Menlo Regular"/>
              </a:defRPr>
            </a:pPr>
            <a:r>
              <a:rPr i="0" sz="4000">
                <a:ln w="0" cap="flat">
                  <a:solidFill>
                    <a:srgbClr val="0000FF"/>
                  </a:solidFill>
                  <a:prstDash val="solid"/>
                  <a:miter lim="400000"/>
                </a:ln>
                <a:solidFill>
                  <a:srgbClr val="0000FF"/>
                </a:solidFill>
              </a:rPr>
              <a:t>while</a:t>
            </a:r>
            <a:r>
              <a:rPr i="0"/>
              <a:t> </a:t>
            </a:r>
            <a:r>
              <a:rPr i="0" sz="4000"/>
              <a:t>logical_expression</a:t>
            </a:r>
            <a:endParaRPr i="0"/>
          </a:p>
          <a:p>
            <a:pPr marL="0" indent="0" defTabSz="457200">
              <a:lnSpc>
                <a:spcPts val="6600"/>
              </a:lnSpc>
              <a:spcBef>
                <a:spcPts val="0"/>
              </a:spcBef>
              <a:buSzTx/>
              <a:buNone/>
              <a:defRPr i="1" sz="1300">
                <a:ln w="0" cap="flat">
                  <a:solidFill>
                    <a:srgbClr val="404040"/>
                  </a:solidFill>
                  <a:prstDash val="solid"/>
                  <a:miter lim="400000"/>
                </a:ln>
                <a:solidFill>
                  <a:srgbClr val="404040"/>
                </a:solidFill>
                <a:latin typeface="Menlo Regular"/>
                <a:ea typeface="Menlo Regular"/>
                <a:cs typeface="Menlo Regular"/>
                <a:sym typeface="Menlo Regular"/>
              </a:defRPr>
            </a:pPr>
            <a:r>
              <a:rPr i="0"/>
              <a:t>    </a:t>
            </a:r>
            <a:r>
              <a:rPr i="0" sz="4000"/>
              <a:t>statements</a:t>
            </a:r>
            <a:endParaRPr i="0"/>
          </a:p>
          <a:p>
            <a:pPr marL="0" indent="0" defTabSz="457200">
              <a:lnSpc>
                <a:spcPts val="6600"/>
              </a:lnSpc>
              <a:spcBef>
                <a:spcPts val="0"/>
              </a:spcBef>
              <a:buSzTx/>
              <a:buNone/>
              <a:defRPr sz="4000">
                <a:ln w="0" cap="flat">
                  <a:solidFill>
                    <a:srgbClr val="0000FF"/>
                  </a:solidFill>
                  <a:prstDash val="solid"/>
                  <a:miter lim="400000"/>
                </a:ln>
                <a:solidFill>
                  <a:srgbClr val="0000FF"/>
                </a:solidFill>
                <a:latin typeface="Menlo Regular"/>
                <a:ea typeface="Menlo Regular"/>
                <a:cs typeface="Menlo Regular"/>
                <a:sym typeface="Menlo Regular"/>
              </a:defRPr>
            </a:pPr>
            <a:r>
              <a:t>end</a:t>
            </a:r>
          </a:p>
        </p:txBody>
      </p:sp>
      <p:sp>
        <p:nvSpPr>
          <p:cNvPr id="432" name="condition"/>
          <p:cNvSpPr/>
          <p:nvPr/>
        </p:nvSpPr>
        <p:spPr>
          <a:xfrm>
            <a:off x="5583057" y="6666007"/>
            <a:ext cx="2108494" cy="10519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10800"/>
                </a:lnTo>
                <a:lnTo>
                  <a:pt x="10800" y="21600"/>
                </a:lnTo>
                <a:lnTo>
                  <a:pt x="21600" y="10800"/>
                </a:lnTo>
                <a:lnTo>
                  <a:pt x="10800" y="0"/>
                </a:lnTo>
                <a:close/>
              </a:path>
            </a:pathLst>
          </a:cu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10000"/>
              </a:lnSpc>
              <a:defRPr sz="2000">
                <a:latin typeface="+mn-lt"/>
                <a:ea typeface="+mn-ea"/>
                <a:cs typeface="+mn-cs"/>
                <a:sym typeface="Helvetica Neue Medium"/>
              </a:defRPr>
            </a:lvl1pPr>
          </a:lstStyle>
          <a:p>
            <a:pPr/>
            <a:r>
              <a:t>condition</a:t>
            </a:r>
          </a:p>
        </p:txBody>
      </p:sp>
      <p:sp>
        <p:nvSpPr>
          <p:cNvPr id="433" name="Line"/>
          <p:cNvSpPr/>
          <p:nvPr/>
        </p:nvSpPr>
        <p:spPr>
          <a:xfrm>
            <a:off x="6637303" y="5566480"/>
            <a:ext cx="1" cy="1122905"/>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34" name="Line"/>
          <p:cNvSpPr/>
          <p:nvPr/>
        </p:nvSpPr>
        <p:spPr>
          <a:xfrm flipV="1">
            <a:off x="8745990" y="6605126"/>
            <a:ext cx="1" cy="60749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35" name="Line"/>
          <p:cNvSpPr/>
          <p:nvPr/>
        </p:nvSpPr>
        <p:spPr>
          <a:xfrm>
            <a:off x="7685868" y="7191978"/>
            <a:ext cx="1099286" cy="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36" name="true"/>
          <p:cNvSpPr txBox="1"/>
          <p:nvPr/>
        </p:nvSpPr>
        <p:spPr>
          <a:xfrm>
            <a:off x="7872694" y="6642170"/>
            <a:ext cx="70231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true</a:t>
            </a:r>
          </a:p>
        </p:txBody>
      </p:sp>
      <p:sp>
        <p:nvSpPr>
          <p:cNvPr id="437" name="do sth"/>
          <p:cNvSpPr txBox="1"/>
          <p:nvPr/>
        </p:nvSpPr>
        <p:spPr>
          <a:xfrm>
            <a:off x="7948443" y="5956655"/>
            <a:ext cx="1655142" cy="67310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900"/>
            </a:lvl1pPr>
          </a:lstStyle>
          <a:p>
            <a:pPr/>
            <a:r>
              <a:t>do sth</a:t>
            </a:r>
          </a:p>
        </p:txBody>
      </p:sp>
      <p:sp>
        <p:nvSpPr>
          <p:cNvPr id="438" name="Line"/>
          <p:cNvSpPr/>
          <p:nvPr/>
        </p:nvSpPr>
        <p:spPr>
          <a:xfrm flipH="1">
            <a:off x="6625707" y="6262226"/>
            <a:ext cx="1330982"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39" name="Line"/>
          <p:cNvSpPr/>
          <p:nvPr/>
        </p:nvSpPr>
        <p:spPr>
          <a:xfrm>
            <a:off x="6637303" y="7743555"/>
            <a:ext cx="1" cy="60749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40" name="false"/>
          <p:cNvSpPr txBox="1"/>
          <p:nvPr/>
        </p:nvSpPr>
        <p:spPr>
          <a:xfrm>
            <a:off x="6699331" y="7780600"/>
            <a:ext cx="77851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false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2" name="while example"/>
          <p:cNvSpPr/>
          <p:nvPr>
            <p:ph type="title"/>
          </p:nvPr>
        </p:nvSpPr>
        <p:spPr>
          <a:prstGeom prst="rect">
            <a:avLst/>
          </a:prstGeom>
        </p:spPr>
        <p:txBody>
          <a:bodyPr/>
          <a:lstStyle/>
          <a:p>
            <a:pPr/>
            <a:r>
              <a:rPr>
                <a:solidFill>
                  <a:schemeClr val="accent5">
                    <a:hueOff val="-82419"/>
                    <a:satOff val="-9513"/>
                    <a:lumOff val="-16343"/>
                  </a:schemeClr>
                </a:solidFill>
              </a:rPr>
              <a:t>while</a:t>
            </a:r>
            <a:r>
              <a:t> example</a:t>
            </a:r>
          </a:p>
        </p:txBody>
      </p:sp>
      <p:sp>
        <p:nvSpPr>
          <p:cNvPr id="443" name="n = 10;…"/>
          <p:cNvSpPr/>
          <p:nvPr>
            <p:ph type="body" idx="1"/>
          </p:nvPr>
        </p:nvSpPr>
        <p:spPr>
          <a:prstGeom prst="rect">
            <a:avLst/>
          </a:prstGeom>
        </p:spPr>
        <p:txBody>
          <a:bodyPr/>
          <a:lstStyle/>
          <a:p>
            <a:pPr marL="0" indent="0" defTabSz="457200">
              <a:lnSpc>
                <a:spcPts val="6600"/>
              </a:lnSpc>
              <a:spcBef>
                <a:spcPts val="0"/>
              </a:spcBef>
              <a:buSzTx/>
              <a:buNone/>
              <a:defRPr sz="4000">
                <a:ln w="0" cap="flat">
                  <a:solidFill>
                    <a:srgbClr val="404040"/>
                  </a:solidFill>
                  <a:prstDash val="solid"/>
                  <a:miter lim="400000"/>
                </a:ln>
                <a:solidFill>
                  <a:srgbClr val="404040"/>
                </a:solidFill>
                <a:latin typeface="Menlo Regular"/>
                <a:ea typeface="Menlo Regular"/>
                <a:cs typeface="Menlo Regular"/>
                <a:sym typeface="Menlo Regular"/>
              </a:defRPr>
            </a:pPr>
            <a:r>
              <a:t>n = 10;</a:t>
            </a:r>
          </a:p>
          <a:p>
            <a:pPr marL="0" indent="0" defTabSz="457200">
              <a:lnSpc>
                <a:spcPts val="6600"/>
              </a:lnSpc>
              <a:spcBef>
                <a:spcPts val="0"/>
              </a:spcBef>
              <a:buSzTx/>
              <a:buNone/>
              <a:defRPr sz="4000">
                <a:ln w="0" cap="flat">
                  <a:solidFill>
                    <a:srgbClr val="404040"/>
                  </a:solidFill>
                  <a:prstDash val="solid"/>
                  <a:miter lim="400000"/>
                </a:ln>
                <a:solidFill>
                  <a:srgbClr val="404040"/>
                </a:solidFill>
                <a:latin typeface="Menlo Regular"/>
                <a:ea typeface="Menlo Regular"/>
                <a:cs typeface="Menlo Regular"/>
                <a:sym typeface="Menlo Regular"/>
              </a:defRPr>
            </a:pPr>
            <a:r>
              <a:t>f = 1;</a:t>
            </a:r>
          </a:p>
          <a:p>
            <a:pPr marL="0" indent="0" defTabSz="457200">
              <a:lnSpc>
                <a:spcPts val="6600"/>
              </a:lnSpc>
              <a:spcBef>
                <a:spcPts val="0"/>
              </a:spcBef>
              <a:buSzTx/>
              <a:buNone/>
              <a:defRPr sz="4000">
                <a:ln w="0" cap="flat">
                  <a:solidFill>
                    <a:srgbClr val="404040"/>
                  </a:solidFill>
                  <a:prstDash val="solid"/>
                  <a:miter lim="400000"/>
                </a:ln>
                <a:solidFill>
                  <a:srgbClr val="404040"/>
                </a:solidFill>
                <a:latin typeface="Menlo Regular"/>
                <a:ea typeface="Menlo Regular"/>
                <a:cs typeface="Menlo Regular"/>
                <a:sym typeface="Menlo Regular"/>
              </a:defRPr>
            </a:pPr>
            <a:r>
              <a:rPr>
                <a:ln w="0" cap="flat">
                  <a:solidFill>
                    <a:srgbClr val="0000FF"/>
                  </a:solidFill>
                  <a:prstDash val="solid"/>
                  <a:miter lim="400000"/>
                </a:ln>
                <a:solidFill>
                  <a:srgbClr val="0000FF"/>
                </a:solidFill>
              </a:rPr>
              <a:t>while</a:t>
            </a:r>
            <a:r>
              <a:t> n &gt; 1</a:t>
            </a:r>
          </a:p>
          <a:p>
            <a:pPr marL="0" indent="0" defTabSz="457200">
              <a:lnSpc>
                <a:spcPts val="6600"/>
              </a:lnSpc>
              <a:spcBef>
                <a:spcPts val="0"/>
              </a:spcBef>
              <a:buSzTx/>
              <a:buNone/>
              <a:defRPr sz="4000">
                <a:ln w="0" cap="flat">
                  <a:solidFill>
                    <a:srgbClr val="404040"/>
                  </a:solidFill>
                  <a:prstDash val="solid"/>
                  <a:miter lim="400000"/>
                </a:ln>
                <a:solidFill>
                  <a:srgbClr val="404040"/>
                </a:solidFill>
                <a:latin typeface="Menlo Regular"/>
                <a:ea typeface="Menlo Regular"/>
                <a:cs typeface="Menlo Regular"/>
                <a:sym typeface="Menlo Regular"/>
              </a:defRPr>
            </a:pPr>
            <a:r>
              <a:t>    f = f*n;</a:t>
            </a:r>
          </a:p>
          <a:p>
            <a:pPr marL="0" indent="0" defTabSz="457200">
              <a:lnSpc>
                <a:spcPts val="6600"/>
              </a:lnSpc>
              <a:spcBef>
                <a:spcPts val="0"/>
              </a:spcBef>
              <a:buSzTx/>
              <a:buNone/>
              <a:defRPr sz="4000">
                <a:ln w="0" cap="flat">
                  <a:solidFill>
                    <a:srgbClr val="404040"/>
                  </a:solidFill>
                  <a:prstDash val="solid"/>
                  <a:miter lim="400000"/>
                </a:ln>
                <a:solidFill>
                  <a:srgbClr val="404040"/>
                </a:solidFill>
                <a:latin typeface="Menlo Regular"/>
                <a:ea typeface="Menlo Regular"/>
                <a:cs typeface="Menlo Regular"/>
                <a:sym typeface="Menlo Regular"/>
              </a:defRPr>
            </a:pPr>
            <a:r>
              <a:t>    n = n-1;</a:t>
            </a:r>
          </a:p>
          <a:p>
            <a:pPr marL="0" indent="0" defTabSz="457200">
              <a:lnSpc>
                <a:spcPts val="6600"/>
              </a:lnSpc>
              <a:spcBef>
                <a:spcPts val="0"/>
              </a:spcBef>
              <a:buSzTx/>
              <a:buNone/>
              <a:defRPr sz="4000">
                <a:ln w="0" cap="flat">
                  <a:solidFill>
                    <a:srgbClr val="0000FF"/>
                  </a:solidFill>
                  <a:prstDash val="solid"/>
                  <a:miter lim="400000"/>
                </a:ln>
                <a:solidFill>
                  <a:srgbClr val="0000FF"/>
                </a:solidFill>
                <a:latin typeface="Menlo Regular"/>
                <a:ea typeface="Menlo Regular"/>
                <a:cs typeface="Menlo Regular"/>
                <a:sym typeface="Menlo Regular"/>
              </a:defRPr>
            </a:pPr>
            <a:r>
              <a:t>end</a:t>
            </a:r>
            <a:endParaRPr>
              <a:ln w="0" cap="flat">
                <a:solidFill>
                  <a:srgbClr val="404040"/>
                </a:solidFill>
                <a:prstDash val="solid"/>
                <a:miter lim="400000"/>
              </a:ln>
              <a:solidFill>
                <a:srgbClr val="404040"/>
              </a:solidFill>
            </a:endParaRPr>
          </a:p>
          <a:p>
            <a:pPr marL="0" indent="0" defTabSz="457200">
              <a:lnSpc>
                <a:spcPts val="6600"/>
              </a:lnSpc>
              <a:spcBef>
                <a:spcPts val="0"/>
              </a:spcBef>
              <a:buSzTx/>
              <a:buNone/>
              <a:defRPr sz="4000">
                <a:ln w="0" cap="flat">
                  <a:solidFill>
                    <a:srgbClr val="404040"/>
                  </a:solidFill>
                  <a:prstDash val="solid"/>
                  <a:miter lim="400000"/>
                </a:ln>
                <a:solidFill>
                  <a:srgbClr val="404040"/>
                </a:solidFill>
                <a:latin typeface="Menlo Regular"/>
                <a:ea typeface="Menlo Regular"/>
                <a:cs typeface="Menlo Regular"/>
                <a:sym typeface="Menlo Regular"/>
              </a:defRPr>
            </a:pPr>
            <a:r>
              <a:t>disp([</a:t>
            </a:r>
            <a:r>
              <a:rPr>
                <a:ln w="0" cap="flat">
                  <a:solidFill>
                    <a:srgbClr val="A020F0"/>
                  </a:solidFill>
                  <a:prstDash val="solid"/>
                  <a:miter lim="400000"/>
                </a:ln>
                <a:solidFill>
                  <a:srgbClr val="A020F0"/>
                </a:solidFill>
              </a:rPr>
              <a:t>'n! = '</a:t>
            </a:r>
            <a:r>
              <a:t> num2str(f)])</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5" name="for"/>
          <p:cNvSpPr/>
          <p:nvPr>
            <p:ph type="title"/>
          </p:nvPr>
        </p:nvSpPr>
        <p:spPr>
          <a:prstGeom prst="rect">
            <a:avLst/>
          </a:prstGeom>
        </p:spPr>
        <p:txBody>
          <a:bodyPr/>
          <a:lstStyle>
            <a:lvl1pPr>
              <a:defRPr>
                <a:solidFill>
                  <a:schemeClr val="accent5">
                    <a:hueOff val="-82419"/>
                    <a:satOff val="-9513"/>
                    <a:lumOff val="-16343"/>
                  </a:schemeClr>
                </a:solidFill>
              </a:defRPr>
            </a:lvl1pPr>
          </a:lstStyle>
          <a:p>
            <a:pPr/>
            <a:r>
              <a:t>for</a:t>
            </a:r>
          </a:p>
        </p:txBody>
      </p:sp>
      <p:sp>
        <p:nvSpPr>
          <p:cNvPr id="446" name="for index = values…"/>
          <p:cNvSpPr/>
          <p:nvPr>
            <p:ph type="body" sz="half" idx="1"/>
          </p:nvPr>
        </p:nvSpPr>
        <p:spPr>
          <a:xfrm>
            <a:off x="1843939" y="2591565"/>
            <a:ext cx="11099801" cy="2371859"/>
          </a:xfrm>
          <a:prstGeom prst="rect">
            <a:avLst/>
          </a:prstGeom>
        </p:spPr>
        <p:txBody>
          <a:bodyPr/>
          <a:lstStyle/>
          <a:p>
            <a:pPr marL="0" indent="0" defTabSz="457200">
              <a:lnSpc>
                <a:spcPts val="6600"/>
              </a:lnSpc>
              <a:spcBef>
                <a:spcPts val="0"/>
              </a:spcBef>
              <a:buSzTx/>
              <a:buNone/>
              <a:defRPr i="1" sz="4000">
                <a:ln w="0" cap="flat">
                  <a:solidFill>
                    <a:srgbClr val="404040"/>
                  </a:solidFill>
                  <a:prstDash val="solid"/>
                  <a:miter lim="400000"/>
                </a:ln>
                <a:solidFill>
                  <a:srgbClr val="404040"/>
                </a:solidFill>
                <a:latin typeface="Menlo Regular"/>
                <a:ea typeface="Menlo Regular"/>
                <a:cs typeface="Menlo Regular"/>
                <a:sym typeface="Menlo Regular"/>
              </a:defRPr>
            </a:pPr>
            <a:r>
              <a:rPr i="0">
                <a:ln w="0" cap="flat">
                  <a:solidFill>
                    <a:srgbClr val="0000FF"/>
                  </a:solidFill>
                  <a:prstDash val="solid"/>
                  <a:miter lim="400000"/>
                </a:ln>
                <a:solidFill>
                  <a:srgbClr val="0000FF"/>
                </a:solidFill>
              </a:rPr>
              <a:t>for</a:t>
            </a:r>
            <a:r>
              <a:rPr i="0"/>
              <a:t> </a:t>
            </a:r>
            <a:r>
              <a:t>index</a:t>
            </a:r>
            <a:r>
              <a:rPr i="0"/>
              <a:t> = </a:t>
            </a:r>
            <a:r>
              <a:t>values</a:t>
            </a:r>
            <a:endParaRPr i="0"/>
          </a:p>
          <a:p>
            <a:pPr marL="0" indent="0" defTabSz="457200">
              <a:lnSpc>
                <a:spcPts val="6600"/>
              </a:lnSpc>
              <a:spcBef>
                <a:spcPts val="0"/>
              </a:spcBef>
              <a:buSzTx/>
              <a:buNone/>
              <a:defRPr i="1" sz="4000">
                <a:ln w="0" cap="flat">
                  <a:solidFill>
                    <a:srgbClr val="404040"/>
                  </a:solidFill>
                  <a:prstDash val="solid"/>
                  <a:miter lim="400000"/>
                </a:ln>
                <a:solidFill>
                  <a:srgbClr val="404040"/>
                </a:solidFill>
                <a:latin typeface="Menlo Regular"/>
                <a:ea typeface="Menlo Regular"/>
                <a:cs typeface="Menlo Regular"/>
                <a:sym typeface="Menlo Regular"/>
              </a:defRPr>
            </a:pPr>
            <a:r>
              <a:rPr i="0"/>
              <a:t>   </a:t>
            </a:r>
            <a:r>
              <a:t>statements</a:t>
            </a:r>
            <a:endParaRPr i="0"/>
          </a:p>
          <a:p>
            <a:pPr marL="0" indent="0" defTabSz="457200">
              <a:lnSpc>
                <a:spcPts val="6600"/>
              </a:lnSpc>
              <a:spcBef>
                <a:spcPts val="0"/>
              </a:spcBef>
              <a:buSzTx/>
              <a:buNone/>
              <a:defRPr sz="4000">
                <a:ln w="0" cap="flat">
                  <a:solidFill>
                    <a:srgbClr val="0000FF"/>
                  </a:solidFill>
                  <a:prstDash val="solid"/>
                  <a:miter lim="400000"/>
                </a:ln>
                <a:solidFill>
                  <a:srgbClr val="0000FF"/>
                </a:solidFill>
                <a:latin typeface="Menlo Regular"/>
                <a:ea typeface="Menlo Regular"/>
                <a:cs typeface="Menlo Regular"/>
                <a:sym typeface="Menlo Regular"/>
              </a:defRPr>
            </a:pPr>
            <a:r>
              <a:t>end</a:t>
            </a:r>
          </a:p>
        </p:txBody>
      </p:sp>
      <p:sp>
        <p:nvSpPr>
          <p:cNvPr id="447" name="i &lt; n"/>
          <p:cNvSpPr/>
          <p:nvPr/>
        </p:nvSpPr>
        <p:spPr>
          <a:xfrm>
            <a:off x="6490216" y="6989000"/>
            <a:ext cx="2108494" cy="1051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10800"/>
                </a:lnTo>
                <a:lnTo>
                  <a:pt x="10800" y="21600"/>
                </a:lnTo>
                <a:lnTo>
                  <a:pt x="21600" y="10800"/>
                </a:lnTo>
                <a:lnTo>
                  <a:pt x="10800" y="0"/>
                </a:lnTo>
                <a:close/>
              </a:path>
            </a:pathLst>
          </a:cu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10000"/>
              </a:lnSpc>
              <a:defRPr sz="2000">
                <a:latin typeface="+mn-lt"/>
                <a:ea typeface="+mn-ea"/>
                <a:cs typeface="+mn-cs"/>
                <a:sym typeface="Helvetica Neue Medium"/>
              </a:defRPr>
            </a:lvl1pPr>
          </a:lstStyle>
          <a:p>
            <a:pPr/>
            <a:r>
              <a:t>i &lt; n</a:t>
            </a:r>
          </a:p>
        </p:txBody>
      </p:sp>
      <p:sp>
        <p:nvSpPr>
          <p:cNvPr id="448" name="Line"/>
          <p:cNvSpPr/>
          <p:nvPr/>
        </p:nvSpPr>
        <p:spPr>
          <a:xfrm>
            <a:off x="7544462" y="5141988"/>
            <a:ext cx="1" cy="187038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49" name="Line"/>
          <p:cNvSpPr/>
          <p:nvPr/>
        </p:nvSpPr>
        <p:spPr>
          <a:xfrm flipV="1">
            <a:off x="9653149" y="6953518"/>
            <a:ext cx="1" cy="60749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50" name="Line"/>
          <p:cNvSpPr/>
          <p:nvPr/>
        </p:nvSpPr>
        <p:spPr>
          <a:xfrm>
            <a:off x="8593026" y="7514970"/>
            <a:ext cx="1099287" cy="1"/>
          </a:xfrm>
          <a:prstGeom prst="line">
            <a:avLst/>
          </a:prstGeom>
          <a:ln w="25400">
            <a:solidFill>
              <a:srgbClr val="000000"/>
            </a:solidFill>
            <a:miter lim="400000"/>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51" name="true"/>
          <p:cNvSpPr txBox="1"/>
          <p:nvPr/>
        </p:nvSpPr>
        <p:spPr>
          <a:xfrm>
            <a:off x="8779854" y="7028663"/>
            <a:ext cx="70231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true</a:t>
            </a:r>
          </a:p>
        </p:txBody>
      </p:sp>
      <p:sp>
        <p:nvSpPr>
          <p:cNvPr id="452" name="do sth"/>
          <p:cNvSpPr txBox="1"/>
          <p:nvPr/>
        </p:nvSpPr>
        <p:spPr>
          <a:xfrm>
            <a:off x="8855602" y="6279647"/>
            <a:ext cx="1655142" cy="67310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900"/>
            </a:lvl1pPr>
          </a:lstStyle>
          <a:p>
            <a:pPr/>
            <a:r>
              <a:t>do sth</a:t>
            </a:r>
          </a:p>
        </p:txBody>
      </p:sp>
      <p:sp>
        <p:nvSpPr>
          <p:cNvPr id="453" name="Line"/>
          <p:cNvSpPr/>
          <p:nvPr/>
        </p:nvSpPr>
        <p:spPr>
          <a:xfrm flipH="1">
            <a:off x="7579962" y="5617968"/>
            <a:ext cx="1163128"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54" name="Line"/>
          <p:cNvSpPr/>
          <p:nvPr/>
        </p:nvSpPr>
        <p:spPr>
          <a:xfrm>
            <a:off x="7544462" y="8084720"/>
            <a:ext cx="1" cy="60749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55" name="i = i+1"/>
          <p:cNvSpPr txBox="1"/>
          <p:nvPr/>
        </p:nvSpPr>
        <p:spPr>
          <a:xfrm>
            <a:off x="8825579" y="5281298"/>
            <a:ext cx="1655141" cy="67310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900"/>
            </a:lvl1pPr>
          </a:lstStyle>
          <a:p>
            <a:pPr/>
            <a:r>
              <a:t>i = i+1</a:t>
            </a:r>
          </a:p>
        </p:txBody>
      </p:sp>
      <p:sp>
        <p:nvSpPr>
          <p:cNvPr id="456" name="Line"/>
          <p:cNvSpPr/>
          <p:nvPr/>
        </p:nvSpPr>
        <p:spPr>
          <a:xfrm flipV="1">
            <a:off x="9653148" y="5897911"/>
            <a:ext cx="1" cy="35854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57" name="false"/>
          <p:cNvSpPr txBox="1"/>
          <p:nvPr/>
        </p:nvSpPr>
        <p:spPr>
          <a:xfrm>
            <a:off x="7572402" y="8072020"/>
            <a:ext cx="77851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false</a:t>
            </a:r>
          </a:p>
        </p:txBody>
      </p:sp>
      <p:sp>
        <p:nvSpPr>
          <p:cNvPr id="458" name="initial i"/>
          <p:cNvSpPr txBox="1"/>
          <p:nvPr/>
        </p:nvSpPr>
        <p:spPr>
          <a:xfrm>
            <a:off x="6716892" y="4506233"/>
            <a:ext cx="1655142" cy="67310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900"/>
            </a:lvl1pPr>
          </a:lstStyle>
          <a:p>
            <a:pPr/>
            <a:r>
              <a:t>initial i</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0" name="for example"/>
          <p:cNvSpPr/>
          <p:nvPr>
            <p:ph type="title"/>
          </p:nvPr>
        </p:nvSpPr>
        <p:spPr>
          <a:prstGeom prst="rect">
            <a:avLst/>
          </a:prstGeom>
        </p:spPr>
        <p:txBody>
          <a:bodyPr/>
          <a:lstStyle/>
          <a:p>
            <a:pPr/>
            <a:r>
              <a:rPr>
                <a:solidFill>
                  <a:schemeClr val="accent5">
                    <a:hueOff val="-82419"/>
                    <a:satOff val="-9513"/>
                    <a:lumOff val="-16343"/>
                  </a:schemeClr>
                </a:solidFill>
              </a:rPr>
              <a:t>for</a:t>
            </a:r>
            <a:r>
              <a:t> example</a:t>
            </a:r>
          </a:p>
        </p:txBody>
      </p:sp>
      <p:sp>
        <p:nvSpPr>
          <p:cNvPr id="461" name="n = 10;…"/>
          <p:cNvSpPr/>
          <p:nvPr>
            <p:ph type="body" idx="1"/>
          </p:nvPr>
        </p:nvSpPr>
        <p:spPr>
          <a:prstGeom prst="rect">
            <a:avLst/>
          </a:prstGeom>
        </p:spPr>
        <p:txBody>
          <a:bodyPr/>
          <a:lstStyle/>
          <a:p>
            <a:pPr marL="0" indent="0" defTabSz="457200">
              <a:lnSpc>
                <a:spcPts val="6600"/>
              </a:lnSpc>
              <a:spcBef>
                <a:spcPts val="0"/>
              </a:spcBef>
              <a:buSzTx/>
              <a:buNone/>
              <a:defRPr sz="4000">
                <a:ln w="0" cap="flat">
                  <a:solidFill>
                    <a:srgbClr val="404040"/>
                  </a:solidFill>
                  <a:prstDash val="solid"/>
                  <a:miter lim="400000"/>
                </a:ln>
                <a:solidFill>
                  <a:srgbClr val="404040"/>
                </a:solidFill>
                <a:latin typeface="Menlo Regular"/>
                <a:ea typeface="Menlo Regular"/>
                <a:cs typeface="Menlo Regular"/>
                <a:sym typeface="Menlo Regular"/>
              </a:defRPr>
            </a:pPr>
            <a:r>
              <a:t>n = 10;</a:t>
            </a:r>
          </a:p>
          <a:p>
            <a:pPr marL="0" indent="0" defTabSz="457200">
              <a:lnSpc>
                <a:spcPts val="6600"/>
              </a:lnSpc>
              <a:spcBef>
                <a:spcPts val="0"/>
              </a:spcBef>
              <a:buSzTx/>
              <a:buNone/>
              <a:defRPr sz="4000">
                <a:ln w="0" cap="flat">
                  <a:solidFill>
                    <a:srgbClr val="404040"/>
                  </a:solidFill>
                  <a:prstDash val="solid"/>
                  <a:miter lim="400000"/>
                </a:ln>
                <a:solidFill>
                  <a:srgbClr val="404040"/>
                </a:solidFill>
                <a:latin typeface="Menlo Regular"/>
                <a:ea typeface="Menlo Regular"/>
                <a:cs typeface="Menlo Regular"/>
                <a:sym typeface="Menlo Regular"/>
              </a:defRPr>
            </a:pPr>
            <a:r>
              <a:t>f = zeros(n,n);</a:t>
            </a:r>
          </a:p>
          <a:p>
            <a:pPr marL="0" indent="0" defTabSz="457200">
              <a:lnSpc>
                <a:spcPts val="6600"/>
              </a:lnSpc>
              <a:spcBef>
                <a:spcPts val="0"/>
              </a:spcBef>
              <a:buSzTx/>
              <a:buNone/>
              <a:defRPr sz="4000">
                <a:ln w="0" cap="flat">
                  <a:solidFill>
                    <a:srgbClr val="404040"/>
                  </a:solidFill>
                  <a:prstDash val="solid"/>
                  <a:miter lim="400000"/>
                </a:ln>
                <a:solidFill>
                  <a:srgbClr val="404040"/>
                </a:solidFill>
                <a:latin typeface="Menlo Regular"/>
                <a:ea typeface="Menlo Regular"/>
                <a:cs typeface="Menlo Regular"/>
                <a:sym typeface="Menlo Regular"/>
              </a:defRPr>
            </a:pPr>
          </a:p>
          <a:p>
            <a:pPr marL="0" indent="0" defTabSz="457200">
              <a:lnSpc>
                <a:spcPts val="6600"/>
              </a:lnSpc>
              <a:spcBef>
                <a:spcPts val="0"/>
              </a:spcBef>
              <a:buSzTx/>
              <a:buNone/>
              <a:defRPr sz="4000">
                <a:ln w="0" cap="flat">
                  <a:solidFill>
                    <a:srgbClr val="404040"/>
                  </a:solidFill>
                  <a:prstDash val="solid"/>
                  <a:miter lim="400000"/>
                </a:ln>
                <a:solidFill>
                  <a:srgbClr val="404040"/>
                </a:solidFill>
                <a:latin typeface="Menlo Regular"/>
                <a:ea typeface="Menlo Regular"/>
                <a:cs typeface="Menlo Regular"/>
                <a:sym typeface="Menlo Regular"/>
              </a:defRPr>
            </a:pPr>
            <a:r>
              <a:rPr>
                <a:ln w="0" cap="flat">
                  <a:solidFill>
                    <a:srgbClr val="0000FF"/>
                  </a:solidFill>
                  <a:prstDash val="solid"/>
                  <a:miter lim="400000"/>
                </a:ln>
                <a:solidFill>
                  <a:srgbClr val="0000FF"/>
                </a:solidFill>
              </a:rPr>
              <a:t>for</a:t>
            </a:r>
            <a:r>
              <a:t> i = 1:n</a:t>
            </a:r>
          </a:p>
          <a:p>
            <a:pPr marL="0" indent="0" defTabSz="457200">
              <a:lnSpc>
                <a:spcPts val="6600"/>
              </a:lnSpc>
              <a:spcBef>
                <a:spcPts val="0"/>
              </a:spcBef>
              <a:buSzTx/>
              <a:buNone/>
              <a:defRPr sz="4000">
                <a:ln w="0" cap="flat">
                  <a:solidFill>
                    <a:srgbClr val="404040"/>
                  </a:solidFill>
                  <a:prstDash val="solid"/>
                  <a:miter lim="400000"/>
                </a:ln>
                <a:solidFill>
                  <a:srgbClr val="404040"/>
                </a:solidFill>
                <a:latin typeface="Menlo Regular"/>
                <a:ea typeface="Menlo Regular"/>
                <a:cs typeface="Menlo Regular"/>
                <a:sym typeface="Menlo Regular"/>
              </a:defRPr>
            </a:pPr>
            <a:r>
              <a:t>    </a:t>
            </a:r>
            <a:r>
              <a:rPr>
                <a:ln w="0" cap="flat">
                  <a:solidFill>
                    <a:srgbClr val="0000FF"/>
                  </a:solidFill>
                  <a:prstDash val="solid"/>
                  <a:miter lim="400000"/>
                </a:ln>
                <a:solidFill>
                  <a:srgbClr val="0000FF"/>
                </a:solidFill>
              </a:rPr>
              <a:t>for</a:t>
            </a:r>
            <a:r>
              <a:t> j = 1:n</a:t>
            </a:r>
          </a:p>
          <a:p>
            <a:pPr marL="0" indent="0" defTabSz="457200">
              <a:lnSpc>
                <a:spcPts val="6600"/>
              </a:lnSpc>
              <a:spcBef>
                <a:spcPts val="0"/>
              </a:spcBef>
              <a:buSzTx/>
              <a:buNone/>
              <a:defRPr sz="4000">
                <a:ln w="0" cap="flat">
                  <a:solidFill>
                    <a:srgbClr val="404040"/>
                  </a:solidFill>
                  <a:prstDash val="solid"/>
                  <a:miter lim="400000"/>
                </a:ln>
                <a:solidFill>
                  <a:srgbClr val="404040"/>
                </a:solidFill>
                <a:latin typeface="Menlo Regular"/>
                <a:ea typeface="Menlo Regular"/>
                <a:cs typeface="Menlo Regular"/>
                <a:sym typeface="Menlo Regular"/>
              </a:defRPr>
            </a:pPr>
            <a:r>
              <a:t>        f(i,j) = 1/(i^2+j^2/2);</a:t>
            </a:r>
          </a:p>
          <a:p>
            <a:pPr marL="0" indent="0" defTabSz="457200">
              <a:lnSpc>
                <a:spcPts val="6600"/>
              </a:lnSpc>
              <a:spcBef>
                <a:spcPts val="0"/>
              </a:spcBef>
              <a:buSzTx/>
              <a:buNone/>
              <a:defRPr sz="4000">
                <a:ln w="0" cap="flat">
                  <a:solidFill>
                    <a:srgbClr val="404040"/>
                  </a:solidFill>
                  <a:prstDash val="solid"/>
                  <a:miter lim="400000"/>
                </a:ln>
                <a:solidFill>
                  <a:srgbClr val="404040"/>
                </a:solidFill>
                <a:latin typeface="Menlo Regular"/>
                <a:ea typeface="Menlo Regular"/>
                <a:cs typeface="Menlo Regular"/>
                <a:sym typeface="Menlo Regular"/>
              </a:defRPr>
            </a:pPr>
            <a:r>
              <a:t>    </a:t>
            </a:r>
            <a:r>
              <a:rPr>
                <a:ln w="0" cap="flat">
                  <a:solidFill>
                    <a:srgbClr val="0000FF"/>
                  </a:solidFill>
                  <a:prstDash val="solid"/>
                  <a:miter lim="400000"/>
                </a:ln>
                <a:solidFill>
                  <a:srgbClr val="0000FF"/>
                </a:solidFill>
              </a:rPr>
              <a:t>end</a:t>
            </a:r>
          </a:p>
          <a:p>
            <a:pPr marL="0" indent="0" defTabSz="457200">
              <a:lnSpc>
                <a:spcPts val="6600"/>
              </a:lnSpc>
              <a:spcBef>
                <a:spcPts val="0"/>
              </a:spcBef>
              <a:buSzTx/>
              <a:buNone/>
              <a:defRPr sz="4000">
                <a:ln w="0" cap="flat">
                  <a:solidFill>
                    <a:srgbClr val="0000FF"/>
                  </a:solidFill>
                  <a:prstDash val="solid"/>
                  <a:miter lim="400000"/>
                </a:ln>
                <a:solidFill>
                  <a:srgbClr val="0000FF"/>
                </a:solidFill>
                <a:latin typeface="Menlo Regular"/>
                <a:ea typeface="Menlo Regular"/>
                <a:cs typeface="Menlo Regular"/>
                <a:sym typeface="Menlo Regular"/>
              </a:defRPr>
            </a:pPr>
            <a:r>
              <a:t>end</a:t>
            </a:r>
          </a:p>
        </p:txBody>
      </p:sp>
      <p:sp>
        <p:nvSpPr>
          <p:cNvPr id="462" name="Nested for loop"/>
          <p:cNvSpPr txBox="1"/>
          <p:nvPr/>
        </p:nvSpPr>
        <p:spPr>
          <a:xfrm>
            <a:off x="3801723" y="7531853"/>
            <a:ext cx="341757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Nested for loop</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2" grpId="1"/>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vectorized form of previous code…."/>
          <p:cNvSpPr/>
          <p:nvPr>
            <p:ph type="title"/>
          </p:nvPr>
        </p:nvSpPr>
        <p:spPr>
          <a:xfrm>
            <a:off x="952500" y="254000"/>
            <a:ext cx="11099800" cy="1870538"/>
          </a:xfrm>
          <a:prstGeom prst="rect">
            <a:avLst/>
          </a:prstGeom>
        </p:spPr>
        <p:txBody>
          <a:bodyPr/>
          <a:lstStyle>
            <a:lvl1pPr defTabSz="391414">
              <a:defRPr sz="5360"/>
            </a:lvl1pPr>
          </a:lstStyle>
          <a:p>
            <a:pPr/>
            <a:r>
              <a:t>vectorized form of previous code….</a:t>
            </a:r>
          </a:p>
        </p:txBody>
      </p:sp>
      <p:sp>
        <p:nvSpPr>
          <p:cNvPr id="467" name="i = 1:n;…"/>
          <p:cNvSpPr/>
          <p:nvPr>
            <p:ph type="body" sz="quarter" idx="1"/>
          </p:nvPr>
        </p:nvSpPr>
        <p:spPr>
          <a:xfrm>
            <a:off x="3272366" y="6834584"/>
            <a:ext cx="11099801" cy="2228983"/>
          </a:xfrm>
          <a:prstGeom prst="rect">
            <a:avLst/>
          </a:prstGeom>
        </p:spPr>
        <p:txBody>
          <a:bodyPr/>
          <a:lstStyle/>
          <a:p>
            <a:pPr marL="0" indent="0" defTabSz="457200">
              <a:lnSpc>
                <a:spcPts val="6600"/>
              </a:lnSpc>
              <a:spcBef>
                <a:spcPts val="0"/>
              </a:spcBef>
              <a:buSzTx/>
              <a:buNone/>
              <a:defRPr sz="4000">
                <a:ln w="0" cap="flat">
                  <a:solidFill>
                    <a:srgbClr val="404040"/>
                  </a:solidFill>
                  <a:prstDash val="solid"/>
                  <a:miter lim="400000"/>
                </a:ln>
                <a:solidFill>
                  <a:srgbClr val="404040"/>
                </a:solidFill>
                <a:latin typeface="Menlo Regular"/>
                <a:ea typeface="Menlo Regular"/>
                <a:cs typeface="Menlo Regular"/>
                <a:sym typeface="Menlo Regular"/>
              </a:defRPr>
            </a:pPr>
            <a:r>
              <a:t>i = 1:n;</a:t>
            </a:r>
          </a:p>
          <a:p>
            <a:pPr marL="0" indent="0" defTabSz="457200">
              <a:lnSpc>
                <a:spcPts val="6600"/>
              </a:lnSpc>
              <a:spcBef>
                <a:spcPts val="0"/>
              </a:spcBef>
              <a:buSzTx/>
              <a:buNone/>
              <a:defRPr sz="4000">
                <a:ln w="0" cap="flat">
                  <a:solidFill>
                    <a:srgbClr val="404040"/>
                  </a:solidFill>
                  <a:prstDash val="solid"/>
                  <a:miter lim="400000"/>
                </a:ln>
                <a:solidFill>
                  <a:srgbClr val="404040"/>
                </a:solidFill>
                <a:latin typeface="Menlo Regular"/>
                <a:ea typeface="Menlo Regular"/>
                <a:cs typeface="Menlo Regular"/>
                <a:sym typeface="Menlo Regular"/>
              </a:defRPr>
            </a:pPr>
            <a:r>
              <a:t>[I,J] = meshgrid(i,i);</a:t>
            </a:r>
          </a:p>
          <a:p>
            <a:pPr marL="0" indent="0" defTabSz="457200">
              <a:lnSpc>
                <a:spcPts val="6600"/>
              </a:lnSpc>
              <a:spcBef>
                <a:spcPts val="0"/>
              </a:spcBef>
              <a:buSzTx/>
              <a:buNone/>
              <a:defRPr sz="4000">
                <a:ln w="0" cap="flat">
                  <a:solidFill>
                    <a:srgbClr val="404040"/>
                  </a:solidFill>
                  <a:prstDash val="solid"/>
                  <a:miter lim="400000"/>
                </a:ln>
                <a:solidFill>
                  <a:srgbClr val="404040"/>
                </a:solidFill>
                <a:latin typeface="Menlo Regular"/>
                <a:ea typeface="Menlo Regular"/>
                <a:cs typeface="Menlo Regular"/>
                <a:sym typeface="Menlo Regular"/>
              </a:defRPr>
            </a:pPr>
            <a:r>
              <a:t>f = 1./(I.^2+J.^2/2);</a:t>
            </a:r>
          </a:p>
        </p:txBody>
      </p:sp>
      <p:sp>
        <p:nvSpPr>
          <p:cNvPr id="468" name="n = 10;…"/>
          <p:cNvSpPr/>
          <p:nvPr/>
        </p:nvSpPr>
        <p:spPr>
          <a:xfrm>
            <a:off x="952500" y="2015066"/>
            <a:ext cx="11099800" cy="40770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384047">
              <a:lnSpc>
                <a:spcPts val="5500"/>
              </a:lnSpc>
              <a:defRPr sz="3359">
                <a:ln w="0" cap="flat">
                  <a:solidFill>
                    <a:srgbClr val="404040"/>
                  </a:solidFill>
                  <a:prstDash val="solid"/>
                  <a:miter lim="400000"/>
                </a:ln>
                <a:solidFill>
                  <a:srgbClr val="404040"/>
                </a:solidFill>
                <a:latin typeface="Menlo Regular"/>
                <a:ea typeface="Menlo Regular"/>
                <a:cs typeface="Menlo Regular"/>
                <a:sym typeface="Menlo Regular"/>
              </a:defRPr>
            </a:pPr>
            <a:r>
              <a:t>n = 10;</a:t>
            </a:r>
          </a:p>
          <a:p>
            <a:pPr algn="l" defTabSz="384047">
              <a:lnSpc>
                <a:spcPts val="5500"/>
              </a:lnSpc>
              <a:defRPr sz="3359">
                <a:ln w="0" cap="flat">
                  <a:solidFill>
                    <a:srgbClr val="404040"/>
                  </a:solidFill>
                  <a:prstDash val="solid"/>
                  <a:miter lim="400000"/>
                </a:ln>
                <a:solidFill>
                  <a:srgbClr val="404040"/>
                </a:solidFill>
                <a:latin typeface="Menlo Regular"/>
                <a:ea typeface="Menlo Regular"/>
                <a:cs typeface="Menlo Regular"/>
                <a:sym typeface="Menlo Regular"/>
              </a:defRPr>
            </a:pPr>
            <a:r>
              <a:t>f = zeros(n);</a:t>
            </a:r>
          </a:p>
          <a:p>
            <a:pPr algn="l" defTabSz="384047">
              <a:lnSpc>
                <a:spcPts val="5500"/>
              </a:lnSpc>
              <a:defRPr sz="3359">
                <a:ln w="0" cap="flat">
                  <a:solidFill>
                    <a:srgbClr val="404040"/>
                  </a:solidFill>
                  <a:prstDash val="solid"/>
                  <a:miter lim="400000"/>
                </a:ln>
                <a:solidFill>
                  <a:srgbClr val="404040"/>
                </a:solidFill>
                <a:latin typeface="Menlo Regular"/>
                <a:ea typeface="Menlo Regular"/>
                <a:cs typeface="Menlo Regular"/>
                <a:sym typeface="Menlo Regular"/>
              </a:defRPr>
            </a:pPr>
          </a:p>
          <a:p>
            <a:pPr algn="l" defTabSz="384047">
              <a:lnSpc>
                <a:spcPts val="5500"/>
              </a:lnSpc>
              <a:defRPr sz="3359">
                <a:ln w="0" cap="flat">
                  <a:solidFill>
                    <a:srgbClr val="404040"/>
                  </a:solidFill>
                  <a:prstDash val="solid"/>
                  <a:miter lim="400000"/>
                </a:ln>
                <a:solidFill>
                  <a:srgbClr val="404040"/>
                </a:solidFill>
                <a:latin typeface="Menlo Regular"/>
                <a:ea typeface="Menlo Regular"/>
                <a:cs typeface="Menlo Regular"/>
                <a:sym typeface="Menlo Regular"/>
              </a:defRPr>
            </a:pPr>
            <a:r>
              <a:rPr>
                <a:ln w="0" cap="flat">
                  <a:solidFill>
                    <a:srgbClr val="0000FF"/>
                  </a:solidFill>
                  <a:prstDash val="solid"/>
                  <a:miter lim="400000"/>
                </a:ln>
                <a:solidFill>
                  <a:srgbClr val="0000FF"/>
                </a:solidFill>
              </a:rPr>
              <a:t>for</a:t>
            </a:r>
            <a:r>
              <a:t> i = 1:n</a:t>
            </a:r>
          </a:p>
          <a:p>
            <a:pPr algn="l" defTabSz="384047">
              <a:lnSpc>
                <a:spcPts val="5500"/>
              </a:lnSpc>
              <a:defRPr sz="3359">
                <a:ln w="0" cap="flat">
                  <a:solidFill>
                    <a:srgbClr val="404040"/>
                  </a:solidFill>
                  <a:prstDash val="solid"/>
                  <a:miter lim="400000"/>
                </a:ln>
                <a:solidFill>
                  <a:srgbClr val="404040"/>
                </a:solidFill>
                <a:latin typeface="Menlo Regular"/>
                <a:ea typeface="Menlo Regular"/>
                <a:cs typeface="Menlo Regular"/>
                <a:sym typeface="Menlo Regular"/>
              </a:defRPr>
            </a:pPr>
            <a:r>
              <a:t>    </a:t>
            </a:r>
            <a:r>
              <a:rPr>
                <a:ln w="0" cap="flat">
                  <a:solidFill>
                    <a:srgbClr val="0000FF"/>
                  </a:solidFill>
                  <a:prstDash val="solid"/>
                  <a:miter lim="400000"/>
                </a:ln>
                <a:solidFill>
                  <a:srgbClr val="0000FF"/>
                </a:solidFill>
              </a:rPr>
              <a:t>for</a:t>
            </a:r>
            <a:r>
              <a:t> j = 1:n</a:t>
            </a:r>
          </a:p>
          <a:p>
            <a:pPr algn="l" defTabSz="384047">
              <a:lnSpc>
                <a:spcPts val="5500"/>
              </a:lnSpc>
              <a:defRPr sz="3359">
                <a:ln w="0" cap="flat">
                  <a:solidFill>
                    <a:srgbClr val="404040"/>
                  </a:solidFill>
                  <a:prstDash val="solid"/>
                  <a:miter lim="400000"/>
                </a:ln>
                <a:solidFill>
                  <a:srgbClr val="404040"/>
                </a:solidFill>
                <a:latin typeface="Menlo Regular"/>
                <a:ea typeface="Menlo Regular"/>
                <a:cs typeface="Menlo Regular"/>
                <a:sym typeface="Menlo Regular"/>
              </a:defRPr>
            </a:pPr>
            <a:r>
              <a:t>        f(i,j) = 1/(i^2+j^2/2);</a:t>
            </a:r>
          </a:p>
          <a:p>
            <a:pPr algn="l" defTabSz="384047">
              <a:lnSpc>
                <a:spcPts val="5500"/>
              </a:lnSpc>
              <a:defRPr sz="3359">
                <a:ln w="0" cap="flat">
                  <a:solidFill>
                    <a:srgbClr val="404040"/>
                  </a:solidFill>
                  <a:prstDash val="solid"/>
                  <a:miter lim="400000"/>
                </a:ln>
                <a:solidFill>
                  <a:srgbClr val="404040"/>
                </a:solidFill>
                <a:latin typeface="Menlo Regular"/>
                <a:ea typeface="Menlo Regular"/>
                <a:cs typeface="Menlo Regular"/>
                <a:sym typeface="Menlo Regular"/>
              </a:defRPr>
            </a:pPr>
            <a:r>
              <a:t>    </a:t>
            </a:r>
            <a:r>
              <a:rPr>
                <a:ln w="0" cap="flat">
                  <a:solidFill>
                    <a:srgbClr val="0000FF"/>
                  </a:solidFill>
                  <a:prstDash val="solid"/>
                  <a:miter lim="400000"/>
                </a:ln>
                <a:solidFill>
                  <a:srgbClr val="0000FF"/>
                </a:solidFill>
              </a:rPr>
              <a:t>end</a:t>
            </a:r>
          </a:p>
          <a:p>
            <a:pPr algn="l" defTabSz="384047">
              <a:lnSpc>
                <a:spcPts val="5500"/>
              </a:lnSpc>
              <a:defRPr sz="3359">
                <a:ln w="0" cap="flat">
                  <a:solidFill>
                    <a:srgbClr val="0000FF"/>
                  </a:solidFill>
                  <a:prstDash val="solid"/>
                  <a:miter lim="400000"/>
                </a:ln>
                <a:solidFill>
                  <a:srgbClr val="0000FF"/>
                </a:solidFill>
                <a:latin typeface="Menlo Regular"/>
                <a:ea typeface="Menlo Regular"/>
                <a:cs typeface="Menlo Regular"/>
                <a:sym typeface="Menlo Regular"/>
              </a:defRPr>
            </a:pPr>
            <a:r>
              <a:t>end</a:t>
            </a:r>
          </a:p>
        </p:txBody>
      </p:sp>
      <p:sp>
        <p:nvSpPr>
          <p:cNvPr id="469" name="Arrow"/>
          <p:cNvSpPr/>
          <p:nvPr/>
        </p:nvSpPr>
        <p:spPr>
          <a:xfrm rot="3389881">
            <a:off x="4192568" y="5537382"/>
            <a:ext cx="1924991" cy="778405"/>
          </a:xfrm>
          <a:prstGeom prst="rightArrow">
            <a:avLst>
              <a:gd name="adj1" fmla="val 32000"/>
              <a:gd name="adj2" fmla="val 70177"/>
            </a:avLst>
          </a:prstGeom>
          <a:solidFill>
            <a:schemeClr val="accent5">
              <a:hueOff val="-82419"/>
              <a:satOff val="-9513"/>
              <a:lumOff val="-16343"/>
            </a:schemeClr>
          </a:solidFill>
          <a:ln w="12700">
            <a:miter lim="400000"/>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470" name="Loops will generally be inefficient in MATLAB compared to vectorized methods"/>
          <p:cNvSpPr txBox="1"/>
          <p:nvPr/>
        </p:nvSpPr>
        <p:spPr>
          <a:xfrm>
            <a:off x="7782133" y="2342143"/>
            <a:ext cx="3967107" cy="1465097"/>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a:solidFill>
                  <a:srgbClr val="FFFFFF"/>
                </a:solidFill>
                <a:latin typeface="+mn-lt"/>
                <a:ea typeface="+mn-ea"/>
                <a:cs typeface="+mn-cs"/>
                <a:sym typeface="Helvetica Neue Medium"/>
              </a:defRPr>
            </a:lvl1pPr>
          </a:lstStyle>
          <a:p>
            <a:pPr/>
            <a:r>
              <a:t>Loops will generally be inefficient in MATLAB compared to vectorized methods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Recap"/>
          <p:cNvSpPr txBox="1"/>
          <p:nvPr>
            <p:ph type="title"/>
          </p:nvPr>
        </p:nvSpPr>
        <p:spPr>
          <a:prstGeom prst="rect">
            <a:avLst/>
          </a:prstGeom>
        </p:spPr>
        <p:txBody>
          <a:bodyPr/>
          <a:lstStyle/>
          <a:p>
            <a:pPr/>
            <a:r>
              <a:t>Recap</a:t>
            </a:r>
          </a:p>
        </p:txBody>
      </p:sp>
      <p:sp>
        <p:nvSpPr>
          <p:cNvPr id="187" name="Basic statistics…"/>
          <p:cNvSpPr txBox="1"/>
          <p:nvPr>
            <p:ph type="body" idx="1"/>
          </p:nvPr>
        </p:nvSpPr>
        <p:spPr>
          <a:prstGeom prst="rect">
            <a:avLst/>
          </a:prstGeom>
        </p:spPr>
        <p:txBody>
          <a:bodyPr/>
          <a:lstStyle/>
          <a:p>
            <a:pPr/>
            <a:r>
              <a:t>Basic statistics</a:t>
            </a:r>
          </a:p>
          <a:p>
            <a:pPr lvl="1"/>
            <a:r>
              <a:t>Mean and variance</a:t>
            </a:r>
          </a:p>
          <a:p>
            <a:pPr/>
            <a:r>
              <a:t>Data smoothing and curve fitting</a:t>
            </a:r>
          </a:p>
          <a:p>
            <a:pPr lvl="1"/>
            <a:r>
              <a:t>no function vs explicit function</a:t>
            </a:r>
          </a:p>
          <a:p>
            <a:pPr lvl="1"/>
            <a:r>
              <a:t>parameter tuning vs coefficient optimization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4" name="More loop efficiency"/>
          <p:cNvSpPr/>
          <p:nvPr>
            <p:ph type="title"/>
          </p:nvPr>
        </p:nvSpPr>
        <p:spPr>
          <a:prstGeom prst="rect">
            <a:avLst/>
          </a:prstGeom>
        </p:spPr>
        <p:txBody>
          <a:bodyPr/>
          <a:lstStyle/>
          <a:p>
            <a:pPr/>
            <a:r>
              <a:t>More loop efficiency</a:t>
            </a:r>
          </a:p>
        </p:txBody>
      </p:sp>
      <p:sp>
        <p:nvSpPr>
          <p:cNvPr id="475" name="We can place loops within loops…"/>
          <p:cNvSpPr/>
          <p:nvPr>
            <p:ph type="body" idx="1"/>
          </p:nvPr>
        </p:nvSpPr>
        <p:spPr>
          <a:prstGeom prst="rect">
            <a:avLst/>
          </a:prstGeom>
        </p:spPr>
        <p:txBody>
          <a:bodyPr/>
          <a:lstStyle/>
          <a:p>
            <a:pPr marL="457200" indent="-317500" defTabSz="457200">
              <a:lnSpc>
                <a:spcPts val="9500"/>
              </a:lnSpc>
              <a:spcBef>
                <a:spcPts val="5400"/>
              </a:spcBef>
              <a:buClr>
                <a:srgbClr val="000000"/>
              </a:buClr>
              <a:buSzPct val="100000"/>
              <a:buFont typeface="Avenir Book"/>
              <a:defRPr baseline="-14732" sz="3733"/>
            </a:pPr>
            <a:r>
              <a:t>We can place loops within loops </a:t>
            </a:r>
            <a:endParaRPr baseline="-10060" sz="5466"/>
          </a:p>
          <a:p>
            <a:pPr marL="457200" indent="-317500" defTabSz="457200">
              <a:lnSpc>
                <a:spcPts val="9500"/>
              </a:lnSpc>
              <a:spcBef>
                <a:spcPts val="5400"/>
              </a:spcBef>
              <a:buClr>
                <a:srgbClr val="000000"/>
              </a:buClr>
              <a:buSzPct val="100000"/>
              <a:buFont typeface="Avenir Book"/>
              <a:defRPr baseline="-14732" sz="3733"/>
            </a:pPr>
            <a:r>
              <a:t>Or loops within loops within loops... </a:t>
            </a:r>
            <a:endParaRPr baseline="-10060" sz="5466"/>
          </a:p>
          <a:p>
            <a:pPr marL="457200" indent="-317500" defTabSz="457200">
              <a:lnSpc>
                <a:spcPts val="9500"/>
              </a:lnSpc>
              <a:spcBef>
                <a:spcPts val="5400"/>
              </a:spcBef>
              <a:buClr>
                <a:srgbClr val="000000"/>
              </a:buClr>
              <a:buSzPct val="100000"/>
              <a:buFont typeface="Avenir Book"/>
              <a:defRPr baseline="-14732" sz="3733"/>
            </a:pPr>
            <a:r>
              <a:t>But be aware that the number of operations will scale as N to the power of the number of loops </a:t>
            </a:r>
            <a:endParaRPr baseline="-10060" sz="5466"/>
          </a:p>
          <a:p>
            <a:pPr lvl="1" marL="596900" indent="-317500" defTabSz="457200">
              <a:lnSpc>
                <a:spcPts val="9500"/>
              </a:lnSpc>
              <a:spcBef>
                <a:spcPts val="5400"/>
              </a:spcBef>
              <a:buClr>
                <a:srgbClr val="000000"/>
              </a:buClr>
              <a:buSzPct val="100000"/>
              <a:buFont typeface="Avenir Book"/>
              <a:defRPr baseline="-14732" sz="3733"/>
            </a:pPr>
            <a:r>
              <a:t>Look for ways to </a:t>
            </a:r>
            <a:r>
              <a:rPr>
                <a:solidFill>
                  <a:schemeClr val="accent5">
                    <a:hueOff val="-82419"/>
                    <a:satOff val="-9513"/>
                    <a:lumOff val="-16343"/>
                  </a:schemeClr>
                </a:solidFill>
                <a:latin typeface="Avenir Heavy"/>
                <a:ea typeface="Avenir Heavy"/>
                <a:cs typeface="Avenir Heavy"/>
                <a:sym typeface="Avenir Heavy"/>
              </a:rPr>
              <a:t>avoid this</a:t>
            </a:r>
            <a:r>
              <a:t> (for efficiency)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7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7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7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7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7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75" grpId="1"/>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9" name="Challenge: Loops"/>
          <p:cNvSpPr/>
          <p:nvPr>
            <p:ph type="title"/>
          </p:nvPr>
        </p:nvSpPr>
        <p:spPr>
          <a:prstGeom prst="rect">
            <a:avLst/>
          </a:prstGeom>
        </p:spPr>
        <p:txBody>
          <a:bodyPr/>
          <a:lstStyle/>
          <a:p>
            <a:pPr/>
            <a:r>
              <a:t>Challenge: Loops</a:t>
            </a:r>
          </a:p>
        </p:txBody>
      </p:sp>
      <p:sp>
        <p:nvSpPr>
          <p:cNvPr id="480" name="Write a short code that calculates the value of a geometric series up to N terms using a for loop:"/>
          <p:cNvSpPr/>
          <p:nvPr>
            <p:ph type="body" idx="1"/>
          </p:nvPr>
        </p:nvSpPr>
        <p:spPr>
          <a:xfrm>
            <a:off x="952500" y="2590800"/>
            <a:ext cx="11099800" cy="4572000"/>
          </a:xfrm>
          <a:prstGeom prst="rect">
            <a:avLst/>
          </a:prstGeom>
        </p:spPr>
        <p:txBody>
          <a:bodyPr/>
          <a:lstStyle/>
          <a:p>
            <a:pPr/>
            <a:r>
              <a:t>Write a short code that calculates the value of a geometric series up to N terms using a </a:t>
            </a:r>
            <a:r>
              <a:rPr>
                <a:solidFill>
                  <a:schemeClr val="accent5">
                    <a:hueOff val="-82419"/>
                    <a:satOff val="-9513"/>
                    <a:lumOff val="-16343"/>
                  </a:schemeClr>
                </a:solidFill>
                <a:latin typeface="Avenir Heavy"/>
                <a:ea typeface="Avenir Heavy"/>
                <a:cs typeface="Avenir Heavy"/>
                <a:sym typeface="Avenir Heavy"/>
              </a:rPr>
              <a:t>for</a:t>
            </a:r>
            <a:r>
              <a:t> loop:</a:t>
            </a:r>
            <a:br/>
            <a:br/>
            <a14:m>
              <m:oMath>
                <m:r>
                  <a:rPr xmlns:a="http://schemas.openxmlformats.org/drawingml/2006/main" sz="3450" i="1">
                    <a:solidFill>
                      <a:srgbClr val="000000"/>
                    </a:solidFill>
                    <a:latin typeface="Cambria Math" panose="02040503050406030204" pitchFamily="18" charset="0"/>
                  </a:rPr>
                  <m:t>a</m:t>
                </m:r>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a</m:t>
                </m:r>
                <m:r>
                  <a:rPr xmlns:a="http://schemas.openxmlformats.org/drawingml/2006/main" sz="3450" i="1">
                    <a:solidFill>
                      <a:srgbClr val="000000"/>
                    </a:solidFill>
                    <a:latin typeface="Cambria Math" panose="02040503050406030204" pitchFamily="18" charset="0"/>
                  </a:rPr>
                  <m:t>x</m:t>
                </m:r>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a</m:t>
                </m:r>
                <m:sSup>
                  <m:e>
                    <m:r>
                      <a:rPr xmlns:a="http://schemas.openxmlformats.org/drawingml/2006/main" sz="3450" i="1">
                        <a:solidFill>
                          <a:srgbClr val="000000"/>
                        </a:solidFill>
                        <a:latin typeface="Cambria Math" panose="02040503050406030204" pitchFamily="18" charset="0"/>
                      </a:rPr>
                      <m:t>x</m:t>
                    </m:r>
                  </m:e>
                  <m:sup>
                    <m:r>
                      <a:rPr xmlns:a="http://schemas.openxmlformats.org/drawingml/2006/main" sz="3450" i="1">
                        <a:solidFill>
                          <a:srgbClr val="000000"/>
                        </a:solidFill>
                        <a:latin typeface="Cambria Math" panose="02040503050406030204" pitchFamily="18" charset="0"/>
                      </a:rPr>
                      <m:t>2</m:t>
                    </m:r>
                  </m:sup>
                </m:sSup>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a</m:t>
                </m:r>
                <m:sSup>
                  <m:e>
                    <m:r>
                      <a:rPr xmlns:a="http://schemas.openxmlformats.org/drawingml/2006/main" sz="3450" i="1">
                        <a:solidFill>
                          <a:srgbClr val="000000"/>
                        </a:solidFill>
                        <a:latin typeface="Cambria Math" panose="02040503050406030204" pitchFamily="18" charset="0"/>
                      </a:rPr>
                      <m:t>x</m:t>
                    </m:r>
                  </m:e>
                  <m:sup>
                    <m:r>
                      <a:rPr xmlns:a="http://schemas.openxmlformats.org/drawingml/2006/main" sz="3450" i="1">
                        <a:solidFill>
                          <a:srgbClr val="000000"/>
                        </a:solidFill>
                        <a:latin typeface="Cambria Math" panose="02040503050406030204" pitchFamily="18" charset="0"/>
                      </a:rPr>
                      <m:t>3</m:t>
                    </m:r>
                  </m:sup>
                </m:sSup>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a</m:t>
                </m:r>
                <m:sSup>
                  <m:e>
                    <m:r>
                      <a:rPr xmlns:a="http://schemas.openxmlformats.org/drawingml/2006/main" sz="3450" i="1">
                        <a:solidFill>
                          <a:srgbClr val="000000"/>
                        </a:solidFill>
                        <a:latin typeface="Cambria Math" panose="02040503050406030204" pitchFamily="18" charset="0"/>
                      </a:rPr>
                      <m:t>x</m:t>
                    </m:r>
                  </m:e>
                  <m:sup>
                    <m:r>
                      <a:rPr xmlns:a="http://schemas.openxmlformats.org/drawingml/2006/main" sz="3450" i="1">
                        <a:solidFill>
                          <a:srgbClr val="000000"/>
                        </a:solidFill>
                        <a:latin typeface="Cambria Math" panose="02040503050406030204" pitchFamily="18" charset="0"/>
                      </a:rPr>
                      <m:t>N</m:t>
                    </m:r>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1</m:t>
                    </m:r>
                  </m:sup>
                </m:sSup>
              </m:oMath>
            </a14:m>
            <a:br/>
            <a:br/>
            <a14:m>
              <m:oMath>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a</m:t>
                </m:r>
                <m:limUpp>
                  <m:e>
                    <m:limLow>
                      <m:e>
                        <m:r>
                          <a:rPr xmlns:a="http://schemas.openxmlformats.org/drawingml/2006/main" sz="3450" i="1">
                            <a:solidFill>
                              <a:srgbClr val="000000"/>
                            </a:solidFill>
                            <a:latin typeface="Cambria Math" panose="02040503050406030204" pitchFamily="18" charset="0"/>
                          </a:rPr>
                          <m:t>∑</m:t>
                        </m:r>
                      </m:e>
                      <m:lim>
                        <m:r>
                          <a:rPr xmlns:a="http://schemas.openxmlformats.org/drawingml/2006/main" sz="3450" i="1">
                            <a:solidFill>
                              <a:srgbClr val="000000"/>
                            </a:solidFill>
                            <a:latin typeface="Cambria Math" panose="02040503050406030204" pitchFamily="18" charset="0"/>
                          </a:rPr>
                          <m:t>i</m:t>
                        </m:r>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0</m:t>
                        </m:r>
                      </m:lim>
                    </m:limLow>
                  </m:e>
                  <m:lim>
                    <m:r>
                      <a:rPr xmlns:a="http://schemas.openxmlformats.org/drawingml/2006/main" sz="3450" i="1">
                        <a:solidFill>
                          <a:srgbClr val="000000"/>
                        </a:solidFill>
                        <a:latin typeface="Cambria Math" panose="02040503050406030204" pitchFamily="18" charset="0"/>
                      </a:rPr>
                      <m:t>N</m:t>
                    </m:r>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1</m:t>
                    </m:r>
                  </m:lim>
                </m:limUpp>
                <m:sSup>
                  <m:e>
                    <m:r>
                      <a:rPr xmlns:a="http://schemas.openxmlformats.org/drawingml/2006/main" sz="3450" i="1">
                        <a:solidFill>
                          <a:srgbClr val="000000"/>
                        </a:solidFill>
                        <a:latin typeface="Cambria Math" panose="02040503050406030204" pitchFamily="18" charset="0"/>
                      </a:rPr>
                      <m:t>x</m:t>
                    </m:r>
                  </m:e>
                  <m:sup>
                    <m:r>
                      <a:rPr xmlns:a="http://schemas.openxmlformats.org/drawingml/2006/main" sz="3450" i="1">
                        <a:solidFill>
                          <a:srgbClr val="000000"/>
                        </a:solidFill>
                        <a:latin typeface="Cambria Math" panose="02040503050406030204" pitchFamily="18" charset="0"/>
                      </a:rPr>
                      <m:t>i</m:t>
                    </m:r>
                  </m:sup>
                </m:sSup>
              </m:oMath>
            </a14:m>
          </a:p>
        </p:txBody>
      </p:sp>
      <p:sp>
        <p:nvSpPr>
          <p:cNvPr id="481" name="Can test against"/>
          <p:cNvSpPr txBox="1"/>
          <p:nvPr/>
        </p:nvSpPr>
        <p:spPr>
          <a:xfrm>
            <a:off x="6340314" y="6763804"/>
            <a:ext cx="5014704" cy="1149202"/>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FFFFFF"/>
                </a:solidFill>
                <a:latin typeface="+mn-lt"/>
                <a:ea typeface="+mn-ea"/>
                <a:cs typeface="+mn-cs"/>
                <a:sym typeface="Helvetica Neue Medium"/>
              </a:defRPr>
            </a:pPr>
            <a:r>
              <a:t>Can test against </a:t>
            </a:r>
            <a14:m>
              <m:oMath>
                <m:r>
                  <a:rPr xmlns:a="http://schemas.openxmlformats.org/drawingml/2006/main" sz="2650" i="1">
                    <a:solidFill>
                      <a:srgbClr val="FEFEFE"/>
                    </a:solidFill>
                    <a:latin typeface="Cambria Math" panose="02040503050406030204" pitchFamily="18" charset="0"/>
                  </a:rPr>
                  <m:t>s</m:t>
                </m:r>
                <m:r>
                  <a:rPr xmlns:a="http://schemas.openxmlformats.org/drawingml/2006/main" sz="2650" i="1">
                    <a:solidFill>
                      <a:srgbClr val="FEFEFE"/>
                    </a:solidFill>
                    <a:latin typeface="Cambria Math" panose="02040503050406030204" pitchFamily="18" charset="0"/>
                  </a:rPr>
                  <m:t>u</m:t>
                </m:r>
                <m:r>
                  <a:rPr xmlns:a="http://schemas.openxmlformats.org/drawingml/2006/main" sz="2650" i="1">
                    <a:solidFill>
                      <a:srgbClr val="FEFEFE"/>
                    </a:solidFill>
                    <a:latin typeface="Cambria Math" panose="02040503050406030204" pitchFamily="18" charset="0"/>
                  </a:rPr>
                  <m:t>m</m:t>
                </m:r>
                <m:r>
                  <a:rPr xmlns:a="http://schemas.openxmlformats.org/drawingml/2006/main" sz="2650" i="1">
                    <a:solidFill>
                      <a:srgbClr val="FEFEFE"/>
                    </a:solidFill>
                    <a:latin typeface="Cambria Math" panose="02040503050406030204" pitchFamily="18" charset="0"/>
                  </a:rPr>
                  <m:t>=</m:t>
                </m:r>
                <m:r>
                  <a:rPr xmlns:a="http://schemas.openxmlformats.org/drawingml/2006/main" sz="2650" i="1">
                    <a:solidFill>
                      <a:srgbClr val="FEFEFE"/>
                    </a:solidFill>
                    <a:latin typeface="Cambria Math" panose="02040503050406030204" pitchFamily="18" charset="0"/>
                  </a:rPr>
                  <m:t>a</m:t>
                </m:r>
                <m:d>
                  <m:dPr>
                    <m:ctrlPr>
                      <a:rPr xmlns:a="http://schemas.openxmlformats.org/drawingml/2006/main" sz="2650" i="1">
                        <a:solidFill>
                          <a:srgbClr val="FEFEFE"/>
                        </a:solidFill>
                        <a:latin typeface="Cambria Math" panose="02040503050406030204" pitchFamily="18" charset="0"/>
                      </a:rPr>
                    </m:ctrlPr>
                  </m:dPr>
                  <m:e>
                    <m:f>
                      <m:fPr>
                        <m:ctrlPr>
                          <a:rPr xmlns:a="http://schemas.openxmlformats.org/drawingml/2006/main" sz="2650" i="1">
                            <a:solidFill>
                              <a:srgbClr val="FEFEFE"/>
                            </a:solidFill>
                            <a:latin typeface="Cambria Math" panose="02040503050406030204" pitchFamily="18" charset="0"/>
                          </a:rPr>
                        </m:ctrlPr>
                        <m:type m:val="bar"/>
                      </m:fPr>
                      <m:num>
                        <m:r>
                          <a:rPr xmlns:a="http://schemas.openxmlformats.org/drawingml/2006/main" sz="2650" i="1">
                            <a:solidFill>
                              <a:srgbClr val="FEFEFE"/>
                            </a:solidFill>
                            <a:latin typeface="Cambria Math" panose="02040503050406030204" pitchFamily="18" charset="0"/>
                          </a:rPr>
                          <m:t>1</m:t>
                        </m:r>
                        <m:r>
                          <a:rPr xmlns:a="http://schemas.openxmlformats.org/drawingml/2006/main" sz="2650" i="1">
                            <a:solidFill>
                              <a:srgbClr val="FEFEFE"/>
                            </a:solidFill>
                            <a:latin typeface="Cambria Math" panose="02040503050406030204" pitchFamily="18" charset="0"/>
                          </a:rPr>
                          <m:t>-</m:t>
                        </m:r>
                        <m:sSup>
                          <m:e>
                            <m:r>
                              <a:rPr xmlns:a="http://schemas.openxmlformats.org/drawingml/2006/main" sz="2650" i="1">
                                <a:solidFill>
                                  <a:srgbClr val="FEFEFE"/>
                                </a:solidFill>
                                <a:latin typeface="Cambria Math" panose="02040503050406030204" pitchFamily="18" charset="0"/>
                              </a:rPr>
                              <m:t>x</m:t>
                            </m:r>
                          </m:e>
                          <m:sup>
                            <m:r>
                              <a:rPr xmlns:a="http://schemas.openxmlformats.org/drawingml/2006/main" sz="2650" i="1">
                                <a:solidFill>
                                  <a:srgbClr val="FEFEFE"/>
                                </a:solidFill>
                                <a:latin typeface="Cambria Math" panose="02040503050406030204" pitchFamily="18" charset="0"/>
                              </a:rPr>
                              <m:t>N</m:t>
                            </m:r>
                          </m:sup>
                        </m:sSup>
                      </m:num>
                      <m:den>
                        <m:r>
                          <a:rPr xmlns:a="http://schemas.openxmlformats.org/drawingml/2006/main" sz="2650" i="1">
                            <a:solidFill>
                              <a:srgbClr val="FEFEFE"/>
                            </a:solidFill>
                            <a:latin typeface="Cambria Math" panose="02040503050406030204" pitchFamily="18" charset="0"/>
                          </a:rPr>
                          <m:t>1</m:t>
                        </m:r>
                        <m:r>
                          <a:rPr xmlns:a="http://schemas.openxmlformats.org/drawingml/2006/main" sz="2650" i="1">
                            <a:solidFill>
                              <a:srgbClr val="FEFEFE"/>
                            </a:solidFill>
                            <a:latin typeface="Cambria Math" panose="02040503050406030204" pitchFamily="18" charset="0"/>
                          </a:rPr>
                          <m:t>-</m:t>
                        </m:r>
                        <m:r>
                          <a:rPr xmlns:a="http://schemas.openxmlformats.org/drawingml/2006/main" sz="2650" i="1">
                            <a:solidFill>
                              <a:srgbClr val="FEFEFE"/>
                            </a:solidFill>
                            <a:latin typeface="Cambria Math" panose="02040503050406030204" pitchFamily="18" charset="0"/>
                          </a:rPr>
                          <m:t>x</m:t>
                        </m:r>
                      </m:den>
                    </m:f>
                  </m:e>
                </m:d>
              </m:oMath>
            </a14: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485" name="Challenge: Loops 2"/>
          <p:cNvSpPr txBox="1"/>
          <p:nvPr>
            <p:ph type="title"/>
          </p:nvPr>
        </p:nvSpPr>
        <p:spPr>
          <a:prstGeom prst="rect">
            <a:avLst/>
          </a:prstGeom>
        </p:spPr>
        <p:txBody>
          <a:bodyPr/>
          <a:lstStyle/>
          <a:p>
            <a:pPr/>
            <a:r>
              <a:t>Challenge: Loops 2</a:t>
            </a:r>
          </a:p>
        </p:txBody>
      </p:sp>
      <p:sp>
        <p:nvSpPr>
          <p:cNvPr id="486" name="Using a for loop, write a short code that approximates the sum…"/>
          <p:cNvSpPr txBox="1"/>
          <p:nvPr>
            <p:ph type="body" idx="1"/>
          </p:nvPr>
        </p:nvSpPr>
        <p:spPr>
          <a:xfrm>
            <a:off x="952500" y="2597150"/>
            <a:ext cx="11099800" cy="6286500"/>
          </a:xfrm>
          <a:prstGeom prst="rect">
            <a:avLst/>
          </a:prstGeom>
        </p:spPr>
        <p:txBody>
          <a:bodyPr/>
          <a:lstStyle/>
          <a:p>
            <a:pPr/>
            <a:r>
              <a:t>Using a </a:t>
            </a:r>
            <a:r>
              <a:rPr>
                <a:solidFill>
                  <a:schemeClr val="accent5">
                    <a:hueOff val="-82419"/>
                    <a:satOff val="-9513"/>
                    <a:lumOff val="-16343"/>
                  </a:schemeClr>
                </a:solidFill>
                <a:latin typeface="Avenir Heavy"/>
                <a:ea typeface="Avenir Heavy"/>
                <a:cs typeface="Avenir Heavy"/>
                <a:sym typeface="Avenir Heavy"/>
              </a:rPr>
              <a:t>for</a:t>
            </a:r>
            <a:r>
              <a:t> loop, write a short code that approximates the sum </a:t>
            </a:r>
            <a:br/>
            <a:r>
              <a:t>                       </a:t>
            </a:r>
            <a14:m>
              <m:oMath>
                <m:limUpp>
                  <m:e>
                    <m:limLow>
                      <m:e>
                        <m:r>
                          <a:rPr xmlns:a="http://schemas.openxmlformats.org/drawingml/2006/main" sz="3450" i="1">
                            <a:solidFill>
                              <a:srgbClr val="000000"/>
                            </a:solidFill>
                            <a:latin typeface="Cambria Math" panose="02040503050406030204" pitchFamily="18" charset="0"/>
                          </a:rPr>
                          <m:t>∑</m:t>
                        </m:r>
                      </m:e>
                      <m:lim>
                        <m:r>
                          <a:rPr xmlns:a="http://schemas.openxmlformats.org/drawingml/2006/main" sz="3450" i="1">
                            <a:solidFill>
                              <a:srgbClr val="000000"/>
                            </a:solidFill>
                            <a:latin typeface="Cambria Math" panose="02040503050406030204" pitchFamily="18" charset="0"/>
                          </a:rPr>
                          <m:t>i</m:t>
                        </m:r>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1</m:t>
                        </m:r>
                      </m:lim>
                    </m:limLow>
                  </m:e>
                  <m:lim>
                    <m:r>
                      <a:rPr xmlns:a="http://schemas.openxmlformats.org/drawingml/2006/main" sz="3450" i="1">
                        <a:solidFill>
                          <a:srgbClr val="000000"/>
                        </a:solidFill>
                        <a:latin typeface="Cambria Math" panose="02040503050406030204" pitchFamily="18" charset="0"/>
                      </a:rPr>
                      <m:t>N</m:t>
                    </m:r>
                  </m:lim>
                </m:limUpp>
                <m:d>
                  <m:dPr>
                    <m:ctrlPr>
                      <a:rPr xmlns:a="http://schemas.openxmlformats.org/drawingml/2006/main" sz="3450" i="1">
                        <a:solidFill>
                          <a:srgbClr val="000000"/>
                        </a:solidFill>
                        <a:latin typeface="Cambria Math" panose="02040503050406030204" pitchFamily="18" charset="0"/>
                      </a:rPr>
                    </m:ctrlPr>
                  </m:dPr>
                  <m:e>
                    <m:nary>
                      <m:naryPr>
                        <m:ctrlPr>
                          <a:rPr xmlns:a="http://schemas.openxmlformats.org/drawingml/2006/main" sz="3450" i="1">
                            <a:solidFill>
                              <a:srgbClr val="000000"/>
                            </a:solidFill>
                            <a:latin typeface="Cambria Math" panose="02040503050406030204" pitchFamily="18" charset="0"/>
                          </a:rPr>
                        </m:ctrlPr>
                        <m:chr m:val="∑"/>
                        <m:limLoc m:val="undOvr"/>
                        <m:grow m:val="1"/>
                        <m:subHide m:val="off"/>
                        <m:supHide m:val="off"/>
                      </m:naryPr>
                      <m:sub>
                        <m:r>
                          <a:rPr xmlns:a="http://schemas.openxmlformats.org/drawingml/2006/main" sz="3450" i="1">
                            <a:solidFill>
                              <a:srgbClr val="000000"/>
                            </a:solidFill>
                            <a:latin typeface="Cambria Math" panose="02040503050406030204" pitchFamily="18" charset="0"/>
                          </a:rPr>
                          <m:t>j</m:t>
                        </m:r>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1</m:t>
                        </m:r>
                      </m:sub>
                      <m:sup>
                        <m:r>
                          <a:rPr xmlns:a="http://schemas.openxmlformats.org/drawingml/2006/main" sz="3450" i="1">
                            <a:solidFill>
                              <a:srgbClr val="000000"/>
                            </a:solidFill>
                            <a:latin typeface="Cambria Math" panose="02040503050406030204" pitchFamily="18" charset="0"/>
                          </a:rPr>
                          <m:t>i</m:t>
                        </m:r>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1</m:t>
                        </m:r>
                      </m:sup>
                      <m:e>
                        <m:r>
                          <m:rPr>
                            <m:sty m:val="p"/>
                          </m:rPr>
                          <a:rPr xmlns:a="http://schemas.openxmlformats.org/drawingml/2006/main" sz="3450" i="1">
                            <a:solidFill>
                              <a:srgbClr val="000000"/>
                            </a:solidFill>
                            <a:latin typeface="Cambria Math" panose="02040503050406030204" pitchFamily="18" charset="0"/>
                          </a:rPr>
                          <m:t>Δ</m:t>
                        </m:r>
                      </m:e>
                    </m:nary>
                  </m:e>
                </m:d>
                <m:r>
                  <m:rPr>
                    <m:sty m:val="p"/>
                  </m:rPr>
                  <a:rPr xmlns:a="http://schemas.openxmlformats.org/drawingml/2006/main" sz="3450" i="1">
                    <a:solidFill>
                      <a:srgbClr val="000000"/>
                    </a:solidFill>
                    <a:latin typeface="Cambria Math" panose="02040503050406030204" pitchFamily="18" charset="0"/>
                  </a:rPr>
                  <m:t>Δ</m:t>
                </m:r>
              </m:oMath>
            </a14:m>
          </a:p>
          <a:p>
            <a:pPr/>
            <a:r>
              <a:t>With ∆ = 0.001 and N = 10000</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8" name="More flow control"/>
          <p:cNvSpPr/>
          <p:nvPr>
            <p:ph type="title"/>
          </p:nvPr>
        </p:nvSpPr>
        <p:spPr>
          <a:prstGeom prst="rect">
            <a:avLst/>
          </a:prstGeom>
        </p:spPr>
        <p:txBody>
          <a:bodyPr/>
          <a:lstStyle/>
          <a:p>
            <a:pPr/>
            <a:r>
              <a:t>More flow control</a:t>
            </a:r>
          </a:p>
        </p:txBody>
      </p:sp>
      <p:sp>
        <p:nvSpPr>
          <p:cNvPr id="489" name="To control flow in loops (and functions) there are several statements:…"/>
          <p:cNvSpPr/>
          <p:nvPr>
            <p:ph type="body" idx="1"/>
          </p:nvPr>
        </p:nvSpPr>
        <p:spPr>
          <a:xfrm>
            <a:off x="2396860" y="2597150"/>
            <a:ext cx="9828742" cy="6286500"/>
          </a:xfrm>
          <a:prstGeom prst="rect">
            <a:avLst/>
          </a:prstGeom>
        </p:spPr>
        <p:txBody>
          <a:bodyPr/>
          <a:lstStyle/>
          <a:p>
            <a:pPr/>
            <a:r>
              <a:t>To control flow in loops (and functions) there are several statements:</a:t>
            </a:r>
          </a:p>
          <a:p>
            <a:pPr/>
            <a:r>
              <a:rPr>
                <a:solidFill>
                  <a:schemeClr val="accent5">
                    <a:hueOff val="-82419"/>
                    <a:satOff val="-9513"/>
                    <a:lumOff val="-16343"/>
                  </a:schemeClr>
                </a:solidFill>
                <a:latin typeface="Avenir Heavy"/>
                <a:ea typeface="Avenir Heavy"/>
                <a:cs typeface="Avenir Heavy"/>
                <a:sym typeface="Avenir Heavy"/>
              </a:rPr>
              <a:t>continue</a:t>
            </a:r>
            <a:r>
              <a:t> - will exit the current </a:t>
            </a:r>
            <a:r>
              <a:rPr>
                <a:solidFill>
                  <a:schemeClr val="accent5">
                    <a:hueOff val="-82419"/>
                    <a:satOff val="-9513"/>
                    <a:lumOff val="-16343"/>
                  </a:schemeClr>
                </a:solidFill>
                <a:latin typeface="Avenir Heavy"/>
                <a:ea typeface="Avenir Heavy"/>
                <a:cs typeface="Avenir Heavy"/>
                <a:sym typeface="Avenir Heavy"/>
              </a:rPr>
              <a:t>iteration</a:t>
            </a:r>
          </a:p>
          <a:p>
            <a:pPr/>
            <a:r>
              <a:rPr>
                <a:solidFill>
                  <a:schemeClr val="accent5">
                    <a:hueOff val="-82419"/>
                    <a:satOff val="-9513"/>
                    <a:lumOff val="-16343"/>
                  </a:schemeClr>
                </a:solidFill>
                <a:latin typeface="Avenir Heavy"/>
                <a:ea typeface="Avenir Heavy"/>
                <a:cs typeface="Avenir Heavy"/>
                <a:sym typeface="Avenir Heavy"/>
              </a:rPr>
              <a:t>break</a:t>
            </a:r>
            <a:r>
              <a:t> - will exit a loop</a:t>
            </a:r>
          </a:p>
          <a:p>
            <a:pPr/>
            <a:r>
              <a:rPr>
                <a:solidFill>
                  <a:schemeClr val="accent5">
                    <a:hueOff val="-82419"/>
                    <a:satOff val="-9513"/>
                    <a:lumOff val="-16343"/>
                  </a:schemeClr>
                </a:solidFill>
                <a:latin typeface="Avenir Heavy"/>
                <a:ea typeface="Avenir Heavy"/>
                <a:cs typeface="Avenir Heavy"/>
                <a:sym typeface="Avenir Heavy"/>
              </a:rPr>
              <a:t>return</a:t>
            </a:r>
            <a:r>
              <a:t> - will exit the current function and return to the caller</a:t>
            </a:r>
          </a:p>
        </p:txBody>
      </p:sp>
      <p:sp>
        <p:nvSpPr>
          <p:cNvPr id="490" name="More severe"/>
          <p:cNvSpPr txBox="1"/>
          <p:nvPr/>
        </p:nvSpPr>
        <p:spPr>
          <a:xfrm>
            <a:off x="307890" y="7494935"/>
            <a:ext cx="1704087" cy="436396"/>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solidFill>
                  <a:srgbClr val="FFFFFF"/>
                </a:solidFill>
                <a:latin typeface="+mn-lt"/>
                <a:ea typeface="+mn-ea"/>
                <a:cs typeface="+mn-cs"/>
                <a:sym typeface="Helvetica Neue Medium"/>
              </a:defRPr>
            </a:lvl1pPr>
          </a:lstStyle>
          <a:p>
            <a:pPr/>
            <a:r>
              <a:t>More severe</a:t>
            </a:r>
          </a:p>
        </p:txBody>
      </p:sp>
      <p:sp>
        <p:nvSpPr>
          <p:cNvPr id="491" name="Less severe"/>
          <p:cNvSpPr txBox="1"/>
          <p:nvPr/>
        </p:nvSpPr>
        <p:spPr>
          <a:xfrm>
            <a:off x="336389" y="4946468"/>
            <a:ext cx="1647089" cy="436397"/>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solidFill>
                  <a:srgbClr val="FFFFFF"/>
                </a:solidFill>
                <a:latin typeface="+mn-lt"/>
                <a:ea typeface="+mn-ea"/>
                <a:cs typeface="+mn-cs"/>
                <a:sym typeface="Helvetica Neue Medium"/>
              </a:defRPr>
            </a:lvl1pPr>
          </a:lstStyle>
          <a:p>
            <a:pPr/>
            <a:r>
              <a:t>Less severe</a:t>
            </a:r>
          </a:p>
        </p:txBody>
      </p:sp>
      <p:sp>
        <p:nvSpPr>
          <p:cNvPr id="492" name="Arrow"/>
          <p:cNvSpPr/>
          <p:nvPr/>
        </p:nvSpPr>
        <p:spPr>
          <a:xfrm rot="5400000">
            <a:off x="209224" y="6196356"/>
            <a:ext cx="1901418" cy="485088"/>
          </a:xfrm>
          <a:prstGeom prst="rightArrow">
            <a:avLst>
              <a:gd name="adj1" fmla="val 32000"/>
              <a:gd name="adj2" fmla="val 64000"/>
            </a:avLst>
          </a:prstGeom>
          <a:solidFill>
            <a:schemeClr val="accent5">
              <a:hueOff val="-82419"/>
              <a:satOff val="-9513"/>
              <a:lumOff val="-16343"/>
            </a:schemeClr>
          </a:solidFill>
          <a:ln w="12700">
            <a:miter lim="400000"/>
          </a:ln>
        </p:spPr>
        <p:txBody>
          <a:bodyPr lIns="50800" tIns="50800" rIns="50800" bIns="50800" anchor="ctr"/>
          <a:lstStyle/>
          <a:p>
            <a:pPr>
              <a:defRPr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6" name="Infinite loops"/>
          <p:cNvSpPr/>
          <p:nvPr>
            <p:ph type="title"/>
          </p:nvPr>
        </p:nvSpPr>
        <p:spPr>
          <a:prstGeom prst="rect">
            <a:avLst/>
          </a:prstGeom>
        </p:spPr>
        <p:txBody>
          <a:bodyPr/>
          <a:lstStyle/>
          <a:p>
            <a:pPr/>
            <a:r>
              <a:t>Infinite loops</a:t>
            </a:r>
          </a:p>
        </p:txBody>
      </p:sp>
      <p:sp>
        <p:nvSpPr>
          <p:cNvPr id="497" name="If the exit condition and/or any break statement are not met/executed, the loop will continue forever……"/>
          <p:cNvSpPr/>
          <p:nvPr>
            <p:ph type="body" idx="1"/>
          </p:nvPr>
        </p:nvSpPr>
        <p:spPr>
          <a:prstGeom prst="rect">
            <a:avLst/>
          </a:prstGeom>
        </p:spPr>
        <p:txBody>
          <a:bodyPr/>
          <a:lstStyle/>
          <a:p>
            <a:pPr/>
            <a:r>
              <a:t>If the </a:t>
            </a:r>
            <a:r>
              <a:rPr>
                <a:solidFill>
                  <a:schemeClr val="accent5">
                    <a:hueOff val="-82419"/>
                    <a:satOff val="-9513"/>
                    <a:lumOff val="-16343"/>
                  </a:schemeClr>
                </a:solidFill>
                <a:latin typeface="Avenir Heavy"/>
                <a:ea typeface="Avenir Heavy"/>
                <a:cs typeface="Avenir Heavy"/>
                <a:sym typeface="Avenir Heavy"/>
              </a:rPr>
              <a:t>exit condition </a:t>
            </a:r>
            <a:r>
              <a:t>and/or any </a:t>
            </a:r>
            <a:r>
              <a:rPr>
                <a:solidFill>
                  <a:schemeClr val="accent5">
                    <a:hueOff val="-82419"/>
                    <a:satOff val="-9513"/>
                    <a:lumOff val="-16343"/>
                  </a:schemeClr>
                </a:solidFill>
                <a:latin typeface="Avenir Heavy"/>
                <a:ea typeface="Avenir Heavy"/>
                <a:cs typeface="Avenir Heavy"/>
                <a:sym typeface="Avenir Heavy"/>
              </a:rPr>
              <a:t>break</a:t>
            </a:r>
            <a:r>
              <a:t> statement are not met/executed, the loop will continue forever…</a:t>
            </a:r>
          </a:p>
          <a:p>
            <a:pPr/>
            <a:r>
              <a:t>Ctrl-C will terminate the program as a last resort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Challenge: Loops 2"/>
          <p:cNvSpPr txBox="1"/>
          <p:nvPr>
            <p:ph type="title"/>
          </p:nvPr>
        </p:nvSpPr>
        <p:spPr>
          <a:prstGeom prst="rect">
            <a:avLst/>
          </a:prstGeom>
        </p:spPr>
        <p:txBody>
          <a:bodyPr/>
          <a:lstStyle/>
          <a:p>
            <a:pPr/>
            <a:r>
              <a:t>Challenge: Loops 2</a:t>
            </a:r>
          </a:p>
        </p:txBody>
      </p:sp>
      <p:sp>
        <p:nvSpPr>
          <p:cNvPr id="502" name="Write a while loop to make the following game:…"/>
          <p:cNvSpPr txBox="1"/>
          <p:nvPr>
            <p:ph type="body" idx="1"/>
          </p:nvPr>
        </p:nvSpPr>
        <p:spPr>
          <a:xfrm>
            <a:off x="952500" y="2327804"/>
            <a:ext cx="11099800" cy="7102013"/>
          </a:xfrm>
          <a:prstGeom prst="rect">
            <a:avLst/>
          </a:prstGeom>
        </p:spPr>
        <p:txBody>
          <a:bodyPr/>
          <a:lstStyle/>
          <a:p>
            <a:pPr marL="395604" indent="-395604" defTabSz="519937">
              <a:spcBef>
                <a:spcPts val="3700"/>
              </a:spcBef>
              <a:defRPr sz="2848"/>
            </a:pPr>
            <a:r>
              <a:t>Write a </a:t>
            </a:r>
            <a:r>
              <a:rPr>
                <a:solidFill>
                  <a:schemeClr val="accent5">
                    <a:hueOff val="-82419"/>
                    <a:satOff val="-9513"/>
                    <a:lumOff val="-16343"/>
                  </a:schemeClr>
                </a:solidFill>
                <a:latin typeface="Avenir Heavy"/>
                <a:ea typeface="Avenir Heavy"/>
                <a:cs typeface="Avenir Heavy"/>
                <a:sym typeface="Avenir Heavy"/>
              </a:rPr>
              <a:t>while</a:t>
            </a:r>
            <a:r>
              <a:t> loop to make the following game:</a:t>
            </a:r>
          </a:p>
          <a:p>
            <a:pPr marL="395604" indent="-395604" defTabSz="519937">
              <a:spcBef>
                <a:spcPts val="3700"/>
              </a:spcBef>
              <a:defRPr sz="2848"/>
            </a:pPr>
            <a:r>
              <a:t>Generate a random number between 1 and 10:</a:t>
            </a:r>
            <a:br/>
            <a:r>
              <a:rPr sz="2670">
                <a:latin typeface="Andale Mono"/>
                <a:ea typeface="Andale Mono"/>
                <a:cs typeface="Andale Mono"/>
                <a:sym typeface="Andale Mono"/>
              </a:rPr>
              <a:t>my_number = randi(10);</a:t>
            </a:r>
            <a:endParaRPr sz="1068"/>
          </a:p>
          <a:p>
            <a:pPr marL="395604" indent="-395604" defTabSz="519937">
              <a:spcBef>
                <a:spcPts val="3700"/>
              </a:spcBef>
              <a:defRPr sz="2848"/>
            </a:pPr>
            <a:r>
              <a:t>Ask the user to guess the number:</a:t>
            </a:r>
            <a:br/>
            <a:r>
              <a:rPr sz="2670">
                <a:latin typeface="Andale Mono"/>
                <a:ea typeface="Andale Mono"/>
                <a:cs typeface="Andale Mono"/>
                <a:sym typeface="Andale Mono"/>
              </a:rPr>
              <a:t>your_number = input('Guess what number I am thinking of:');</a:t>
            </a:r>
            <a:endParaRPr sz="1068"/>
          </a:p>
          <a:p>
            <a:pPr marL="395604" indent="-395604" defTabSz="519937">
              <a:spcBef>
                <a:spcPts val="3700"/>
              </a:spcBef>
              <a:defRPr sz="2848"/>
            </a:pPr>
            <a:r>
              <a:t>Repeat asking for a number until the correct guess is made</a:t>
            </a:r>
          </a:p>
          <a:p>
            <a:pPr marL="395604" indent="-395604" defTabSz="519937">
              <a:spcBef>
                <a:spcPts val="3700"/>
              </a:spcBef>
              <a:defRPr sz="2848"/>
            </a:pPr>
            <a:r>
              <a:t>For every incorrect guess, display either </a:t>
            </a:r>
            <a:br/>
            <a:r>
              <a:rPr sz="2670">
                <a:latin typeface="Andale Mono"/>
                <a:ea typeface="Andale Mono"/>
                <a:cs typeface="Andale Mono"/>
                <a:sym typeface="Andale Mono"/>
              </a:rPr>
              <a:t>disp('No, your number is too big.’);</a:t>
            </a:r>
            <a:br/>
            <a:r>
              <a:t>or</a:t>
            </a:r>
            <a:br/>
            <a:r>
              <a:rPr sz="2670">
                <a:latin typeface="Andale Mono"/>
                <a:ea typeface="Andale Mono"/>
                <a:cs typeface="Andale Mono"/>
                <a:sym typeface="Andale Mono"/>
              </a:rPr>
              <a:t>disp('No, your number is too small.’);</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04" name="Loop invariants"/>
          <p:cNvSpPr/>
          <p:nvPr>
            <p:ph type="title"/>
          </p:nvPr>
        </p:nvSpPr>
        <p:spPr>
          <a:prstGeom prst="rect">
            <a:avLst/>
          </a:prstGeom>
        </p:spPr>
        <p:txBody>
          <a:bodyPr/>
          <a:lstStyle/>
          <a:p>
            <a:pPr/>
            <a:r>
              <a:t>Loop invariants</a:t>
            </a:r>
          </a:p>
        </p:txBody>
      </p:sp>
      <p:sp>
        <p:nvSpPr>
          <p:cNvPr id="505" name="Equation"/>
          <p:cNvSpPr txBox="1"/>
          <p:nvPr/>
        </p:nvSpPr>
        <p:spPr>
          <a:xfrm>
            <a:off x="9022812" y="8312175"/>
            <a:ext cx="3036376" cy="393650"/>
          </a:xfrm>
          <a:prstGeom prst="rect">
            <a:avLst/>
          </a:prstGeom>
          <a:ln w="12700">
            <a:miter lim="400000"/>
          </a:ln>
        </p:spPr>
        <p:txBody>
          <a:bodyPr wrap="none" lIns="0" tIns="0" rIns="0" bIns="0">
            <a:spAutoFit/>
          </a:bodyPr>
          <a:lstStyle/>
          <a:p>
            <a:pPr algn="l" defTabSz="914400" latinLnBrk="1">
              <a:defRPr sz="1800"/>
            </a:pPr>
            <a14:m>
              <m:oMathPara>
                <m:oMathParaPr>
                  <m:jc m:val="centerGroup"/>
                </m:oMathParaPr>
                <m:oMath>
                  <m:r>
                    <a:rPr xmlns:a="http://schemas.openxmlformats.org/drawingml/2006/main" sz="3600" i="1">
                      <a:solidFill>
                        <a:srgbClr val="000000"/>
                      </a:solidFill>
                      <a:latin typeface="Cambria Math" panose="02040503050406030204" pitchFamily="18" charset="0"/>
                    </a:rPr>
                    <m:t>k</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k</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k</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1</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m:t>
                  </m:r>
                </m:oMath>
              </m:oMathPara>
            </a14:m>
            <a:endParaRPr sz="3600"/>
          </a:p>
        </p:txBody>
      </p:sp>
      <p:sp>
        <p:nvSpPr>
          <p:cNvPr id="506" name="A loop invariant is a logical expression that is true at the initialization of the loop and at the end of every iteration but does not have to be true during the rest of the loop body…"/>
          <p:cNvSpPr/>
          <p:nvPr>
            <p:ph type="body" idx="1"/>
          </p:nvPr>
        </p:nvSpPr>
        <p:spPr>
          <a:prstGeom prst="rect">
            <a:avLst/>
          </a:prstGeom>
        </p:spPr>
        <p:txBody>
          <a:bodyPr/>
          <a:lstStyle/>
          <a:p>
            <a:pPr/>
            <a:r>
              <a:t>A </a:t>
            </a:r>
            <a:r>
              <a:rPr>
                <a:solidFill>
                  <a:schemeClr val="accent5">
                    <a:hueOff val="-82419"/>
                    <a:satOff val="-9513"/>
                    <a:lumOff val="-16343"/>
                  </a:schemeClr>
                </a:solidFill>
                <a:latin typeface="Avenir Heavy"/>
                <a:ea typeface="Avenir Heavy"/>
                <a:cs typeface="Avenir Heavy"/>
                <a:sym typeface="Avenir Heavy"/>
              </a:rPr>
              <a:t>loop invariant</a:t>
            </a:r>
            <a:r>
              <a:t> is a logical expression that is </a:t>
            </a:r>
            <a:r>
              <a:rPr>
                <a:latin typeface="Avenir Heavy"/>
                <a:ea typeface="Avenir Heavy"/>
                <a:cs typeface="Avenir Heavy"/>
                <a:sym typeface="Avenir Heavy"/>
              </a:rPr>
              <a:t>true</a:t>
            </a:r>
            <a:r>
              <a:t> at the </a:t>
            </a:r>
            <a:r>
              <a:rPr>
                <a:latin typeface="Avenir Heavy"/>
                <a:ea typeface="Avenir Heavy"/>
                <a:cs typeface="Avenir Heavy"/>
                <a:sym typeface="Avenir Heavy"/>
              </a:rPr>
              <a:t>initialization</a:t>
            </a:r>
            <a:r>
              <a:t> of the loop and at the </a:t>
            </a:r>
            <a:r>
              <a:rPr>
                <a:latin typeface="Avenir Heavy"/>
                <a:ea typeface="Avenir Heavy"/>
                <a:cs typeface="Avenir Heavy"/>
                <a:sym typeface="Avenir Heavy"/>
              </a:rPr>
              <a:t>end of every iteration </a:t>
            </a:r>
            <a:r>
              <a:t>but does not have to be true during the rest of the loop body</a:t>
            </a:r>
          </a:p>
          <a:p>
            <a:pPr/>
            <a:r>
              <a:t>This can </a:t>
            </a:r>
            <a:r>
              <a:rPr>
                <a:latin typeface="Avenir Heavy"/>
                <a:ea typeface="Avenir Heavy"/>
                <a:cs typeface="Avenir Heavy"/>
                <a:sym typeface="Avenir Heavy"/>
              </a:rPr>
              <a:t>help with designing an algorithm</a:t>
            </a:r>
            <a:r>
              <a:t> if a</a:t>
            </a:r>
            <a:r>
              <a:rPr>
                <a:solidFill>
                  <a:schemeClr val="accent5">
                    <a:hueOff val="-82419"/>
                    <a:satOff val="-9513"/>
                    <a:lumOff val="-16343"/>
                  </a:schemeClr>
                </a:solidFill>
                <a:latin typeface="Avenir Heavy"/>
                <a:ea typeface="Avenir Heavy"/>
                <a:cs typeface="Avenir Heavy"/>
                <a:sym typeface="Avenir Heavy"/>
              </a:rPr>
              <a:t> loop invariant</a:t>
            </a:r>
            <a:r>
              <a:t> can be identified (especially as loops get more complex)</a:t>
            </a:r>
          </a:p>
          <a:p>
            <a:pPr/>
            <a:r>
              <a:t>e.g. for the factorial algorithm</a:t>
            </a:r>
            <a:br/>
            <a:r>
              <a:t>						</a:t>
            </a:r>
            <a14:m>
              <m:oMath>
                <m:r>
                  <a:rPr xmlns:a="http://schemas.openxmlformats.org/drawingml/2006/main" sz="3450" i="1">
                    <a:solidFill>
                      <a:srgbClr val="000000"/>
                    </a:solidFill>
                    <a:latin typeface="Cambria Math" panose="02040503050406030204" pitchFamily="18" charset="0"/>
                  </a:rPr>
                  <m:t>f</m:t>
                </m:r>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k</m:t>
                </m:r>
                <m:r>
                  <a:rPr xmlns:a="http://schemas.openxmlformats.org/drawingml/2006/main" sz="3450" i="1">
                    <a:solidFill>
                      <a:srgbClr val="000000"/>
                    </a:solidFill>
                    <a:latin typeface="Cambria Math" panose="02040503050406030204" pitchFamily="18" charset="0"/>
                  </a:rPr>
                  <m:t>!</m:t>
                </m:r>
                <m:r>
                  <m:rPr>
                    <m:sty m:val="p"/>
                  </m:rPr>
                  <a:rPr xmlns:a="http://schemas.openxmlformats.org/drawingml/2006/main" sz="3450" i="1">
                    <a:solidFill>
                      <a:srgbClr val="000000"/>
                    </a:solidFill>
                    <a:latin typeface="Cambria Math" panose="02040503050406030204" pitchFamily="18" charset="0"/>
                  </a:rPr>
                  <m:t>and</m:t>
                </m:r>
                <m:r>
                  <a:rPr xmlns:a="http://schemas.openxmlformats.org/drawingml/2006/main" sz="3450" i="1">
                    <a:solidFill>
                      <a:srgbClr val="000000"/>
                    </a:solidFill>
                    <a:latin typeface="Cambria Math" panose="02040503050406030204" pitchFamily="18" charset="0"/>
                  </a:rPr>
                  <m:t>k</m:t>
                </m:r>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N</m:t>
                </m:r>
              </m:oMath>
            </a14: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0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0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0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06">
                                            <p:txEl>
                                              <p:pRg st="2" end="2"/>
                                            </p:txEl>
                                          </p:spTgt>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2" fill="hold">
                                  <p:stCondLst>
                                    <p:cond delay="0"/>
                                  </p:stCondLst>
                                  <p:iterate type="el" backwards="0">
                                    <p:tmAbs val="0"/>
                                  </p:iterate>
                                  <p:childTnLst>
                                    <p:set>
                                      <p:cBhvr>
                                        <p:cTn id="19" fill="hold"/>
                                        <p:tgtEl>
                                          <p:spTgt spid="5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06" grpId="1"/>
      <p:bldP build="whole" bldLvl="1" animBg="1" rev="0" advAuto="0" spid="505" grpId="2"/>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08" name="Loop invariants"/>
          <p:cNvSpPr/>
          <p:nvPr>
            <p:ph type="title"/>
          </p:nvPr>
        </p:nvSpPr>
        <p:spPr>
          <a:prstGeom prst="rect">
            <a:avLst/>
          </a:prstGeom>
        </p:spPr>
        <p:txBody>
          <a:bodyPr/>
          <a:lstStyle/>
          <a:p>
            <a:pPr/>
            <a:r>
              <a:t>Loop invariants</a:t>
            </a:r>
          </a:p>
        </p:txBody>
      </p:sp>
      <p:sp>
        <p:nvSpPr>
          <p:cNvPr id="509" name="e.g. for the factorial loop algorithm…"/>
          <p:cNvSpPr/>
          <p:nvPr>
            <p:ph type="body" sz="half" idx="1"/>
          </p:nvPr>
        </p:nvSpPr>
        <p:spPr>
          <a:xfrm>
            <a:off x="952500" y="2590800"/>
            <a:ext cx="11099800" cy="2564342"/>
          </a:xfrm>
          <a:prstGeom prst="rect">
            <a:avLst/>
          </a:prstGeom>
        </p:spPr>
        <p:txBody>
          <a:bodyPr/>
          <a:lstStyle/>
          <a:p>
            <a:pPr/>
            <a:r>
              <a:t>e.g. for the factorial loop algorithm</a:t>
            </a:r>
            <a:br/>
            <a:r>
              <a:t>						</a:t>
            </a:r>
            <a14:m>
              <m:oMath>
                <m:r>
                  <a:rPr xmlns:a="http://schemas.openxmlformats.org/drawingml/2006/main" sz="3450" i="1">
                    <a:solidFill>
                      <a:srgbClr val="000000"/>
                    </a:solidFill>
                    <a:latin typeface="Cambria Math" panose="02040503050406030204" pitchFamily="18" charset="0"/>
                  </a:rPr>
                  <m:t>f</m:t>
                </m:r>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k</m:t>
                </m:r>
                <m:r>
                  <a:rPr xmlns:a="http://schemas.openxmlformats.org/drawingml/2006/main" sz="3450" i="1">
                    <a:solidFill>
                      <a:srgbClr val="000000"/>
                    </a:solidFill>
                    <a:latin typeface="Cambria Math" panose="02040503050406030204" pitchFamily="18" charset="0"/>
                  </a:rPr>
                  <m:t>!</m:t>
                </m:r>
                <m:r>
                  <m:rPr>
                    <m:sty m:val="p"/>
                  </m:rPr>
                  <a:rPr xmlns:a="http://schemas.openxmlformats.org/drawingml/2006/main" sz="3450" i="1">
                    <a:solidFill>
                      <a:srgbClr val="000000"/>
                    </a:solidFill>
                    <a:latin typeface="Cambria Math" panose="02040503050406030204" pitchFamily="18" charset="0"/>
                  </a:rPr>
                  <m:t>and</m:t>
                </m:r>
                <m:r>
                  <a:rPr xmlns:a="http://schemas.openxmlformats.org/drawingml/2006/main" sz="3450" i="1">
                    <a:solidFill>
                      <a:srgbClr val="000000"/>
                    </a:solidFill>
                    <a:latin typeface="Cambria Math" panose="02040503050406030204" pitchFamily="18" charset="0"/>
                  </a:rPr>
                  <m:t>k</m:t>
                </m:r>
                <m:r>
                  <a:rPr xmlns:a="http://schemas.openxmlformats.org/drawingml/2006/main" sz="3450" i="1">
                    <a:solidFill>
                      <a:srgbClr val="000000"/>
                    </a:solidFill>
                    <a:latin typeface="Cambria Math" panose="02040503050406030204" pitchFamily="18" charset="0"/>
                  </a:rPr>
                  <m:t>≤</m:t>
                </m:r>
                <m:r>
                  <a:rPr xmlns:a="http://schemas.openxmlformats.org/drawingml/2006/main" sz="3450" i="1">
                    <a:solidFill>
                      <a:srgbClr val="000000"/>
                    </a:solidFill>
                    <a:latin typeface="Cambria Math" panose="02040503050406030204" pitchFamily="18" charset="0"/>
                  </a:rPr>
                  <m:t>N</m:t>
                </m:r>
              </m:oMath>
            </a14:m>
          </a:p>
          <a:p>
            <a:pPr/>
            <a:r>
              <a:t>We need both of these to be true at the end of each loop </a:t>
            </a:r>
          </a:p>
        </p:txBody>
      </p:sp>
      <p:pic>
        <p:nvPicPr>
          <p:cNvPr id="510" name="Screenshot 2019-10-08 at 08.03.36.png" descr="Screenshot 2019-10-08 at 08.03.36.png"/>
          <p:cNvPicPr>
            <a:picLocks noChangeAspect="1"/>
          </p:cNvPicPr>
          <p:nvPr/>
        </p:nvPicPr>
        <p:blipFill>
          <a:blip r:embed="rId2">
            <a:extLst/>
          </a:blip>
          <a:stretch>
            <a:fillRect/>
          </a:stretch>
        </p:blipFill>
        <p:spPr>
          <a:xfrm>
            <a:off x="3498122" y="5515768"/>
            <a:ext cx="4521073" cy="1977970"/>
          </a:xfrm>
          <a:prstGeom prst="rect">
            <a:avLst/>
          </a:prstGeom>
          <a:ln w="12700">
            <a:miter lim="400000"/>
          </a:ln>
        </p:spPr>
      </p:pic>
      <p:sp>
        <p:nvSpPr>
          <p:cNvPr id="511" name="Initially k = 0 and f = 1 - invariant is true"/>
          <p:cNvSpPr txBox="1"/>
          <p:nvPr/>
        </p:nvSpPr>
        <p:spPr>
          <a:xfrm>
            <a:off x="3173357" y="4988802"/>
            <a:ext cx="5170603" cy="436396"/>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solidFill>
                  <a:srgbClr val="FFFFFF"/>
                </a:solidFill>
                <a:latin typeface="+mn-lt"/>
                <a:ea typeface="+mn-ea"/>
                <a:cs typeface="+mn-cs"/>
                <a:sym typeface="Helvetica Neue Medium"/>
              </a:defRPr>
            </a:lvl1pPr>
          </a:lstStyle>
          <a:p>
            <a:pPr/>
            <a:r>
              <a:t>Initially k = 0 and f = 1 - invariant is true</a:t>
            </a:r>
          </a:p>
        </p:txBody>
      </p:sp>
      <p:sp>
        <p:nvSpPr>
          <p:cNvPr id="512" name="increment k - f=k! is temporarily not true"/>
          <p:cNvSpPr txBox="1"/>
          <p:nvPr/>
        </p:nvSpPr>
        <p:spPr>
          <a:xfrm>
            <a:off x="6614490" y="6299255"/>
            <a:ext cx="5281804" cy="436397"/>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solidFill>
                  <a:srgbClr val="FFFFFF"/>
                </a:solidFill>
                <a:latin typeface="+mn-lt"/>
                <a:ea typeface="+mn-ea"/>
                <a:cs typeface="+mn-cs"/>
                <a:sym typeface="Helvetica Neue Medium"/>
              </a:defRPr>
            </a:lvl1pPr>
          </a:lstStyle>
          <a:p>
            <a:pPr/>
            <a:r>
              <a:t>increment k - f=k! is temporarily not true</a:t>
            </a:r>
          </a:p>
        </p:txBody>
      </p:sp>
      <p:sp>
        <p:nvSpPr>
          <p:cNvPr id="513" name="f = k! again - invariant is true at end of loop"/>
          <p:cNvSpPr txBox="1"/>
          <p:nvPr/>
        </p:nvSpPr>
        <p:spPr>
          <a:xfrm>
            <a:off x="6746286" y="6849588"/>
            <a:ext cx="5644745" cy="436397"/>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solidFill>
                  <a:srgbClr val="FFFFFF"/>
                </a:solidFill>
                <a:latin typeface="+mn-lt"/>
                <a:ea typeface="+mn-ea"/>
                <a:cs typeface="+mn-cs"/>
                <a:sym typeface="Helvetica Neue Medium"/>
              </a:defRPr>
            </a:lvl1pPr>
          </a:lstStyle>
          <a:p>
            <a:pPr/>
            <a:r>
              <a:t>f = k! again - invariant is true at end of loop</a:t>
            </a:r>
          </a:p>
        </p:txBody>
      </p:sp>
      <p:sp>
        <p:nvSpPr>
          <p:cNvPr id="514" name="On last iteration, at end of loop k = N+1 - invariant is false…"/>
          <p:cNvSpPr txBox="1"/>
          <p:nvPr/>
        </p:nvSpPr>
        <p:spPr>
          <a:xfrm>
            <a:off x="1995686" y="7879764"/>
            <a:ext cx="7525945" cy="1122197"/>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FFFFFF"/>
                </a:solidFill>
                <a:latin typeface="+mn-lt"/>
                <a:ea typeface="+mn-ea"/>
                <a:cs typeface="+mn-cs"/>
                <a:sym typeface="Helvetica Neue Medium"/>
              </a:defRPr>
            </a:pPr>
            <a:r>
              <a:t>On last iteration, at end of loop k = N+1 - invariant is false</a:t>
            </a:r>
          </a:p>
          <a:p>
            <a:pPr>
              <a:defRPr sz="2200">
                <a:solidFill>
                  <a:srgbClr val="FFFFFF"/>
                </a:solidFill>
                <a:latin typeface="+mn-lt"/>
                <a:ea typeface="+mn-ea"/>
                <a:cs typeface="+mn-cs"/>
                <a:sym typeface="Helvetica Neue Medium"/>
              </a:defRPr>
            </a:pPr>
          </a:p>
          <a:p>
            <a:pPr>
              <a:defRPr sz="2200">
                <a:solidFill>
                  <a:srgbClr val="FFFFFF"/>
                </a:solidFill>
                <a:latin typeface="+mn-lt"/>
                <a:ea typeface="+mn-ea"/>
                <a:cs typeface="+mn-cs"/>
                <a:sym typeface="Helvetica Neue Medium"/>
              </a:defRPr>
            </a:pPr>
            <a:r>
              <a:t>-  loop should have k &lt; N as condition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5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5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4" grpId="4"/>
      <p:bldP build="whole" bldLvl="1" animBg="1" rev="0" advAuto="0" spid="513" grpId="3"/>
      <p:bldP build="whole" bldLvl="1" animBg="1" rev="0" advAuto="0" spid="512" grpId="2"/>
      <p:bldP build="whole" bldLvl="1" animBg="1" rev="0" advAuto="0" spid="511" grpId="1"/>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6" name="Next lecture"/>
          <p:cNvSpPr/>
          <p:nvPr>
            <p:ph type="title"/>
          </p:nvPr>
        </p:nvSpPr>
        <p:spPr>
          <a:prstGeom prst="rect">
            <a:avLst/>
          </a:prstGeom>
        </p:spPr>
        <p:txBody>
          <a:bodyPr/>
          <a:lstStyle/>
          <a:p>
            <a:pPr/>
            <a:r>
              <a:t>Next lecture</a:t>
            </a:r>
          </a:p>
        </p:txBody>
      </p:sp>
      <p:sp>
        <p:nvSpPr>
          <p:cNvPr id="517" name="MATLAB: Strings, cells and file I/O"/>
          <p:cNvSpPr/>
          <p:nvPr>
            <p:ph type="body" idx="1"/>
          </p:nvPr>
        </p:nvSpPr>
        <p:spPr>
          <a:xfrm>
            <a:off x="952500" y="2597150"/>
            <a:ext cx="11099800" cy="6286500"/>
          </a:xfrm>
          <a:prstGeom prst="rect">
            <a:avLst/>
          </a:prstGeom>
        </p:spPr>
        <p:txBody>
          <a:bodyPr/>
          <a:lstStyle/>
          <a:p>
            <a:pPr/>
            <a:r>
              <a:t>MATLAB: Strings, cells and file I/O</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Contents"/>
          <p:cNvSpPr txBox="1"/>
          <p:nvPr>
            <p:ph type="title"/>
          </p:nvPr>
        </p:nvSpPr>
        <p:spPr>
          <a:prstGeom prst="rect">
            <a:avLst/>
          </a:prstGeom>
        </p:spPr>
        <p:txBody>
          <a:bodyPr/>
          <a:lstStyle/>
          <a:p>
            <a:pPr/>
            <a:r>
              <a:t>Contents</a:t>
            </a:r>
          </a:p>
        </p:txBody>
      </p:sp>
      <p:sp>
        <p:nvSpPr>
          <p:cNvPr id="190" name="Program Design…"/>
          <p:cNvSpPr txBox="1"/>
          <p:nvPr>
            <p:ph type="body" idx="1"/>
          </p:nvPr>
        </p:nvSpPr>
        <p:spPr>
          <a:prstGeom prst="rect">
            <a:avLst/>
          </a:prstGeom>
        </p:spPr>
        <p:txBody>
          <a:bodyPr/>
          <a:lstStyle/>
          <a:p>
            <a:pPr marL="508000" indent="-508000">
              <a:buSzPct val="100000"/>
              <a:buAutoNum type="arabicPeriod" startAt="1"/>
            </a:pPr>
            <a:r>
              <a:t>Program Design </a:t>
            </a:r>
          </a:p>
          <a:p>
            <a:pPr marL="508000" indent="-508000">
              <a:buSzPct val="100000"/>
              <a:buAutoNum type="arabicPeriod" startAt="1"/>
            </a:pPr>
            <a:r>
              <a:t>Flow control: selection</a:t>
            </a:r>
          </a:p>
          <a:p>
            <a:pPr marL="508000" indent="-508000">
              <a:buSzPct val="100000"/>
              <a:buAutoNum type="arabicPeriod" startAt="1"/>
            </a:pPr>
            <a:r>
              <a:t>Flow control: loops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Engineering Computing: Solving real world problems"/>
          <p:cNvSpPr/>
          <p:nvPr>
            <p:ph type="title"/>
          </p:nvPr>
        </p:nvSpPr>
        <p:spPr>
          <a:prstGeom prst="rect">
            <a:avLst/>
          </a:prstGeom>
        </p:spPr>
        <p:txBody>
          <a:bodyPr/>
          <a:lstStyle>
            <a:lvl1pPr defTabSz="432308">
              <a:defRPr sz="5920"/>
            </a:lvl1pPr>
          </a:lstStyle>
          <a:p>
            <a:pPr/>
            <a:r>
              <a:t>Engineering Computing: Solving real world problems</a:t>
            </a:r>
          </a:p>
        </p:txBody>
      </p:sp>
      <p:sp>
        <p:nvSpPr>
          <p:cNvPr id="195" name="Problem"/>
          <p:cNvSpPr txBox="1"/>
          <p:nvPr/>
        </p:nvSpPr>
        <p:spPr>
          <a:xfrm>
            <a:off x="576653" y="2915686"/>
            <a:ext cx="2327149" cy="783523"/>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rgbClr val="FFFFFF"/>
                </a:solidFill>
                <a:latin typeface="+mn-lt"/>
                <a:ea typeface="+mn-ea"/>
                <a:cs typeface="+mn-cs"/>
                <a:sym typeface="Helvetica Neue Medium"/>
              </a:defRPr>
            </a:lvl1pPr>
          </a:lstStyle>
          <a:p>
            <a:pPr/>
            <a:r>
              <a:t>Problem</a:t>
            </a:r>
          </a:p>
        </p:txBody>
      </p:sp>
      <p:grpSp>
        <p:nvGrpSpPr>
          <p:cNvPr id="199" name="Group"/>
          <p:cNvGrpSpPr/>
          <p:nvPr/>
        </p:nvGrpSpPr>
        <p:grpSpPr>
          <a:xfrm>
            <a:off x="962987" y="3837758"/>
            <a:ext cx="1554481" cy="2026806"/>
            <a:chOff x="0" y="-71842"/>
            <a:chExt cx="1554480" cy="2026804"/>
          </a:xfrm>
        </p:grpSpPr>
        <p:sp>
          <p:nvSpPr>
            <p:cNvPr id="196" name="Ideas"/>
            <p:cNvSpPr txBox="1"/>
            <p:nvPr/>
          </p:nvSpPr>
          <p:spPr>
            <a:xfrm>
              <a:off x="-1" y="1171439"/>
              <a:ext cx="1554481" cy="783524"/>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500">
                  <a:solidFill>
                    <a:srgbClr val="FFFFFF"/>
                  </a:solidFill>
                  <a:latin typeface="+mn-lt"/>
                  <a:ea typeface="+mn-ea"/>
                  <a:cs typeface="+mn-cs"/>
                  <a:sym typeface="Helvetica Neue Medium"/>
                </a:defRPr>
              </a:lvl1pPr>
            </a:lstStyle>
            <a:p>
              <a:pPr/>
              <a:r>
                <a:t>Ideas</a:t>
              </a:r>
            </a:p>
          </p:txBody>
        </p:sp>
        <p:pic>
          <p:nvPicPr>
            <p:cNvPr id="197" name="Line Line" descr="Line Line"/>
            <p:cNvPicPr>
              <a:picLocks noChangeAspect="0"/>
            </p:cNvPicPr>
            <p:nvPr/>
          </p:nvPicPr>
          <p:blipFill>
            <a:blip r:embed="rId3">
              <a:extLst/>
            </a:blip>
            <a:stretch>
              <a:fillRect/>
            </a:stretch>
          </p:blipFill>
          <p:spPr>
            <a:xfrm rot="5400000">
              <a:off x="80717" y="351733"/>
              <a:ext cx="1180084" cy="332934"/>
            </a:xfrm>
            <a:prstGeom prst="rect">
              <a:avLst/>
            </a:prstGeom>
            <a:effectLst/>
          </p:spPr>
        </p:pic>
      </p:grpSp>
      <p:grpSp>
        <p:nvGrpSpPr>
          <p:cNvPr id="203" name="Group"/>
          <p:cNvGrpSpPr/>
          <p:nvPr/>
        </p:nvGrpSpPr>
        <p:grpSpPr>
          <a:xfrm>
            <a:off x="2568121" y="5081040"/>
            <a:ext cx="3590165" cy="783523"/>
            <a:chOff x="-71842" y="0"/>
            <a:chExt cx="3590163" cy="783522"/>
          </a:xfrm>
        </p:grpSpPr>
        <p:sp>
          <p:nvSpPr>
            <p:cNvPr id="200" name="Algorithm"/>
            <p:cNvSpPr txBox="1"/>
            <p:nvPr/>
          </p:nvSpPr>
          <p:spPr>
            <a:xfrm>
              <a:off x="852845" y="-1"/>
              <a:ext cx="2665477" cy="783524"/>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500">
                  <a:solidFill>
                    <a:srgbClr val="FFFFFF"/>
                  </a:solidFill>
                  <a:latin typeface="+mn-lt"/>
                  <a:ea typeface="+mn-ea"/>
                  <a:cs typeface="+mn-cs"/>
                  <a:sym typeface="Helvetica Neue Medium"/>
                </a:defRPr>
              </a:lvl1pPr>
            </a:lstStyle>
            <a:p>
              <a:pPr/>
              <a:r>
                <a:t>Algorithm</a:t>
              </a:r>
            </a:p>
          </p:txBody>
        </p:sp>
        <p:pic>
          <p:nvPicPr>
            <p:cNvPr id="201" name="Line Line" descr="Line Line"/>
            <p:cNvPicPr>
              <a:picLocks noChangeAspect="0"/>
            </p:cNvPicPr>
            <p:nvPr/>
          </p:nvPicPr>
          <p:blipFill>
            <a:blip r:embed="rId4">
              <a:extLst/>
            </a:blip>
            <a:stretch>
              <a:fillRect/>
            </a:stretch>
          </p:blipFill>
          <p:spPr>
            <a:xfrm>
              <a:off x="-71843" y="227505"/>
              <a:ext cx="949388" cy="332934"/>
            </a:xfrm>
            <a:prstGeom prst="rect">
              <a:avLst/>
            </a:prstGeom>
            <a:effectLst/>
          </p:spPr>
        </p:pic>
      </p:grpSp>
      <p:grpSp>
        <p:nvGrpSpPr>
          <p:cNvPr id="207" name="Group"/>
          <p:cNvGrpSpPr/>
          <p:nvPr/>
        </p:nvGrpSpPr>
        <p:grpSpPr>
          <a:xfrm>
            <a:off x="9060468" y="7835301"/>
            <a:ext cx="3204861" cy="1336517"/>
            <a:chOff x="-150901" y="-181709"/>
            <a:chExt cx="3204859" cy="1336515"/>
          </a:xfrm>
        </p:grpSpPr>
        <p:sp>
          <p:nvSpPr>
            <p:cNvPr id="204" name="Solution"/>
            <p:cNvSpPr txBox="1"/>
            <p:nvPr/>
          </p:nvSpPr>
          <p:spPr>
            <a:xfrm>
              <a:off x="769672" y="371283"/>
              <a:ext cx="2284286" cy="783524"/>
            </a:xfrm>
            <a:prstGeom prst="rect">
              <a:avLst/>
            </a:prstGeom>
            <a:solidFill>
              <a:schemeClr val="accent3"/>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500">
                  <a:solidFill>
                    <a:srgbClr val="FFFFFF"/>
                  </a:solidFill>
                  <a:latin typeface="+mn-lt"/>
                  <a:ea typeface="+mn-ea"/>
                  <a:cs typeface="+mn-cs"/>
                  <a:sym typeface="Helvetica Neue Medium"/>
                </a:defRPr>
              </a:lvl1pPr>
            </a:lstStyle>
            <a:p>
              <a:pPr/>
              <a:r>
                <a:t>Solution</a:t>
              </a:r>
            </a:p>
          </p:txBody>
        </p:sp>
        <p:pic>
          <p:nvPicPr>
            <p:cNvPr id="205" name="Line Line" descr="Line Line"/>
            <p:cNvPicPr>
              <a:picLocks noChangeAspect="0"/>
            </p:cNvPicPr>
            <p:nvPr/>
          </p:nvPicPr>
          <p:blipFill>
            <a:blip r:embed="rId5">
              <a:extLst/>
            </a:blip>
            <a:stretch>
              <a:fillRect/>
            </a:stretch>
          </p:blipFill>
          <p:spPr>
            <a:xfrm rot="2071965">
              <a:off x="-139224" y="54990"/>
              <a:ext cx="938585" cy="332934"/>
            </a:xfrm>
            <a:prstGeom prst="rect">
              <a:avLst/>
            </a:prstGeom>
            <a:effectLst/>
          </p:spPr>
        </p:pic>
      </p:grpSp>
      <p:grpSp>
        <p:nvGrpSpPr>
          <p:cNvPr id="210" name="Group"/>
          <p:cNvGrpSpPr/>
          <p:nvPr/>
        </p:nvGrpSpPr>
        <p:grpSpPr>
          <a:xfrm>
            <a:off x="4990217" y="6030259"/>
            <a:ext cx="4068447" cy="1835851"/>
            <a:chOff x="-71842" y="-71842"/>
            <a:chExt cx="4068445" cy="1835850"/>
          </a:xfrm>
        </p:grpSpPr>
        <p:sp>
          <p:nvSpPr>
            <p:cNvPr id="208" name="Program"/>
            <p:cNvSpPr txBox="1"/>
            <p:nvPr/>
          </p:nvSpPr>
          <p:spPr>
            <a:xfrm>
              <a:off x="1616305" y="980485"/>
              <a:ext cx="2380299" cy="783524"/>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500">
                  <a:solidFill>
                    <a:srgbClr val="FFFFFF"/>
                  </a:solidFill>
                  <a:latin typeface="+mn-lt"/>
                  <a:ea typeface="+mn-ea"/>
                  <a:cs typeface="+mn-cs"/>
                  <a:sym typeface="Helvetica Neue Medium"/>
                </a:defRPr>
              </a:lvl1pPr>
            </a:lstStyle>
            <a:p>
              <a:pPr/>
              <a:r>
                <a:t>Program</a:t>
              </a:r>
            </a:p>
          </p:txBody>
        </p:sp>
        <p:pic>
          <p:nvPicPr>
            <p:cNvPr id="219" name="Connection Line" descr="Connection Line"/>
            <p:cNvPicPr>
              <a:picLocks noChangeAspect="0"/>
            </p:cNvPicPr>
            <p:nvPr/>
          </p:nvPicPr>
          <p:blipFill>
            <a:blip r:embed="rId6">
              <a:extLst/>
            </a:blip>
            <a:stretch>
              <a:fillRect/>
            </a:stretch>
          </p:blipFill>
          <p:spPr>
            <a:xfrm>
              <a:off x="-71843" y="-71843"/>
              <a:ext cx="1346937" cy="1552176"/>
            </a:xfrm>
            <a:prstGeom prst="rect">
              <a:avLst/>
            </a:prstGeom>
            <a:effectLst/>
          </p:spPr>
        </p:pic>
      </p:grpSp>
      <p:grpSp>
        <p:nvGrpSpPr>
          <p:cNvPr id="213" name="Group"/>
          <p:cNvGrpSpPr/>
          <p:nvPr/>
        </p:nvGrpSpPr>
        <p:grpSpPr>
          <a:xfrm>
            <a:off x="9171941" y="5081040"/>
            <a:ext cx="2267607" cy="2561071"/>
            <a:chOff x="-71842" y="0"/>
            <a:chExt cx="2267605" cy="2561070"/>
          </a:xfrm>
        </p:grpSpPr>
        <p:sp>
          <p:nvSpPr>
            <p:cNvPr id="211" name="Debug"/>
            <p:cNvSpPr txBox="1"/>
            <p:nvPr/>
          </p:nvSpPr>
          <p:spPr>
            <a:xfrm>
              <a:off x="334959" y="-1"/>
              <a:ext cx="1860805" cy="783524"/>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500">
                  <a:solidFill>
                    <a:srgbClr val="FFFFFF"/>
                  </a:solidFill>
                  <a:latin typeface="+mn-lt"/>
                  <a:ea typeface="+mn-ea"/>
                  <a:cs typeface="+mn-cs"/>
                  <a:sym typeface="Helvetica Neue Medium"/>
                </a:defRPr>
              </a:lvl1pPr>
            </a:lstStyle>
            <a:p>
              <a:pPr/>
              <a:r>
                <a:t>Debug</a:t>
              </a:r>
            </a:p>
          </p:txBody>
        </p:sp>
        <p:pic>
          <p:nvPicPr>
            <p:cNvPr id="221" name="Connection Line" descr="Connection Line"/>
            <p:cNvPicPr>
              <a:picLocks noChangeAspect="0"/>
            </p:cNvPicPr>
            <p:nvPr/>
          </p:nvPicPr>
          <p:blipFill>
            <a:blip r:embed="rId7">
              <a:extLst/>
            </a:blip>
            <a:stretch>
              <a:fillRect/>
            </a:stretch>
          </p:blipFill>
          <p:spPr>
            <a:xfrm>
              <a:off x="-71843" y="893879"/>
              <a:ext cx="1522733" cy="1667192"/>
            </a:xfrm>
            <a:prstGeom prst="rect">
              <a:avLst/>
            </a:prstGeom>
            <a:effectLst/>
          </p:spPr>
        </p:pic>
      </p:grpSp>
      <p:grpSp>
        <p:nvGrpSpPr>
          <p:cNvPr id="217" name="Group"/>
          <p:cNvGrpSpPr/>
          <p:nvPr/>
        </p:nvGrpSpPr>
        <p:grpSpPr>
          <a:xfrm>
            <a:off x="4918750" y="3313263"/>
            <a:ext cx="5586754" cy="1718715"/>
            <a:chOff x="-116712" y="0"/>
            <a:chExt cx="5586752" cy="1718713"/>
          </a:xfrm>
        </p:grpSpPr>
        <p:sp>
          <p:nvSpPr>
            <p:cNvPr id="214" name="Testing"/>
            <p:cNvSpPr txBox="1"/>
            <p:nvPr/>
          </p:nvSpPr>
          <p:spPr>
            <a:xfrm>
              <a:off x="1833497" y="-1"/>
              <a:ext cx="1999108" cy="783524"/>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500">
                  <a:solidFill>
                    <a:srgbClr val="FFFFFF"/>
                  </a:solidFill>
                  <a:latin typeface="+mn-lt"/>
                  <a:ea typeface="+mn-ea"/>
                  <a:cs typeface="+mn-cs"/>
                  <a:sym typeface="Helvetica Neue Medium"/>
                </a:defRPr>
              </a:lvl1pPr>
            </a:lstStyle>
            <a:p>
              <a:pPr/>
              <a:r>
                <a:t>Testing</a:t>
              </a:r>
            </a:p>
          </p:txBody>
        </p:sp>
        <p:pic>
          <p:nvPicPr>
            <p:cNvPr id="223" name="Connection Line" descr="Connection Line"/>
            <p:cNvPicPr>
              <a:picLocks noChangeAspect="0"/>
            </p:cNvPicPr>
            <p:nvPr/>
          </p:nvPicPr>
          <p:blipFill>
            <a:blip r:embed="rId8">
              <a:extLst/>
            </a:blip>
            <a:stretch>
              <a:fillRect/>
            </a:stretch>
          </p:blipFill>
          <p:spPr>
            <a:xfrm>
              <a:off x="3909299" y="171267"/>
              <a:ext cx="1560742" cy="1411101"/>
            </a:xfrm>
            <a:prstGeom prst="rect">
              <a:avLst/>
            </a:prstGeom>
            <a:effectLst/>
          </p:spPr>
        </p:pic>
        <p:pic>
          <p:nvPicPr>
            <p:cNvPr id="225" name="Connection Line" descr="Connection Line"/>
            <p:cNvPicPr>
              <a:picLocks noChangeAspect="0"/>
            </p:cNvPicPr>
            <p:nvPr/>
          </p:nvPicPr>
          <p:blipFill>
            <a:blip r:embed="rId9">
              <a:extLst/>
            </a:blip>
            <a:stretch>
              <a:fillRect/>
            </a:stretch>
          </p:blipFill>
          <p:spPr>
            <a:xfrm>
              <a:off x="-116713" y="302986"/>
              <a:ext cx="1799103" cy="1415728"/>
            </a:xfrm>
            <a:prstGeom prst="rect">
              <a:avLst/>
            </a:prstGeom>
            <a:effectLst/>
          </p:spPr>
        </p:pic>
      </p:grpSp>
      <p:sp>
        <p:nvSpPr>
          <p:cNvPr id="218" name="Code development"/>
          <p:cNvSpPr txBox="1"/>
          <p:nvPr/>
        </p:nvSpPr>
        <p:spPr>
          <a:xfrm>
            <a:off x="6208938" y="4916587"/>
            <a:ext cx="3125376" cy="134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Code development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2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1"/>
      <p:bldP build="whole" bldLvl="1" animBg="1" rev="0" advAuto="0" spid="207" grpId="4"/>
      <p:bldP build="whole" bldLvl="1" animBg="1" rev="0" advAuto="0" spid="210" grpId="3"/>
      <p:bldP build="whole" bldLvl="1" animBg="1" rev="0" advAuto="0" spid="213" grpId="5"/>
      <p:bldP build="whole" bldLvl="1" animBg="1" rev="0" advAuto="0" spid="217" grpId="6"/>
      <p:bldP build="whole" bldLvl="1" animBg="1" rev="0" advAuto="0" spid="203" grpId="2"/>
      <p:bldP build="whole" bldLvl="1" animBg="1" rev="0" advAuto="0" spid="218" grpId="7"/>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0" name="Rounded Rectangle Rounded rectangle" descr="Rounded Rectangle Rounded rectangle"/>
          <p:cNvPicPr>
            <a:picLocks noChangeAspect="0"/>
          </p:cNvPicPr>
          <p:nvPr/>
        </p:nvPicPr>
        <p:blipFill>
          <a:blip r:embed="rId3">
            <a:extLst/>
          </a:blip>
          <a:stretch>
            <a:fillRect/>
          </a:stretch>
        </p:blipFill>
        <p:spPr>
          <a:xfrm>
            <a:off x="4142423" y="6655994"/>
            <a:ext cx="7776754" cy="2591573"/>
          </a:xfrm>
          <a:prstGeom prst="rect">
            <a:avLst/>
          </a:prstGeom>
        </p:spPr>
      </p:pic>
      <p:sp>
        <p:nvSpPr>
          <p:cNvPr id="232" name="Title 1"/>
          <p:cNvSpPr txBox="1"/>
          <p:nvPr>
            <p:ph type="title"/>
          </p:nvPr>
        </p:nvSpPr>
        <p:spPr>
          <a:prstGeom prst="rect">
            <a:avLst/>
          </a:prstGeom>
        </p:spPr>
        <p:txBody>
          <a:bodyPr/>
          <a:lstStyle/>
          <a:p>
            <a:pPr/>
            <a:r>
              <a:t>Program Design</a:t>
            </a:r>
          </a:p>
        </p:txBody>
      </p:sp>
      <p:sp>
        <p:nvSpPr>
          <p:cNvPr id="233" name="Content Placeholder 2"/>
          <p:cNvSpPr txBox="1"/>
          <p:nvPr>
            <p:ph type="body" sz="half" idx="1"/>
          </p:nvPr>
        </p:nvSpPr>
        <p:spPr>
          <a:xfrm>
            <a:off x="952500" y="2291130"/>
            <a:ext cx="11099800" cy="4212094"/>
          </a:xfrm>
          <a:prstGeom prst="rect">
            <a:avLst/>
          </a:prstGeom>
        </p:spPr>
        <p:txBody>
          <a:bodyPr/>
          <a:lstStyle/>
          <a:p>
            <a:pPr marL="408940" indent="-408940" defTabSz="537463">
              <a:spcBef>
                <a:spcPts val="3800"/>
              </a:spcBef>
              <a:defRPr sz="2944"/>
            </a:pPr>
            <a:r>
              <a:t>Recall that an </a:t>
            </a:r>
            <a:r>
              <a:rPr>
                <a:solidFill>
                  <a:schemeClr val="accent5">
                    <a:hueOff val="-82419"/>
                    <a:satOff val="-9513"/>
                    <a:lumOff val="-16343"/>
                  </a:schemeClr>
                </a:solidFill>
                <a:latin typeface="Avenir Heavy"/>
                <a:ea typeface="Avenir Heavy"/>
                <a:cs typeface="Avenir Heavy"/>
                <a:sym typeface="Avenir Heavy"/>
              </a:rPr>
              <a:t>algorithm</a:t>
            </a:r>
            <a:r>
              <a:t> is a well-ordered set of steps to solve a problem. </a:t>
            </a:r>
          </a:p>
          <a:p>
            <a:pPr marL="408940" indent="-408940" defTabSz="537463">
              <a:spcBef>
                <a:spcPts val="3800"/>
              </a:spcBef>
              <a:defRPr sz="2944"/>
            </a:pPr>
            <a:r>
              <a:rPr>
                <a:solidFill>
                  <a:schemeClr val="accent5">
                    <a:hueOff val="-82419"/>
                    <a:satOff val="-9513"/>
                    <a:lumOff val="-16343"/>
                  </a:schemeClr>
                </a:solidFill>
                <a:latin typeface="Avenir Heavy"/>
                <a:ea typeface="Avenir Heavy"/>
                <a:cs typeface="Avenir Heavy"/>
                <a:sym typeface="Avenir Heavy"/>
              </a:rPr>
              <a:t>Program design</a:t>
            </a:r>
            <a:r>
              <a:t> is the process by which we turn an algorithm into a computer program (well-tested and ‘bug free’).</a:t>
            </a:r>
          </a:p>
          <a:p>
            <a:pPr marL="408940" indent="-408940" defTabSz="537463">
              <a:spcBef>
                <a:spcPts val="3800"/>
              </a:spcBef>
              <a:defRPr sz="2944"/>
            </a:pPr>
            <a:r>
              <a:t>The more complex the problem is, the more complex the algorithm will be.</a:t>
            </a:r>
          </a:p>
        </p:txBody>
      </p:sp>
      <p:sp>
        <p:nvSpPr>
          <p:cNvPr id="234" name="Problem"/>
          <p:cNvSpPr txBox="1"/>
          <p:nvPr/>
        </p:nvSpPr>
        <p:spPr>
          <a:xfrm>
            <a:off x="1572637" y="6817852"/>
            <a:ext cx="2132832" cy="350455"/>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500">
                <a:solidFill>
                  <a:srgbClr val="FFFFFF"/>
                </a:solidFill>
                <a:latin typeface="+mn-lt"/>
                <a:ea typeface="+mn-ea"/>
                <a:cs typeface="+mn-cs"/>
                <a:sym typeface="Helvetica Neue Medium"/>
              </a:defRPr>
            </a:lvl1pPr>
          </a:lstStyle>
          <a:p>
            <a:pPr/>
            <a:r>
              <a:t>Problem</a:t>
            </a:r>
          </a:p>
        </p:txBody>
      </p:sp>
      <p:sp>
        <p:nvSpPr>
          <p:cNvPr id="235" name="Ideas"/>
          <p:cNvSpPr txBox="1"/>
          <p:nvPr/>
        </p:nvSpPr>
        <p:spPr>
          <a:xfrm>
            <a:off x="1926712" y="7786372"/>
            <a:ext cx="1424682" cy="350454"/>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500">
                <a:solidFill>
                  <a:srgbClr val="FFFFFF"/>
                </a:solidFill>
                <a:latin typeface="+mn-lt"/>
                <a:ea typeface="+mn-ea"/>
                <a:cs typeface="+mn-cs"/>
                <a:sym typeface="Helvetica Neue Medium"/>
              </a:defRPr>
            </a:lvl1pPr>
          </a:lstStyle>
          <a:p>
            <a:pPr/>
            <a:r>
              <a:t>Ideas</a:t>
            </a:r>
          </a:p>
        </p:txBody>
      </p:sp>
      <p:sp>
        <p:nvSpPr>
          <p:cNvPr id="236" name="Algorithm"/>
          <p:cNvSpPr txBox="1"/>
          <p:nvPr/>
        </p:nvSpPr>
        <p:spPr>
          <a:xfrm>
            <a:off x="4245147" y="7776554"/>
            <a:ext cx="2442909" cy="350454"/>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500">
                <a:solidFill>
                  <a:srgbClr val="FFFFFF"/>
                </a:solidFill>
                <a:latin typeface="+mn-lt"/>
                <a:ea typeface="+mn-ea"/>
                <a:cs typeface="+mn-cs"/>
                <a:sym typeface="Helvetica Neue Medium"/>
              </a:defRPr>
            </a:lvl1pPr>
          </a:lstStyle>
          <a:p>
            <a:pPr/>
            <a:r>
              <a:t>Algorithm</a:t>
            </a:r>
          </a:p>
        </p:txBody>
      </p:sp>
      <p:sp>
        <p:nvSpPr>
          <p:cNvPr id="237" name="Program"/>
          <p:cNvSpPr txBox="1"/>
          <p:nvPr/>
        </p:nvSpPr>
        <p:spPr>
          <a:xfrm>
            <a:off x="7164855" y="8681623"/>
            <a:ext cx="2181543" cy="350455"/>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500">
                <a:solidFill>
                  <a:srgbClr val="FFFFFF"/>
                </a:solidFill>
                <a:latin typeface="+mn-lt"/>
                <a:ea typeface="+mn-ea"/>
                <a:cs typeface="+mn-cs"/>
                <a:sym typeface="Helvetica Neue Medium"/>
              </a:defRPr>
            </a:lvl1pPr>
          </a:lstStyle>
          <a:p>
            <a:pPr/>
            <a:r>
              <a:t>Program</a:t>
            </a:r>
          </a:p>
        </p:txBody>
      </p:sp>
      <p:sp>
        <p:nvSpPr>
          <p:cNvPr id="238" name="Testing"/>
          <p:cNvSpPr txBox="1"/>
          <p:nvPr/>
        </p:nvSpPr>
        <p:spPr>
          <a:xfrm>
            <a:off x="7339536" y="6995681"/>
            <a:ext cx="1832182" cy="350455"/>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500">
                <a:solidFill>
                  <a:srgbClr val="FFFFFF"/>
                </a:solidFill>
                <a:latin typeface="+mn-lt"/>
                <a:ea typeface="+mn-ea"/>
                <a:cs typeface="+mn-cs"/>
                <a:sym typeface="Helvetica Neue Medium"/>
              </a:defRPr>
            </a:lvl1pPr>
          </a:lstStyle>
          <a:p>
            <a:pPr/>
            <a:r>
              <a:t>Testing</a:t>
            </a:r>
          </a:p>
        </p:txBody>
      </p:sp>
      <p:sp>
        <p:nvSpPr>
          <p:cNvPr id="239" name="Debug"/>
          <p:cNvSpPr txBox="1"/>
          <p:nvPr/>
        </p:nvSpPr>
        <p:spPr>
          <a:xfrm>
            <a:off x="9823051" y="7786372"/>
            <a:ext cx="1705428" cy="350454"/>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500">
                <a:solidFill>
                  <a:srgbClr val="FFFFFF"/>
                </a:solidFill>
                <a:latin typeface="+mn-lt"/>
                <a:ea typeface="+mn-ea"/>
                <a:cs typeface="+mn-cs"/>
                <a:sym typeface="Helvetica Neue Medium"/>
              </a:defRPr>
            </a:lvl1pPr>
          </a:lstStyle>
          <a:p>
            <a:pPr/>
            <a:r>
              <a:t>Debug</a:t>
            </a:r>
          </a:p>
        </p:txBody>
      </p:sp>
      <p:sp>
        <p:nvSpPr>
          <p:cNvPr id="240" name="Solution"/>
          <p:cNvSpPr txBox="1"/>
          <p:nvPr/>
        </p:nvSpPr>
        <p:spPr>
          <a:xfrm>
            <a:off x="10191758" y="9265639"/>
            <a:ext cx="2093548" cy="35045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500">
                <a:solidFill>
                  <a:srgbClr val="FFFFFF"/>
                </a:solidFill>
                <a:latin typeface="+mn-lt"/>
                <a:ea typeface="+mn-ea"/>
                <a:cs typeface="+mn-cs"/>
                <a:sym typeface="Helvetica Neue Medium"/>
              </a:defRPr>
            </a:lvl1pPr>
          </a:lstStyle>
          <a:p>
            <a:pPr/>
            <a:r>
              <a:t>Solution</a:t>
            </a:r>
          </a:p>
        </p:txBody>
      </p:sp>
      <p:pic>
        <p:nvPicPr>
          <p:cNvPr id="241" name="Line Line" descr="Line Line"/>
          <p:cNvPicPr>
            <a:picLocks noChangeAspect="0"/>
          </p:cNvPicPr>
          <p:nvPr/>
        </p:nvPicPr>
        <p:blipFill>
          <a:blip r:embed="rId4">
            <a:extLst/>
          </a:blip>
          <a:stretch>
            <a:fillRect/>
          </a:stretch>
        </p:blipFill>
        <p:spPr>
          <a:xfrm rot="5400000">
            <a:off x="2238230" y="7327724"/>
            <a:ext cx="607246" cy="332934"/>
          </a:xfrm>
          <a:prstGeom prst="rect">
            <a:avLst/>
          </a:prstGeom>
        </p:spPr>
      </p:pic>
      <p:pic>
        <p:nvPicPr>
          <p:cNvPr id="243" name="Line Line" descr="Line Line"/>
          <p:cNvPicPr>
            <a:picLocks noChangeAspect="0"/>
          </p:cNvPicPr>
          <p:nvPr/>
        </p:nvPicPr>
        <p:blipFill>
          <a:blip r:embed="rId5">
            <a:extLst/>
          </a:blip>
          <a:stretch>
            <a:fillRect/>
          </a:stretch>
        </p:blipFill>
        <p:spPr>
          <a:xfrm>
            <a:off x="3391818" y="7793538"/>
            <a:ext cx="882111" cy="332934"/>
          </a:xfrm>
          <a:prstGeom prst="rect">
            <a:avLst/>
          </a:prstGeom>
        </p:spPr>
      </p:pic>
      <p:pic>
        <p:nvPicPr>
          <p:cNvPr id="245" name="Line Line" descr="Line Line"/>
          <p:cNvPicPr>
            <a:picLocks noChangeAspect="0"/>
          </p:cNvPicPr>
          <p:nvPr/>
        </p:nvPicPr>
        <p:blipFill>
          <a:blip r:embed="rId6">
            <a:extLst/>
          </a:blip>
          <a:stretch>
            <a:fillRect/>
          </a:stretch>
        </p:blipFill>
        <p:spPr>
          <a:xfrm rot="2071965">
            <a:off x="9418547" y="9014748"/>
            <a:ext cx="752353" cy="347109"/>
          </a:xfrm>
          <a:prstGeom prst="rect">
            <a:avLst/>
          </a:prstGeom>
        </p:spPr>
      </p:pic>
      <p:pic>
        <p:nvPicPr>
          <p:cNvPr id="252" name="Connection Line" descr="Connection Line"/>
          <p:cNvPicPr>
            <a:picLocks noChangeAspect="0"/>
          </p:cNvPicPr>
          <p:nvPr/>
        </p:nvPicPr>
        <p:blipFill>
          <a:blip r:embed="rId7">
            <a:extLst/>
          </a:blip>
          <a:stretch>
            <a:fillRect/>
          </a:stretch>
        </p:blipFill>
        <p:spPr>
          <a:xfrm>
            <a:off x="5611669" y="8171229"/>
            <a:ext cx="1246465" cy="822311"/>
          </a:xfrm>
          <a:prstGeom prst="rect">
            <a:avLst/>
          </a:prstGeom>
        </p:spPr>
      </p:pic>
      <p:pic>
        <p:nvPicPr>
          <p:cNvPr id="254" name="Connection Line" descr="Connection Line"/>
          <p:cNvPicPr>
            <a:picLocks noChangeAspect="0"/>
          </p:cNvPicPr>
          <p:nvPr/>
        </p:nvPicPr>
        <p:blipFill>
          <a:blip r:embed="rId8">
            <a:extLst/>
          </a:blip>
          <a:stretch>
            <a:fillRect/>
          </a:stretch>
        </p:blipFill>
        <p:spPr>
          <a:xfrm>
            <a:off x="9444218" y="8146478"/>
            <a:ext cx="1390321" cy="825118"/>
          </a:xfrm>
          <a:prstGeom prst="rect">
            <a:avLst/>
          </a:prstGeom>
        </p:spPr>
      </p:pic>
      <p:pic>
        <p:nvPicPr>
          <p:cNvPr id="256" name="Connection Line" descr="Connection Line"/>
          <p:cNvPicPr>
            <a:picLocks noChangeAspect="0"/>
          </p:cNvPicPr>
          <p:nvPr/>
        </p:nvPicPr>
        <p:blipFill>
          <a:blip r:embed="rId9">
            <a:extLst/>
          </a:blip>
          <a:stretch>
            <a:fillRect/>
          </a:stretch>
        </p:blipFill>
        <p:spPr>
          <a:xfrm>
            <a:off x="9236009" y="6982522"/>
            <a:ext cx="1442418" cy="760629"/>
          </a:xfrm>
          <a:prstGeom prst="rect">
            <a:avLst/>
          </a:prstGeom>
        </p:spPr>
      </p:pic>
      <p:pic>
        <p:nvPicPr>
          <p:cNvPr id="258" name="Connection Line" descr="Connection Line"/>
          <p:cNvPicPr>
            <a:picLocks noChangeAspect="0"/>
          </p:cNvPicPr>
          <p:nvPr/>
        </p:nvPicPr>
        <p:blipFill>
          <a:blip r:embed="rId10">
            <a:extLst/>
          </a:blip>
          <a:stretch>
            <a:fillRect/>
          </a:stretch>
        </p:blipFill>
        <p:spPr>
          <a:xfrm>
            <a:off x="5587294" y="7091492"/>
            <a:ext cx="1619752" cy="712645"/>
          </a:xfrm>
          <a:prstGeom prst="rect">
            <a:avLst/>
          </a:prstGeom>
        </p:spPr>
      </p:pic>
      <p:sp>
        <p:nvSpPr>
          <p:cNvPr id="251" name="Code development"/>
          <p:cNvSpPr txBox="1"/>
          <p:nvPr/>
        </p:nvSpPr>
        <p:spPr>
          <a:xfrm>
            <a:off x="6734626" y="7712815"/>
            <a:ext cx="2864407" cy="6021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500"/>
            </a:lvl1pPr>
          </a:lstStyle>
          <a:p>
            <a:pPr/>
            <a:r>
              <a:t>Code development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233">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3"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Title 1"/>
          <p:cNvSpPr txBox="1"/>
          <p:nvPr>
            <p:ph type="title"/>
          </p:nvPr>
        </p:nvSpPr>
        <p:spPr>
          <a:prstGeom prst="rect">
            <a:avLst/>
          </a:prstGeom>
        </p:spPr>
        <p:txBody>
          <a:bodyPr/>
          <a:lstStyle>
            <a:lvl1pPr defTabSz="537463">
              <a:defRPr sz="7360"/>
            </a:lvl1pPr>
          </a:lstStyle>
          <a:p>
            <a:pPr/>
            <a:r>
              <a:t>Program Design Concepts</a:t>
            </a:r>
          </a:p>
        </p:txBody>
      </p:sp>
      <p:sp>
        <p:nvSpPr>
          <p:cNvPr id="264" name="Content Placeholder 2"/>
          <p:cNvSpPr txBox="1"/>
          <p:nvPr>
            <p:ph type="body" idx="1"/>
          </p:nvPr>
        </p:nvSpPr>
        <p:spPr>
          <a:xfrm>
            <a:off x="952500" y="2467956"/>
            <a:ext cx="11099800" cy="6544888"/>
          </a:xfrm>
          <a:prstGeom prst="rect">
            <a:avLst/>
          </a:prstGeom>
        </p:spPr>
        <p:txBody>
          <a:bodyPr/>
          <a:lstStyle/>
          <a:p>
            <a:pPr lvl="1"/>
            <a:r>
              <a:rPr>
                <a:solidFill>
                  <a:schemeClr val="accent5">
                    <a:hueOff val="-82419"/>
                    <a:satOff val="-9513"/>
                    <a:lumOff val="-16343"/>
                  </a:schemeClr>
                </a:solidFill>
                <a:latin typeface="Avenir Heavy"/>
                <a:ea typeface="Avenir Heavy"/>
                <a:cs typeface="Avenir Heavy"/>
                <a:sym typeface="Avenir Heavy"/>
              </a:rPr>
              <a:t>Structural</a:t>
            </a:r>
            <a:r>
              <a:t> programming</a:t>
            </a:r>
          </a:p>
          <a:p>
            <a:pPr lvl="2"/>
            <a:r>
              <a:rPr>
                <a:solidFill>
                  <a:schemeClr val="accent5">
                    <a:hueOff val="-82419"/>
                    <a:satOff val="-9513"/>
                    <a:lumOff val="-16343"/>
                  </a:schemeClr>
                </a:solidFill>
                <a:latin typeface="Avenir Heavy"/>
                <a:ea typeface="Avenir Heavy"/>
                <a:cs typeface="Avenir Heavy"/>
                <a:sym typeface="Avenir Heavy"/>
              </a:rPr>
              <a:t>Iteration</a:t>
            </a:r>
            <a:r>
              <a:t> (loops)</a:t>
            </a:r>
          </a:p>
          <a:p>
            <a:pPr lvl="2"/>
            <a:r>
              <a:rPr>
                <a:solidFill>
                  <a:schemeClr val="accent5">
                    <a:hueOff val="-82419"/>
                    <a:satOff val="-9513"/>
                    <a:lumOff val="-16343"/>
                  </a:schemeClr>
                </a:solidFill>
                <a:latin typeface="Avenir Heavy"/>
                <a:ea typeface="Avenir Heavy"/>
                <a:cs typeface="Avenir Heavy"/>
                <a:sym typeface="Avenir Heavy"/>
              </a:rPr>
              <a:t>Branching</a:t>
            </a:r>
            <a:r>
              <a:t> (selection) </a:t>
            </a:r>
          </a:p>
          <a:p>
            <a:pPr lvl="1"/>
            <a:r>
              <a:rPr>
                <a:solidFill>
                  <a:schemeClr val="accent5">
                    <a:hueOff val="-82419"/>
                    <a:satOff val="-9513"/>
                    <a:lumOff val="-16343"/>
                  </a:schemeClr>
                </a:solidFill>
                <a:latin typeface="Avenir Heavy"/>
                <a:ea typeface="Avenir Heavy"/>
                <a:cs typeface="Avenir Heavy"/>
                <a:sym typeface="Avenir Heavy"/>
              </a:rPr>
              <a:t>Procedural</a:t>
            </a:r>
            <a:r>
              <a:rPr>
                <a:latin typeface="Avenir Heavy"/>
                <a:ea typeface="Avenir Heavy"/>
                <a:cs typeface="Avenir Heavy"/>
                <a:sym typeface="Avenir Heavy"/>
              </a:rPr>
              <a:t> </a:t>
            </a:r>
            <a:r>
              <a:rPr>
                <a:solidFill>
                  <a:schemeClr val="accent5">
                    <a:hueOff val="-82419"/>
                    <a:satOff val="-9513"/>
                    <a:lumOff val="-16343"/>
                  </a:schemeClr>
                </a:solidFill>
                <a:latin typeface="Avenir Heavy"/>
                <a:ea typeface="Avenir Heavy"/>
                <a:cs typeface="Avenir Heavy"/>
                <a:sym typeface="Avenir Heavy"/>
              </a:rPr>
              <a:t>Abstraction</a:t>
            </a:r>
            <a:r>
              <a:t> (using functions)</a:t>
            </a:r>
          </a:p>
          <a:p>
            <a:pPr lvl="1">
              <a:defRPr>
                <a:latin typeface="Avenir Heavy"/>
                <a:ea typeface="Avenir Heavy"/>
                <a:cs typeface="Avenir Heavy"/>
                <a:sym typeface="Avenir Heavy"/>
              </a:defRPr>
            </a:pPr>
            <a:r>
              <a:rPr>
                <a:solidFill>
                  <a:schemeClr val="accent5">
                    <a:hueOff val="-82419"/>
                    <a:satOff val="-9513"/>
                    <a:lumOff val="-16343"/>
                  </a:schemeClr>
                </a:solidFill>
              </a:rPr>
              <a:t>Object</a:t>
            </a:r>
            <a:r>
              <a:t> </a:t>
            </a:r>
            <a:r>
              <a:rPr>
                <a:solidFill>
                  <a:schemeClr val="accent5">
                    <a:hueOff val="-82419"/>
                    <a:satOff val="-9513"/>
                    <a:lumOff val="-16343"/>
                  </a:schemeClr>
                </a:solidFill>
              </a:rPr>
              <a:t>Oriented</a:t>
            </a:r>
            <a:r>
              <a:t> </a:t>
            </a:r>
            <a:r>
              <a:rPr>
                <a:solidFill>
                  <a:schemeClr val="accent5">
                    <a:hueOff val="-82419"/>
                    <a:satOff val="-9513"/>
                    <a:lumOff val="-16343"/>
                  </a:schemeClr>
                </a:solidFill>
              </a:rPr>
              <a:t>Programming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6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6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6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6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4"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68" name="Sequence specifies the order of execution…"/>
          <p:cNvSpPr/>
          <p:nvPr>
            <p:ph type="body" idx="1"/>
          </p:nvPr>
        </p:nvSpPr>
        <p:spPr>
          <a:xfrm>
            <a:off x="952500" y="2407252"/>
            <a:ext cx="11099800" cy="6817322"/>
          </a:xfrm>
          <a:prstGeom prst="rect">
            <a:avLst/>
          </a:prstGeom>
        </p:spPr>
        <p:txBody>
          <a:bodyPr/>
          <a:lstStyle/>
          <a:p>
            <a:pPr lvl="1"/>
            <a:r>
              <a:rPr>
                <a:solidFill>
                  <a:schemeClr val="accent5">
                    <a:hueOff val="-82419"/>
                    <a:satOff val="-9513"/>
                    <a:lumOff val="-16343"/>
                  </a:schemeClr>
                </a:solidFill>
                <a:latin typeface="Avenir Heavy"/>
                <a:ea typeface="Avenir Heavy"/>
                <a:cs typeface="Avenir Heavy"/>
                <a:sym typeface="Avenir Heavy"/>
              </a:rPr>
              <a:t>Sequence</a:t>
            </a:r>
            <a:r>
              <a:t> specifies the order of </a:t>
            </a:r>
            <a:r>
              <a:rPr>
                <a:solidFill>
                  <a:schemeClr val="accent5">
                    <a:hueOff val="-82419"/>
                    <a:satOff val="-9513"/>
                    <a:lumOff val="-16343"/>
                  </a:schemeClr>
                </a:solidFill>
                <a:latin typeface="Avenir Heavy"/>
                <a:ea typeface="Avenir Heavy"/>
                <a:cs typeface="Avenir Heavy"/>
                <a:sym typeface="Avenir Heavy"/>
              </a:rPr>
              <a:t>execution</a:t>
            </a:r>
          </a:p>
          <a:p>
            <a:pPr lvl="1"/>
            <a:r>
              <a:rPr>
                <a:solidFill>
                  <a:schemeClr val="accent5">
                    <a:hueOff val="-82419"/>
                    <a:satOff val="-9513"/>
                    <a:lumOff val="-16343"/>
                  </a:schemeClr>
                </a:solidFill>
                <a:latin typeface="Avenir Heavy"/>
                <a:ea typeface="Avenir Heavy"/>
                <a:cs typeface="Avenir Heavy"/>
                <a:sym typeface="Avenir Heavy"/>
              </a:rPr>
              <a:t>Selection</a:t>
            </a:r>
            <a:r>
              <a:t> is the </a:t>
            </a:r>
            <a:r>
              <a:rPr>
                <a:solidFill>
                  <a:schemeClr val="accent5">
                    <a:hueOff val="-82419"/>
                    <a:satOff val="-9513"/>
                    <a:lumOff val="-16343"/>
                  </a:schemeClr>
                </a:solidFill>
                <a:latin typeface="Avenir Heavy"/>
                <a:ea typeface="Avenir Heavy"/>
                <a:cs typeface="Avenir Heavy"/>
                <a:sym typeface="Avenir Heavy"/>
              </a:rPr>
              <a:t>execution</a:t>
            </a:r>
            <a:r>
              <a:t> of a branch of instructions based on a </a:t>
            </a:r>
            <a:r>
              <a:rPr>
                <a:solidFill>
                  <a:schemeClr val="accent5">
                    <a:hueOff val="-82419"/>
                    <a:satOff val="-9513"/>
                    <a:lumOff val="-16343"/>
                  </a:schemeClr>
                </a:solidFill>
                <a:latin typeface="Avenir Heavy"/>
                <a:ea typeface="Avenir Heavy"/>
                <a:cs typeface="Avenir Heavy"/>
                <a:sym typeface="Avenir Heavy"/>
              </a:rPr>
              <a:t>condition</a:t>
            </a:r>
            <a:endParaRPr>
              <a:solidFill>
                <a:schemeClr val="accent5">
                  <a:hueOff val="-82419"/>
                  <a:satOff val="-9513"/>
                  <a:lumOff val="-16343"/>
                </a:schemeClr>
              </a:solidFill>
              <a:latin typeface="Avenir Heavy"/>
              <a:ea typeface="Avenir Heavy"/>
              <a:cs typeface="Avenir Heavy"/>
              <a:sym typeface="Avenir Heavy"/>
            </a:endParaRPr>
          </a:p>
          <a:p>
            <a:pPr lvl="1"/>
            <a:r>
              <a:t>A </a:t>
            </a:r>
            <a:r>
              <a:rPr>
                <a:solidFill>
                  <a:schemeClr val="accent5">
                    <a:hueOff val="-82419"/>
                    <a:satOff val="-9513"/>
                    <a:lumOff val="-16343"/>
                  </a:schemeClr>
                </a:solidFill>
                <a:latin typeface="Avenir Heavy"/>
                <a:ea typeface="Avenir Heavy"/>
                <a:cs typeface="Avenir Heavy"/>
                <a:sym typeface="Avenir Heavy"/>
              </a:rPr>
              <a:t>condition</a:t>
            </a:r>
            <a:r>
              <a:t> is a statement with the result TRUE or FALSE - i.e. logical operations, relational operations etc.</a:t>
            </a:r>
          </a:p>
          <a:p>
            <a:pPr lvl="1"/>
            <a:r>
              <a:rPr>
                <a:solidFill>
                  <a:schemeClr val="accent5">
                    <a:hueOff val="-82419"/>
                    <a:satOff val="-9513"/>
                    <a:lumOff val="-16343"/>
                  </a:schemeClr>
                </a:solidFill>
                <a:latin typeface="Avenir Heavy"/>
                <a:ea typeface="Avenir Heavy"/>
                <a:cs typeface="Avenir Heavy"/>
                <a:sym typeface="Avenir Heavy"/>
              </a:rPr>
              <a:t>Selection</a:t>
            </a:r>
            <a:r>
              <a:t> allows for </a:t>
            </a:r>
            <a:r>
              <a:rPr>
                <a:solidFill>
                  <a:schemeClr val="accent5">
                    <a:hueOff val="-82419"/>
                    <a:satOff val="-9513"/>
                    <a:lumOff val="-16343"/>
                  </a:schemeClr>
                </a:solidFill>
                <a:latin typeface="Avenir Heavy"/>
                <a:ea typeface="Avenir Heavy"/>
                <a:cs typeface="Avenir Heavy"/>
                <a:sym typeface="Avenir Heavy"/>
              </a:rPr>
              <a:t>branching</a:t>
            </a:r>
            <a:r>
              <a:t> of the program flow </a:t>
            </a:r>
            <a14:m>
              <m:oMath>
                <m:r>
                  <a:rPr xmlns:a="http://schemas.openxmlformats.org/drawingml/2006/main" sz="3450" i="1">
                    <a:solidFill>
                      <a:srgbClr val="000000"/>
                    </a:solidFill>
                    <a:latin typeface="Cambria Math" panose="02040503050406030204" pitchFamily="18" charset="0"/>
                  </a:rPr>
                  <m:t>→</m:t>
                </m:r>
              </m:oMath>
            </a14:m>
            <a:r>
              <a:t> </a:t>
            </a:r>
            <a:r>
              <a:rPr>
                <a:solidFill>
                  <a:schemeClr val="accent5">
                    <a:hueOff val="-82419"/>
                    <a:satOff val="-9513"/>
                    <a:lumOff val="-16343"/>
                  </a:schemeClr>
                </a:solidFill>
                <a:latin typeface="Avenir Heavy"/>
                <a:ea typeface="Avenir Heavy"/>
                <a:cs typeface="Avenir Heavy"/>
                <a:sym typeface="Avenir Heavy"/>
              </a:rPr>
              <a:t>flow control</a:t>
            </a:r>
          </a:p>
        </p:txBody>
      </p:sp>
      <p:sp>
        <p:nvSpPr>
          <p:cNvPr id="269" name="Program Design Concepts"/>
          <p:cNvSpPr/>
          <p:nvPr>
            <p:ph type="title"/>
          </p:nvPr>
        </p:nvSpPr>
        <p:spPr>
          <a:prstGeom prst="rect">
            <a:avLst/>
          </a:prstGeom>
        </p:spPr>
        <p:txBody>
          <a:bodyPr/>
          <a:lstStyle>
            <a:lvl1pPr defTabSz="537463">
              <a:defRPr sz="7360"/>
            </a:lvl1pPr>
          </a:lstStyle>
          <a:p>
            <a:pPr/>
            <a:r>
              <a:t>Program Design Concepts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6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6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6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8"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Flow control"/>
          <p:cNvSpPr/>
          <p:nvPr>
            <p:ph type="title"/>
          </p:nvPr>
        </p:nvSpPr>
        <p:spPr>
          <a:prstGeom prst="rect">
            <a:avLst/>
          </a:prstGeom>
        </p:spPr>
        <p:txBody>
          <a:bodyPr/>
          <a:lstStyle/>
          <a:p>
            <a:pPr/>
            <a:r>
              <a:t>Flow control</a:t>
            </a:r>
          </a:p>
        </p:txBody>
      </p:sp>
      <p:sp>
        <p:nvSpPr>
          <p:cNvPr id="272" name="We may imagine our program as driving on an expressway network…"/>
          <p:cNvSpPr/>
          <p:nvPr>
            <p:ph type="body" sz="half" idx="1"/>
          </p:nvPr>
        </p:nvSpPr>
        <p:spPr>
          <a:xfrm>
            <a:off x="952500" y="2590800"/>
            <a:ext cx="5096448" cy="6286500"/>
          </a:xfrm>
          <a:prstGeom prst="rect">
            <a:avLst/>
          </a:prstGeom>
        </p:spPr>
        <p:txBody>
          <a:bodyPr/>
          <a:lstStyle/>
          <a:p>
            <a:pPr/>
            <a:r>
              <a:t>We may imagine our program as driving on an expressway network</a:t>
            </a:r>
          </a:p>
          <a:p>
            <a:pPr/>
            <a:r>
              <a:t>At </a:t>
            </a:r>
            <a:r>
              <a:rPr>
                <a:solidFill>
                  <a:schemeClr val="accent5">
                    <a:hueOff val="-82419"/>
                    <a:satOff val="-9513"/>
                    <a:lumOff val="-16343"/>
                  </a:schemeClr>
                </a:solidFill>
                <a:latin typeface="Avenir Heavy"/>
                <a:ea typeface="Avenir Heavy"/>
                <a:cs typeface="Avenir Heavy"/>
                <a:sym typeface="Avenir Heavy"/>
              </a:rPr>
              <a:t>runtime</a:t>
            </a:r>
            <a:r>
              <a:t> there is only one path through due to a given set of selections - this is known as the </a:t>
            </a:r>
            <a:r>
              <a:rPr>
                <a:solidFill>
                  <a:schemeClr val="accent5">
                    <a:hueOff val="-82419"/>
                    <a:satOff val="-9513"/>
                    <a:lumOff val="-16343"/>
                  </a:schemeClr>
                </a:solidFill>
                <a:latin typeface="Avenir Heavy"/>
                <a:ea typeface="Avenir Heavy"/>
                <a:cs typeface="Avenir Heavy"/>
                <a:sym typeface="Avenir Heavy"/>
              </a:rPr>
              <a:t>thread</a:t>
            </a:r>
            <a:r>
              <a:t> of the execution</a:t>
            </a:r>
          </a:p>
        </p:txBody>
      </p:sp>
      <p:pic>
        <p:nvPicPr>
          <p:cNvPr id="273" name="Image" descr="Image"/>
          <p:cNvPicPr>
            <a:picLocks noChangeAspect="1"/>
          </p:cNvPicPr>
          <p:nvPr/>
        </p:nvPicPr>
        <p:blipFill>
          <a:blip r:embed="rId3">
            <a:extLst/>
          </a:blip>
          <a:stretch>
            <a:fillRect/>
          </a:stretch>
        </p:blipFill>
        <p:spPr>
          <a:xfrm>
            <a:off x="6849052" y="2650179"/>
            <a:ext cx="4995002" cy="6167742"/>
          </a:xfrm>
          <a:prstGeom prst="rect">
            <a:avLst/>
          </a:prstGeom>
          <a:ln w="12700">
            <a:miter lim="400000"/>
          </a:ln>
        </p:spPr>
      </p:pic>
      <p:sp>
        <p:nvSpPr>
          <p:cNvPr id="274" name="Line"/>
          <p:cNvSpPr/>
          <p:nvPr/>
        </p:nvSpPr>
        <p:spPr>
          <a:xfrm>
            <a:off x="9258670" y="2493168"/>
            <a:ext cx="2549295" cy="5954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48" y="2423"/>
                </a:lnTo>
                <a:lnTo>
                  <a:pt x="1387" y="4349"/>
                </a:lnTo>
                <a:lnTo>
                  <a:pt x="2246" y="5681"/>
                </a:lnTo>
                <a:lnTo>
                  <a:pt x="5693" y="5484"/>
                </a:lnTo>
                <a:cubicBezTo>
                  <a:pt x="6702" y="5419"/>
                  <a:pt x="7710" y="5354"/>
                  <a:pt x="8718" y="5288"/>
                </a:cubicBezTo>
                <a:cubicBezTo>
                  <a:pt x="9726" y="5223"/>
                  <a:pt x="10735" y="5158"/>
                  <a:pt x="11743" y="5093"/>
                </a:cubicBezTo>
                <a:lnTo>
                  <a:pt x="15317" y="5480"/>
                </a:lnTo>
                <a:lnTo>
                  <a:pt x="16583" y="6412"/>
                </a:lnTo>
                <a:lnTo>
                  <a:pt x="17169" y="9623"/>
                </a:lnTo>
                <a:lnTo>
                  <a:pt x="19844" y="11129"/>
                </a:lnTo>
                <a:lnTo>
                  <a:pt x="19873" y="14867"/>
                </a:lnTo>
                <a:lnTo>
                  <a:pt x="18347" y="15413"/>
                </a:lnTo>
                <a:lnTo>
                  <a:pt x="17792" y="19076"/>
                </a:lnTo>
                <a:lnTo>
                  <a:pt x="17442" y="21176"/>
                </a:lnTo>
                <a:lnTo>
                  <a:pt x="21600" y="21600"/>
                </a:lnTo>
              </a:path>
            </a:pathLst>
          </a:custGeom>
          <a:ln w="25400">
            <a:solidFill>
              <a:srgbClr val="000000"/>
            </a:solidFill>
            <a:miter lim="400000"/>
          </a:ln>
        </p:spPr>
        <p:txBody>
          <a:bodyPr lIns="50800" tIns="50800" rIns="50800" bIns="50800" anchor="ctr"/>
          <a:lstStyle/>
          <a:p>
            <a:pPr>
              <a:defRPr sz="2200">
                <a:latin typeface="+mn-lt"/>
                <a:ea typeface="+mn-ea"/>
                <a:cs typeface="+mn-cs"/>
                <a:sym typeface="Helvetica Neue Medium"/>
              </a:defRPr>
            </a:pPr>
          </a:p>
        </p:txBody>
      </p:sp>
      <p:sp>
        <p:nvSpPr>
          <p:cNvPr id="275" name="Oval"/>
          <p:cNvSpPr/>
          <p:nvPr/>
        </p:nvSpPr>
        <p:spPr>
          <a:xfrm>
            <a:off x="9359248" y="3865041"/>
            <a:ext cx="375575" cy="372195"/>
          </a:xfrm>
          <a:prstGeom prst="ellipse">
            <a:avLst/>
          </a:prstGeom>
          <a:ln w="25400">
            <a:solidFill>
              <a:schemeClr val="accent5">
                <a:hueOff val="-82419"/>
                <a:satOff val="-9513"/>
                <a:lumOff val="-16343"/>
              </a:schemeClr>
            </a:solidFill>
            <a:miter lim="400000"/>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276" name="Oval"/>
          <p:cNvSpPr/>
          <p:nvPr/>
        </p:nvSpPr>
        <p:spPr>
          <a:xfrm>
            <a:off x="10885933" y="3865041"/>
            <a:ext cx="375575" cy="372195"/>
          </a:xfrm>
          <a:prstGeom prst="ellipse">
            <a:avLst/>
          </a:prstGeom>
          <a:ln w="25400">
            <a:solidFill>
              <a:schemeClr val="accent5">
                <a:hueOff val="-82419"/>
                <a:satOff val="-9513"/>
                <a:lumOff val="-16343"/>
              </a:schemeClr>
            </a:solidFill>
            <a:miter lim="400000"/>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277" name="Oval"/>
          <p:cNvSpPr/>
          <p:nvPr/>
        </p:nvSpPr>
        <p:spPr>
          <a:xfrm>
            <a:off x="11112537" y="8152500"/>
            <a:ext cx="375576" cy="372194"/>
          </a:xfrm>
          <a:prstGeom prst="ellipse">
            <a:avLst/>
          </a:prstGeom>
          <a:ln w="25400">
            <a:solidFill>
              <a:schemeClr val="accent5">
                <a:hueOff val="-82419"/>
                <a:satOff val="-9513"/>
                <a:lumOff val="-16343"/>
              </a:schemeClr>
            </a:solidFill>
            <a:miter lim="400000"/>
          </a:ln>
        </p:spPr>
        <p:txBody>
          <a:bodyPr lIns="50800" tIns="50800" rIns="50800" bIns="50800" anchor="ctr"/>
          <a:lstStyle/>
          <a:p>
            <a:pPr>
              <a:defRPr sz="2200">
                <a:solidFill>
                  <a:srgbClr val="FFFFFF"/>
                </a:solidFill>
                <a:latin typeface="+mn-lt"/>
                <a:ea typeface="+mn-ea"/>
                <a:cs typeface="+mn-cs"/>
                <a:sym typeface="Helvetica Neue Medium"/>
              </a:defRPr>
            </a:pPr>
          </a:p>
        </p:txBody>
      </p:sp>
      <p:sp>
        <p:nvSpPr>
          <p:cNvPr id="278" name="From Google Map"/>
          <p:cNvSpPr txBox="1"/>
          <p:nvPr/>
        </p:nvSpPr>
        <p:spPr>
          <a:xfrm>
            <a:off x="8364099" y="9055099"/>
            <a:ext cx="2365872" cy="4226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atin typeface="Arial"/>
                <a:ea typeface="Arial"/>
                <a:cs typeface="Arial"/>
                <a:sym typeface="Arial"/>
              </a:defRPr>
            </a:lvl1pPr>
          </a:lstStyle>
          <a:p>
            <a:pPr/>
            <a:r>
              <a:t>From Google Map</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7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2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2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4" fill="hold">
                                  <p:stCondLst>
                                    <p:cond delay="0"/>
                                  </p:stCondLst>
                                  <p:iterate type="el" backwards="0">
                                    <p:tmAbs val="0"/>
                                  </p:iterate>
                                  <p:childTnLst>
                                    <p:set>
                                      <p:cBhvr>
                                        <p:cTn id="24" fill="hold"/>
                                        <p:tgtEl>
                                          <p:spTgt spid="2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5" fill="hold">
                                  <p:stCondLst>
                                    <p:cond delay="0"/>
                                  </p:stCondLst>
                                  <p:iterate type="el" backwards="0">
                                    <p:tmAbs val="0"/>
                                  </p:iterate>
                                  <p:childTnLst>
                                    <p:set>
                                      <p:cBhvr>
                                        <p:cTn id="28" fill="hold"/>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5" grpId="3"/>
      <p:bldP build="whole" bldLvl="1" animBg="1" rev="0" advAuto="0" spid="274" grpId="2"/>
      <p:bldP build="p" bldLvl="5" animBg="1" rev="0" advAuto="0" spid="272" grpId="1"/>
      <p:bldP build="whole" bldLvl="1" animBg="1" rev="0" advAuto="0" spid="277" grpId="5"/>
      <p:bldP build="whole" bldLvl="1" animBg="1" rev="0" advAuto="0" spid="276" grpId="4"/>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