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9" r:id="rId3"/>
    <p:sldId id="280" r:id="rId4"/>
    <p:sldId id="266" r:id="rId5"/>
    <p:sldId id="270" r:id="rId6"/>
    <p:sldId id="268" r:id="rId7"/>
    <p:sldId id="278" r:id="rId8"/>
    <p:sldId id="273" r:id="rId9"/>
    <p:sldId id="274" r:id="rId10"/>
    <p:sldId id="277" r:id="rId11"/>
    <p:sldId id="271" r:id="rId12"/>
    <p:sldId id="264" r:id="rId13"/>
    <p:sldId id="288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38C"/>
    <a:srgbClr val="F6F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4" d="100"/>
          <a:sy n="84" d="100"/>
        </p:scale>
        <p:origin x="13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69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98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7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62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27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98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2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18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9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22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7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D5CFD7-B49D-4B10-8EA3-A285AD2A605F}" type="datetime1">
              <a:rPr lang="es-ES" noProof="0" smtClean="0"/>
              <a:t>20/04/2024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6796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vl87.blogspot.com/2016/12/viaje-en-el-tiemp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51210"/>
            <a:ext cx="14318901" cy="797839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1406"/>
            <a:ext cx="5012321" cy="745819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998338" y="771406"/>
            <a:ext cx="7816246" cy="4691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388"/>
              </a:lnSpc>
              <a:buNone/>
            </a:pPr>
            <a:r>
              <a:rPr lang="en-US" sz="591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Pongamos</a:t>
            </a:r>
            <a:r>
              <a:rPr lang="en-US" sz="591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591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el</a:t>
            </a:r>
            <a:r>
              <a:rPr lang="en-US" sz="591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Euribor a </a:t>
            </a:r>
            <a:r>
              <a:rPr lang="en-US" sz="591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nuestro</a:t>
            </a:r>
            <a:r>
              <a:rPr lang="en-US" sz="591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favor</a:t>
            </a:r>
            <a:endParaRPr lang="en-US" sz="5910" dirty="0"/>
          </a:p>
        </p:txBody>
      </p:sp>
      <p:sp>
        <p:nvSpPr>
          <p:cNvPr id="7" name="Shape 4"/>
          <p:cNvSpPr/>
          <p:nvPr/>
        </p:nvSpPr>
        <p:spPr>
          <a:xfrm>
            <a:off x="6302216" y="7093744"/>
            <a:ext cx="348020" cy="348020"/>
          </a:xfrm>
          <a:prstGeom prst="roundRect">
            <a:avLst>
              <a:gd name="adj" fmla="val 2627172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836" y="7101364"/>
            <a:ext cx="332780" cy="33278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58940" y="7077432"/>
            <a:ext cx="3641104" cy="3807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98"/>
              </a:lnSpc>
              <a:buNone/>
            </a:pPr>
            <a:r>
              <a:rPr lang="en-US" sz="2141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por Pedro Ignacio Pérez Mira</a:t>
            </a:r>
            <a:endParaRPr lang="en-US" sz="2141" dirty="0"/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19841B83-9C00-438B-B642-93120D60A9FF}"/>
              </a:ext>
            </a:extLst>
          </p:cNvPr>
          <p:cNvSpPr/>
          <p:nvPr/>
        </p:nvSpPr>
        <p:spPr>
          <a:xfrm>
            <a:off x="5998338" y="3160347"/>
            <a:ext cx="7816246" cy="1170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Análisis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basado en datos para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beneficiar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al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sufrido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pagador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de una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hipoteca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19926"/>
            <a:ext cx="14429433" cy="8009674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331596" y="310362"/>
            <a:ext cx="13987305" cy="8216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Y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el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resultado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es que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el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coste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de los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intereses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de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cada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una de las 12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hipotrecas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son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muy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similares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.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Tenemos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que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rerchazar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la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hipótesis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.</a:t>
            </a:r>
            <a:endParaRPr lang="en-US" sz="280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DF4EC31-EE35-4CB7-8D39-B8C32DB17E10}"/>
              </a:ext>
            </a:extLst>
          </p:cNvPr>
          <p:cNvGrpSpPr/>
          <p:nvPr/>
        </p:nvGrpSpPr>
        <p:grpSpPr>
          <a:xfrm>
            <a:off x="9671332" y="2620875"/>
            <a:ext cx="4385076" cy="1675703"/>
            <a:chOff x="2037993" y="2582108"/>
            <a:chExt cx="5166122" cy="1990963"/>
          </a:xfrm>
        </p:grpSpPr>
        <p:sp>
          <p:nvSpPr>
            <p:cNvPr id="10" name="Shape 3">
              <a:extLst>
                <a:ext uri="{FF2B5EF4-FFF2-40B4-BE49-F238E27FC236}">
                  <a16:creationId xmlns:a16="http://schemas.microsoft.com/office/drawing/2014/main" id="{31EC317E-CA75-41D1-8EA4-BC8003258EC3}"/>
                </a:ext>
              </a:extLst>
            </p:cNvPr>
            <p:cNvSpPr/>
            <p:nvPr/>
          </p:nvSpPr>
          <p:spPr>
            <a:xfrm>
              <a:off x="2037993" y="2582108"/>
              <a:ext cx="5166122" cy="1990963"/>
            </a:xfrm>
            <a:prstGeom prst="roundRect">
              <a:avLst>
                <a:gd name="adj" fmla="val 3348"/>
              </a:avLst>
            </a:prstGeom>
            <a:solidFill>
              <a:srgbClr val="50738C"/>
            </a:solidFill>
            <a:ln/>
          </p:spPr>
        </p:sp>
        <p:sp>
          <p:nvSpPr>
            <p:cNvPr id="11" name="Text 4">
              <a:extLst>
                <a:ext uri="{FF2B5EF4-FFF2-40B4-BE49-F238E27FC236}">
                  <a16:creationId xmlns:a16="http://schemas.microsoft.com/office/drawing/2014/main" id="{8B9517A2-D671-461B-878D-E632709C3C9F}"/>
                </a:ext>
              </a:extLst>
            </p:cNvPr>
            <p:cNvSpPr/>
            <p:nvPr/>
          </p:nvSpPr>
          <p:spPr>
            <a:xfrm>
              <a:off x="2260163" y="2804279"/>
              <a:ext cx="4061159" cy="1329020"/>
            </a:xfrm>
            <a:prstGeom prst="rect">
              <a:avLst/>
            </a:prstGeom>
            <a:noFill/>
            <a:ln/>
          </p:spPr>
          <p:txBody>
            <a:bodyPr wrap="square" rtlCol="0" anchor="t">
              <a:spAutoFit/>
            </a:bodyPr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Los </a:t>
              </a:r>
              <a:r>
                <a:rPr lang="en-US" sz="2187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costes</a:t>
              </a:r>
              <a:r>
                <a:rPr lang="en-US" sz="2187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r>
                <a:rPr lang="en-US" sz="2187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tienen</a:t>
              </a:r>
              <a:r>
                <a:rPr lang="en-US" sz="2187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una </a:t>
              </a:r>
              <a:r>
                <a:rPr lang="en-US" sz="2187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desviacion</a:t>
              </a:r>
              <a:r>
                <a:rPr lang="en-US" sz="2187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r>
                <a:rPr lang="en-US" sz="2187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muy</a:t>
              </a:r>
              <a:r>
                <a:rPr lang="en-US" sz="2187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r>
                <a:rPr lang="en-US" sz="2187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baja</a:t>
              </a:r>
              <a:r>
                <a:rPr lang="en-US" sz="2187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, 790 </a:t>
              </a:r>
              <a:r>
                <a:rPr lang="en-US" sz="2187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sobre</a:t>
              </a:r>
              <a:r>
                <a:rPr lang="en-US" sz="2187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una media de 59.500</a:t>
              </a:r>
              <a:endParaRPr lang="en-US" sz="2187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756C4E0C-C6B5-485E-B103-361D256C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91" y="2474136"/>
            <a:ext cx="8308264" cy="474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8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74019"/>
            <a:ext cx="14429433" cy="8009674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331596" y="310362"/>
            <a:ext cx="13987305" cy="8216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Los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datos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son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tozudos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.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Nuestro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gozo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en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un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pozo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, no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tendremos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ahorro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que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llevarnos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al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bolsillo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. 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625782" y="905731"/>
            <a:ext cx="9315324" cy="525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/>
              <a:t>Pero ¿que es lo que ha </a:t>
            </a:r>
            <a:r>
              <a:rPr lang="en-US" sz="2187" dirty="0" err="1"/>
              <a:t>pasado</a:t>
            </a:r>
            <a:r>
              <a:rPr lang="en-US" sz="2187" dirty="0"/>
              <a:t>?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61C7E9B-0C8E-47EB-B61D-B5CE6134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28" y="1424555"/>
            <a:ext cx="7631333" cy="598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CF9FDED0-571C-40F9-9BC3-C8E361D0BECE}"/>
              </a:ext>
            </a:extLst>
          </p:cNvPr>
          <p:cNvGrpSpPr/>
          <p:nvPr/>
        </p:nvGrpSpPr>
        <p:grpSpPr>
          <a:xfrm>
            <a:off x="657000" y="1406013"/>
            <a:ext cx="5134938" cy="3496669"/>
            <a:chOff x="2037993" y="2582108"/>
            <a:chExt cx="5166122" cy="1990963"/>
          </a:xfrm>
        </p:grpSpPr>
        <p:sp>
          <p:nvSpPr>
            <p:cNvPr id="10" name="Shape 3">
              <a:extLst>
                <a:ext uri="{FF2B5EF4-FFF2-40B4-BE49-F238E27FC236}">
                  <a16:creationId xmlns:a16="http://schemas.microsoft.com/office/drawing/2014/main" id="{5C60C52A-CE52-4F7D-A867-3ADFC6201FE8}"/>
                </a:ext>
              </a:extLst>
            </p:cNvPr>
            <p:cNvSpPr/>
            <p:nvPr/>
          </p:nvSpPr>
          <p:spPr>
            <a:xfrm>
              <a:off x="2037993" y="2582108"/>
              <a:ext cx="5166122" cy="1990963"/>
            </a:xfrm>
            <a:prstGeom prst="roundRect">
              <a:avLst>
                <a:gd name="adj" fmla="val 3348"/>
              </a:avLst>
            </a:prstGeom>
            <a:solidFill>
              <a:srgbClr val="50738C"/>
            </a:solidFill>
            <a:ln/>
          </p:spPr>
        </p:sp>
        <p:sp>
          <p:nvSpPr>
            <p:cNvPr id="11" name="Text 4">
              <a:extLst>
                <a:ext uri="{FF2B5EF4-FFF2-40B4-BE49-F238E27FC236}">
                  <a16:creationId xmlns:a16="http://schemas.microsoft.com/office/drawing/2014/main" id="{CFEF8224-167E-4886-AA98-8CEAEA5A9F1E}"/>
                </a:ext>
              </a:extLst>
            </p:cNvPr>
            <p:cNvSpPr/>
            <p:nvPr/>
          </p:nvSpPr>
          <p:spPr>
            <a:xfrm>
              <a:off x="2037993" y="2629179"/>
              <a:ext cx="4728554" cy="667110"/>
            </a:xfrm>
            <a:prstGeom prst="rect">
              <a:avLst/>
            </a:prstGeom>
            <a:noFill/>
            <a:ln/>
          </p:spPr>
          <p:txBody>
            <a:bodyPr wrap="square" rtlCol="0" anchor="t">
              <a:spAutoFit/>
            </a:bodyPr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El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efecto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del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tipo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de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interes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en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los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primeros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años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del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péstamo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es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mucho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mas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grande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que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en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los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ultimos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años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.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54EAFA9C-34F7-4134-91FA-EE0F9616185E}"/>
              </a:ext>
            </a:extLst>
          </p:cNvPr>
          <p:cNvSpPr/>
          <p:nvPr/>
        </p:nvSpPr>
        <p:spPr>
          <a:xfrm>
            <a:off x="6447989" y="7038476"/>
            <a:ext cx="3365794" cy="375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5098EB92-35A0-42A2-A6C7-0ED6646CE05C}"/>
              </a:ext>
            </a:extLst>
          </p:cNvPr>
          <p:cNvSpPr/>
          <p:nvPr/>
        </p:nvSpPr>
        <p:spPr>
          <a:xfrm>
            <a:off x="968147" y="2914648"/>
            <a:ext cx="4770830" cy="1804725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2734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Por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ejemplo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una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hipoteca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de 150K a 25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años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. Si le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aumentamos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1%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en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el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primer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año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cuesta 1.200 euros mas de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intereses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ese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año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. Si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el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aumento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fuera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en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el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ultimo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año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solo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pagaría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65 euros mas.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Shape 3">
            <a:extLst>
              <a:ext uri="{FF2B5EF4-FFF2-40B4-BE49-F238E27FC236}">
                <a16:creationId xmlns:a16="http://schemas.microsoft.com/office/drawing/2014/main" id="{17CDD20B-3EA4-40CC-BD1B-71EBE9894D78}"/>
              </a:ext>
            </a:extLst>
          </p:cNvPr>
          <p:cNvSpPr/>
          <p:nvPr/>
        </p:nvSpPr>
        <p:spPr>
          <a:xfrm>
            <a:off x="604039" y="4999431"/>
            <a:ext cx="5134938" cy="3133421"/>
          </a:xfrm>
          <a:prstGeom prst="roundRect">
            <a:avLst>
              <a:gd name="adj" fmla="val 3348"/>
            </a:avLst>
          </a:prstGeom>
          <a:solidFill>
            <a:srgbClr val="50738C"/>
          </a:solidFill>
          <a:ln/>
        </p:spPr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FC4BD370-F253-4DA9-BE60-B74B4B06C686}"/>
              </a:ext>
            </a:extLst>
          </p:cNvPr>
          <p:cNvSpPr/>
          <p:nvPr/>
        </p:nvSpPr>
        <p:spPr>
          <a:xfrm>
            <a:off x="766747" y="5112405"/>
            <a:ext cx="4770830" cy="1112228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2734"/>
              </a:lnSpc>
              <a:buNone/>
            </a:pP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Vemos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como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los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mejores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meses por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mediana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acumulan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sus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peores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datos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precisamente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en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los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primeros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años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.</a:t>
            </a:r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D1391DE8-754B-4ECB-A7BE-24EDBC66CADD}"/>
              </a:ext>
            </a:extLst>
          </p:cNvPr>
          <p:cNvSpPr/>
          <p:nvPr/>
        </p:nvSpPr>
        <p:spPr>
          <a:xfrm>
            <a:off x="2000011" y="6366223"/>
            <a:ext cx="3791927" cy="1464825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marL="0" indent="0">
              <a:lnSpc>
                <a:spcPts val="2734"/>
              </a:lnSpc>
              <a:buNone/>
            </a:pP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Esta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distribucion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hace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que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en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el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cálculo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real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todos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los meses se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igualen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en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cuanto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al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coste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intreses</a:t>
            </a:r>
            <a:r>
              <a:rPr lang="en-US" sz="2000" dirty="0">
                <a:solidFill>
                  <a:schemeClr val="bg1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38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35862"/>
            <a:ext cx="14436090" cy="805815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862"/>
            <a:ext cx="5329158" cy="799373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761220" y="577097"/>
            <a:ext cx="3990261" cy="794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Próximos</a:t>
            </a: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pasos</a:t>
            </a:r>
            <a:endParaRPr lang="en-US" sz="4374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D7BB3E56-DABD-4375-AC72-8850F60680AE}"/>
              </a:ext>
            </a:extLst>
          </p:cNvPr>
          <p:cNvSpPr/>
          <p:nvPr/>
        </p:nvSpPr>
        <p:spPr>
          <a:xfrm>
            <a:off x="5674399" y="577098"/>
            <a:ext cx="3281602" cy="794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Conclusiones</a:t>
            </a:r>
            <a:endParaRPr lang="en-US" sz="4374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7A4AE0C-39A5-4DA6-B53B-ACC5BE5BC3EC}"/>
              </a:ext>
            </a:extLst>
          </p:cNvPr>
          <p:cNvGrpSpPr/>
          <p:nvPr/>
        </p:nvGrpSpPr>
        <p:grpSpPr>
          <a:xfrm>
            <a:off x="5539644" y="4009454"/>
            <a:ext cx="3626845" cy="2074142"/>
            <a:chOff x="5674399" y="5155153"/>
            <a:chExt cx="3626845" cy="1943358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404CDAB3-EA2B-4CC5-BC64-B633A55D20EC}"/>
                </a:ext>
              </a:extLst>
            </p:cNvPr>
            <p:cNvGrpSpPr/>
            <p:nvPr/>
          </p:nvGrpSpPr>
          <p:grpSpPr>
            <a:xfrm>
              <a:off x="5674399" y="5155153"/>
              <a:ext cx="3626845" cy="1943358"/>
              <a:chOff x="2037993" y="2582108"/>
              <a:chExt cx="5166122" cy="2869190"/>
            </a:xfrm>
          </p:grpSpPr>
          <p:sp>
            <p:nvSpPr>
              <p:cNvPr id="10" name="Shape 3">
                <a:extLst>
                  <a:ext uri="{FF2B5EF4-FFF2-40B4-BE49-F238E27FC236}">
                    <a16:creationId xmlns:a16="http://schemas.microsoft.com/office/drawing/2014/main" id="{6B36E760-7AB3-4B3D-AB5F-F917377C8817}"/>
                  </a:ext>
                </a:extLst>
              </p:cNvPr>
              <p:cNvSpPr/>
              <p:nvPr/>
            </p:nvSpPr>
            <p:spPr>
              <a:xfrm>
                <a:off x="2037993" y="2582108"/>
                <a:ext cx="5166122" cy="2869190"/>
              </a:xfrm>
              <a:prstGeom prst="roundRect">
                <a:avLst>
                  <a:gd name="adj" fmla="val 3348"/>
                </a:avLst>
              </a:prstGeom>
              <a:solidFill>
                <a:srgbClr val="50738C"/>
              </a:solidFill>
              <a:ln/>
            </p:spPr>
          </p:sp>
          <p:sp>
            <p:nvSpPr>
              <p:cNvPr id="11" name="Text 4">
                <a:extLst>
                  <a:ext uri="{FF2B5EF4-FFF2-40B4-BE49-F238E27FC236}">
                    <a16:creationId xmlns:a16="http://schemas.microsoft.com/office/drawing/2014/main" id="{E609427D-AB11-4544-955C-95E29DED1047}"/>
                  </a:ext>
                </a:extLst>
              </p:cNvPr>
              <p:cNvSpPr/>
              <p:nvPr/>
            </p:nvSpPr>
            <p:spPr>
              <a:xfrm>
                <a:off x="2260163" y="2804279"/>
                <a:ext cx="4061159" cy="506240"/>
              </a:xfrm>
              <a:prstGeom prst="rect">
                <a:avLst/>
              </a:prstGeom>
              <a:noFill/>
              <a:ln/>
            </p:spPr>
            <p:txBody>
              <a:bodyPr wrap="square" rtlCol="0" anchor="t">
                <a:spAutoFit/>
              </a:bodyPr>
              <a:lstStyle/>
              <a:p>
                <a:pPr marL="0" indent="0">
                  <a:lnSpc>
                    <a:spcPts val="2734"/>
                  </a:lnSpc>
                  <a:buNone/>
                </a:pPr>
                <a:endParaRPr lang="en-US" sz="2187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 3"/>
            <p:cNvSpPr/>
            <p:nvPr/>
          </p:nvSpPr>
          <p:spPr>
            <a:xfrm>
              <a:off x="5812790" y="5466055"/>
              <a:ext cx="3315833" cy="1197146"/>
            </a:xfrm>
            <a:prstGeom prst="rect">
              <a:avLst/>
            </a:prstGeom>
            <a:noFill/>
            <a:ln/>
          </p:spPr>
          <p:txBody>
            <a:bodyPr wrap="square" rtlCol="0" anchor="t">
              <a:spAutoFit/>
            </a:bodyPr>
            <a:lstStyle/>
            <a:p>
              <a:pPr>
                <a:lnSpc>
                  <a:spcPts val="2734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La </a:t>
              </a:r>
              <a:r>
                <a:rPr lang="en-US" sz="2000" dirty="0" err="1">
                  <a:solidFill>
                    <a:schemeClr val="bg1"/>
                  </a:solidFill>
                </a:rPr>
                <a:t>gente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parece</a:t>
              </a:r>
              <a:r>
                <a:rPr lang="en-US" sz="2000" dirty="0">
                  <a:solidFill>
                    <a:schemeClr val="bg1"/>
                  </a:solidFill>
                </a:rPr>
                <a:t> que no </a:t>
              </a:r>
              <a:r>
                <a:rPr lang="en-US" sz="2000" dirty="0" err="1">
                  <a:solidFill>
                    <a:schemeClr val="bg1"/>
                  </a:solidFill>
                </a:rPr>
                <a:t>tiene</a:t>
              </a:r>
              <a:r>
                <a:rPr lang="en-US" sz="2000" dirty="0">
                  <a:solidFill>
                    <a:schemeClr val="bg1"/>
                  </a:solidFill>
                </a:rPr>
                <a:t> un patron de </a:t>
              </a:r>
              <a:r>
                <a:rPr lang="en-US" sz="2000" dirty="0" err="1">
                  <a:solidFill>
                    <a:schemeClr val="bg1"/>
                  </a:solidFill>
                </a:rPr>
                <a:t>cuando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firmar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  <a:sym typeface="Wingdings" panose="05000000000000000000" pitchFamily="2" charset="2"/>
                </a:rPr>
                <a:t>Sin </a:t>
              </a:r>
              <a:r>
                <a:rPr lang="en-US" sz="2000" dirty="0" err="1">
                  <a:solidFill>
                    <a:schemeClr val="bg1"/>
                  </a:solidFill>
                  <a:sym typeface="Wingdings" panose="05000000000000000000" pitchFamily="2" charset="2"/>
                </a:rPr>
                <a:t>saberlo</a:t>
              </a:r>
              <a:r>
                <a:rPr lang="en-US" sz="2000" dirty="0">
                  <a:solidFill>
                    <a:schemeClr val="bg1"/>
                  </a:solidFill>
                  <a:sym typeface="Wingdings" panose="05000000000000000000" pitchFamily="2" charset="2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sym typeface="Wingdings" panose="05000000000000000000" pitchFamily="2" charset="2"/>
                </a:rPr>
                <a:t>siguen</a:t>
              </a:r>
              <a:r>
                <a:rPr lang="en-US" sz="2000" dirty="0">
                  <a:solidFill>
                    <a:schemeClr val="bg1"/>
                  </a:solidFill>
                  <a:sym typeface="Wingdings" panose="05000000000000000000" pitchFamily="2" charset="2"/>
                </a:rPr>
                <a:t> los </a:t>
              </a:r>
              <a:r>
                <a:rPr lang="en-US" sz="2000" dirty="0" err="1">
                  <a:solidFill>
                    <a:schemeClr val="bg1"/>
                  </a:solidFill>
                  <a:sym typeface="Wingdings" panose="05000000000000000000" pitchFamily="2" charset="2"/>
                </a:rPr>
                <a:t>resultados</a:t>
              </a:r>
              <a:r>
                <a:rPr lang="en-US" sz="2000" dirty="0">
                  <a:solidFill>
                    <a:schemeClr val="bg1"/>
                  </a:solidFill>
                  <a:sym typeface="Wingdings" panose="05000000000000000000" pitchFamily="2" charset="2"/>
                </a:rPr>
                <a:t> de </a:t>
              </a:r>
              <a:r>
                <a:rPr lang="en-US" sz="2000" dirty="0" err="1">
                  <a:solidFill>
                    <a:schemeClr val="bg1"/>
                  </a:solidFill>
                  <a:sym typeface="Wingdings" panose="05000000000000000000" pitchFamily="2" charset="2"/>
                </a:rPr>
                <a:t>este</a:t>
              </a:r>
              <a:r>
                <a:rPr lang="en-US" sz="2000" dirty="0">
                  <a:solidFill>
                    <a:schemeClr val="bg1"/>
                  </a:solidFill>
                  <a:sym typeface="Wingdings" panose="05000000000000000000" pitchFamily="2" charset="2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sym typeface="Wingdings" panose="05000000000000000000" pitchFamily="2" charset="2"/>
                </a:rPr>
                <a:t>análisis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6A655B9-7E85-4460-B151-7E94DAB1CAA1}"/>
              </a:ext>
            </a:extLst>
          </p:cNvPr>
          <p:cNvGrpSpPr/>
          <p:nvPr/>
        </p:nvGrpSpPr>
        <p:grpSpPr>
          <a:xfrm>
            <a:off x="5532668" y="1899967"/>
            <a:ext cx="3626845" cy="1819161"/>
            <a:chOff x="5674399" y="5155152"/>
            <a:chExt cx="3626845" cy="1819161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BFD03B13-F5CF-464D-A8A1-D278F75B8471}"/>
                </a:ext>
              </a:extLst>
            </p:cNvPr>
            <p:cNvGrpSpPr/>
            <p:nvPr/>
          </p:nvGrpSpPr>
          <p:grpSpPr>
            <a:xfrm>
              <a:off x="5674399" y="5155152"/>
              <a:ext cx="3626845" cy="1819161"/>
              <a:chOff x="2037993" y="2582107"/>
              <a:chExt cx="5166122" cy="2685824"/>
            </a:xfrm>
          </p:grpSpPr>
          <p:sp>
            <p:nvSpPr>
              <p:cNvPr id="16" name="Shape 3">
                <a:extLst>
                  <a:ext uri="{FF2B5EF4-FFF2-40B4-BE49-F238E27FC236}">
                    <a16:creationId xmlns:a16="http://schemas.microsoft.com/office/drawing/2014/main" id="{86B1F95C-476B-4179-A3CC-5349B61FB1E3}"/>
                  </a:ext>
                </a:extLst>
              </p:cNvPr>
              <p:cNvSpPr/>
              <p:nvPr/>
            </p:nvSpPr>
            <p:spPr>
              <a:xfrm>
                <a:off x="2037993" y="2582107"/>
                <a:ext cx="5166122" cy="2685824"/>
              </a:xfrm>
              <a:prstGeom prst="roundRect">
                <a:avLst>
                  <a:gd name="adj" fmla="val 3348"/>
                </a:avLst>
              </a:prstGeom>
              <a:solidFill>
                <a:srgbClr val="50738C"/>
              </a:solidFill>
              <a:ln/>
            </p:spPr>
          </p:sp>
          <p:sp>
            <p:nvSpPr>
              <p:cNvPr id="17" name="Text 4">
                <a:extLst>
                  <a:ext uri="{FF2B5EF4-FFF2-40B4-BE49-F238E27FC236}">
                    <a16:creationId xmlns:a16="http://schemas.microsoft.com/office/drawing/2014/main" id="{EDCAC38E-12C4-4985-BCD6-67E8B26ADB7F}"/>
                  </a:ext>
                </a:extLst>
              </p:cNvPr>
              <p:cNvSpPr/>
              <p:nvPr/>
            </p:nvSpPr>
            <p:spPr>
              <a:xfrm>
                <a:off x="2260163" y="2804279"/>
                <a:ext cx="4061159" cy="506240"/>
              </a:xfrm>
              <a:prstGeom prst="rect">
                <a:avLst/>
              </a:prstGeom>
              <a:noFill/>
              <a:ln/>
            </p:spPr>
            <p:txBody>
              <a:bodyPr wrap="square" rtlCol="0" anchor="t">
                <a:spAutoFit/>
              </a:bodyPr>
              <a:lstStyle/>
              <a:p>
                <a:pPr marL="0" indent="0">
                  <a:lnSpc>
                    <a:spcPts val="2734"/>
                  </a:lnSpc>
                  <a:buNone/>
                </a:pPr>
                <a:endParaRPr lang="en-US" sz="2187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 3">
              <a:extLst>
                <a:ext uri="{FF2B5EF4-FFF2-40B4-BE49-F238E27FC236}">
                  <a16:creationId xmlns:a16="http://schemas.microsoft.com/office/drawing/2014/main" id="{F282BA3E-F8A1-4B17-9271-4DF832F51581}"/>
                </a:ext>
              </a:extLst>
            </p:cNvPr>
            <p:cNvSpPr/>
            <p:nvPr/>
          </p:nvSpPr>
          <p:spPr>
            <a:xfrm>
              <a:off x="5836882" y="5363442"/>
              <a:ext cx="3315833" cy="1506566"/>
            </a:xfrm>
            <a:prstGeom prst="rect">
              <a:avLst/>
            </a:prstGeom>
            <a:noFill/>
            <a:ln/>
          </p:spPr>
          <p:txBody>
            <a:bodyPr wrap="square" rtlCol="0" anchor="t">
              <a:spAutoFit/>
            </a:bodyPr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No hay meses </a:t>
              </a:r>
              <a:r>
                <a:rPr lang="en-US" sz="2000" dirty="0" err="1">
                  <a:solidFill>
                    <a:schemeClr val="bg1"/>
                  </a:solidFill>
                </a:rPr>
                <a:t>mejores</a:t>
              </a:r>
              <a:r>
                <a:rPr lang="en-US" sz="2000" dirty="0">
                  <a:solidFill>
                    <a:schemeClr val="bg1"/>
                  </a:solidFill>
                </a:rPr>
                <a:t>  o </a:t>
              </a:r>
              <a:r>
                <a:rPr lang="en-US" sz="2000" dirty="0" err="1">
                  <a:solidFill>
                    <a:schemeClr val="bg1"/>
                  </a:solidFill>
                </a:rPr>
                <a:t>peores</a:t>
              </a:r>
              <a:r>
                <a:rPr lang="en-US" sz="2000" dirty="0">
                  <a:solidFill>
                    <a:schemeClr val="bg1"/>
                  </a:solidFill>
                </a:rPr>
                <a:t>. Un </a:t>
              </a:r>
              <a:r>
                <a:rPr lang="en-US" sz="2000" dirty="0" err="1">
                  <a:solidFill>
                    <a:schemeClr val="bg1"/>
                  </a:solidFill>
                </a:rPr>
                <a:t>asunto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menos</a:t>
              </a:r>
              <a:r>
                <a:rPr lang="en-US" sz="2000" dirty="0">
                  <a:solidFill>
                    <a:schemeClr val="bg1"/>
                  </a:solidFill>
                </a:rPr>
                <a:t> del que </a:t>
              </a:r>
              <a:r>
                <a:rPr lang="en-US" sz="2000" dirty="0" err="1">
                  <a:solidFill>
                    <a:schemeClr val="bg1"/>
                  </a:solidFill>
                </a:rPr>
                <a:t>preocuparse</a:t>
              </a:r>
              <a:r>
                <a:rPr lang="en-US" sz="2000" dirty="0">
                  <a:solidFill>
                    <a:schemeClr val="bg1"/>
                  </a:solidFill>
                </a:rPr>
                <a:t> a la hora de </a:t>
              </a:r>
              <a:r>
                <a:rPr lang="en-US" sz="2000" dirty="0" err="1">
                  <a:solidFill>
                    <a:schemeClr val="bg1"/>
                  </a:solidFill>
                </a:rPr>
                <a:t>firmar</a:t>
              </a:r>
              <a:r>
                <a:rPr lang="en-US" sz="2000" dirty="0">
                  <a:solidFill>
                    <a:schemeClr val="bg1"/>
                  </a:solidFill>
                </a:rPr>
                <a:t> la </a:t>
              </a:r>
              <a:r>
                <a:rPr lang="en-US" sz="2000" dirty="0" err="1">
                  <a:solidFill>
                    <a:schemeClr val="bg1"/>
                  </a:solidFill>
                </a:rPr>
                <a:t>hipoteca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A107B07-53F3-4932-A2D5-8A51BDEF015B}"/>
              </a:ext>
            </a:extLst>
          </p:cNvPr>
          <p:cNvGrpSpPr/>
          <p:nvPr/>
        </p:nvGrpSpPr>
        <p:grpSpPr>
          <a:xfrm>
            <a:off x="10129854" y="6503660"/>
            <a:ext cx="3626845" cy="1348518"/>
            <a:chOff x="5674399" y="5155153"/>
            <a:chExt cx="3626845" cy="1348518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09EDD2C1-3058-4EAD-B63C-D01716F048AA}"/>
                </a:ext>
              </a:extLst>
            </p:cNvPr>
            <p:cNvGrpSpPr/>
            <p:nvPr/>
          </p:nvGrpSpPr>
          <p:grpSpPr>
            <a:xfrm>
              <a:off x="5674399" y="5155153"/>
              <a:ext cx="3626845" cy="1348518"/>
              <a:chOff x="2037993" y="2582108"/>
              <a:chExt cx="5166122" cy="1990963"/>
            </a:xfrm>
          </p:grpSpPr>
          <p:sp>
            <p:nvSpPr>
              <p:cNvPr id="21" name="Shape 3">
                <a:extLst>
                  <a:ext uri="{FF2B5EF4-FFF2-40B4-BE49-F238E27FC236}">
                    <a16:creationId xmlns:a16="http://schemas.microsoft.com/office/drawing/2014/main" id="{C05D89A3-BA0B-4281-9DC0-D8BD4B028B33}"/>
                  </a:ext>
                </a:extLst>
              </p:cNvPr>
              <p:cNvSpPr/>
              <p:nvPr/>
            </p:nvSpPr>
            <p:spPr>
              <a:xfrm>
                <a:off x="2037993" y="2582108"/>
                <a:ext cx="5166122" cy="1990963"/>
              </a:xfrm>
              <a:prstGeom prst="roundRect">
                <a:avLst>
                  <a:gd name="adj" fmla="val 334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</p:sp>
          <p:sp>
            <p:nvSpPr>
              <p:cNvPr id="22" name="Text 4">
                <a:extLst>
                  <a:ext uri="{FF2B5EF4-FFF2-40B4-BE49-F238E27FC236}">
                    <a16:creationId xmlns:a16="http://schemas.microsoft.com/office/drawing/2014/main" id="{64C0D487-46B6-4799-94F2-3E9C0EAA10BA}"/>
                  </a:ext>
                </a:extLst>
              </p:cNvPr>
              <p:cNvSpPr/>
              <p:nvPr/>
            </p:nvSpPr>
            <p:spPr>
              <a:xfrm>
                <a:off x="2260163" y="2804279"/>
                <a:ext cx="4061159" cy="506240"/>
              </a:xfrm>
              <a:prstGeom prst="rect">
                <a:avLst/>
              </a:prstGeom>
              <a:noFill/>
              <a:ln/>
            </p:spPr>
            <p:txBody>
              <a:bodyPr wrap="square" rtlCol="0" anchor="t">
                <a:spAutoFit/>
              </a:bodyPr>
              <a:lstStyle/>
              <a:p>
                <a:pPr marL="0" indent="0">
                  <a:lnSpc>
                    <a:spcPts val="2734"/>
                  </a:lnSpc>
                  <a:buNone/>
                </a:pPr>
                <a:endParaRPr lang="en-US" sz="2187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Text 3">
              <a:extLst>
                <a:ext uri="{FF2B5EF4-FFF2-40B4-BE49-F238E27FC236}">
                  <a16:creationId xmlns:a16="http://schemas.microsoft.com/office/drawing/2014/main" id="{733C35BD-ABF8-4508-984B-964410AA42EF}"/>
                </a:ext>
              </a:extLst>
            </p:cNvPr>
            <p:cNvSpPr/>
            <p:nvPr/>
          </p:nvSpPr>
          <p:spPr>
            <a:xfrm>
              <a:off x="5836882" y="5363442"/>
              <a:ext cx="3315833" cy="788421"/>
            </a:xfrm>
            <a:prstGeom prst="rect">
              <a:avLst/>
            </a:prstGeom>
            <a:noFill/>
            <a:ln/>
          </p:spPr>
          <p:txBody>
            <a:bodyPr wrap="square" rtlCol="0" anchor="t">
              <a:spAutoFit/>
            </a:bodyPr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sz="2000" dirty="0"/>
                <a:t>¿Lo </a:t>
              </a:r>
              <a:r>
                <a:rPr lang="en-US" sz="2000" dirty="0" err="1"/>
                <a:t>resolveremos</a:t>
              </a:r>
              <a:r>
                <a:rPr lang="en-US" sz="2000" dirty="0"/>
                <a:t> con Machine Learning?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8880F500-8A7A-441B-9C6E-AE1CE9C36CBA}"/>
              </a:ext>
            </a:extLst>
          </p:cNvPr>
          <p:cNvGrpSpPr/>
          <p:nvPr/>
        </p:nvGrpSpPr>
        <p:grpSpPr>
          <a:xfrm>
            <a:off x="5685069" y="6509380"/>
            <a:ext cx="3626845" cy="1348518"/>
            <a:chOff x="5674399" y="5155153"/>
            <a:chExt cx="3626845" cy="1348518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1F2C1A0D-504B-4C39-925B-06D3C9FDB509}"/>
                </a:ext>
              </a:extLst>
            </p:cNvPr>
            <p:cNvGrpSpPr/>
            <p:nvPr/>
          </p:nvGrpSpPr>
          <p:grpSpPr>
            <a:xfrm>
              <a:off x="5674399" y="5155153"/>
              <a:ext cx="3626845" cy="1348518"/>
              <a:chOff x="2037993" y="2582108"/>
              <a:chExt cx="5166122" cy="1990963"/>
            </a:xfrm>
          </p:grpSpPr>
          <p:sp>
            <p:nvSpPr>
              <p:cNvPr id="26" name="Shape 3">
                <a:extLst>
                  <a:ext uri="{FF2B5EF4-FFF2-40B4-BE49-F238E27FC236}">
                    <a16:creationId xmlns:a16="http://schemas.microsoft.com/office/drawing/2014/main" id="{25FF3DFD-44AB-4319-95DF-406C7B0CC898}"/>
                  </a:ext>
                </a:extLst>
              </p:cNvPr>
              <p:cNvSpPr/>
              <p:nvPr/>
            </p:nvSpPr>
            <p:spPr>
              <a:xfrm>
                <a:off x="2037993" y="2582108"/>
                <a:ext cx="5166122" cy="1990963"/>
              </a:xfrm>
              <a:prstGeom prst="roundRect">
                <a:avLst>
                  <a:gd name="adj" fmla="val 3348"/>
                </a:avLst>
              </a:prstGeom>
              <a:solidFill>
                <a:srgbClr val="50738C"/>
              </a:solidFill>
              <a:ln/>
            </p:spPr>
          </p:sp>
          <p:sp>
            <p:nvSpPr>
              <p:cNvPr id="27" name="Text 4">
                <a:extLst>
                  <a:ext uri="{FF2B5EF4-FFF2-40B4-BE49-F238E27FC236}">
                    <a16:creationId xmlns:a16="http://schemas.microsoft.com/office/drawing/2014/main" id="{3B24882C-D33D-40CC-B0F3-F0072F73C0DD}"/>
                  </a:ext>
                </a:extLst>
              </p:cNvPr>
              <p:cNvSpPr/>
              <p:nvPr/>
            </p:nvSpPr>
            <p:spPr>
              <a:xfrm>
                <a:off x="2260163" y="2804279"/>
                <a:ext cx="4061159" cy="506240"/>
              </a:xfrm>
              <a:prstGeom prst="rect">
                <a:avLst/>
              </a:prstGeom>
              <a:noFill/>
              <a:ln/>
            </p:spPr>
            <p:txBody>
              <a:bodyPr wrap="square" rtlCol="0" anchor="t">
                <a:spAutoFit/>
              </a:bodyPr>
              <a:lstStyle/>
              <a:p>
                <a:pPr marL="0" indent="0">
                  <a:lnSpc>
                    <a:spcPts val="2734"/>
                  </a:lnSpc>
                  <a:buNone/>
                </a:pPr>
                <a:endParaRPr lang="en-US" sz="2187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Text 3">
              <a:extLst>
                <a:ext uri="{FF2B5EF4-FFF2-40B4-BE49-F238E27FC236}">
                  <a16:creationId xmlns:a16="http://schemas.microsoft.com/office/drawing/2014/main" id="{F1F437FE-7675-4396-AD26-9A56009C2FF9}"/>
                </a:ext>
              </a:extLst>
            </p:cNvPr>
            <p:cNvSpPr/>
            <p:nvPr/>
          </p:nvSpPr>
          <p:spPr>
            <a:xfrm>
              <a:off x="5836882" y="5363442"/>
              <a:ext cx="3315833" cy="781624"/>
            </a:xfrm>
            <a:prstGeom prst="rect">
              <a:avLst/>
            </a:prstGeom>
            <a:noFill/>
            <a:ln/>
          </p:spPr>
          <p:txBody>
            <a:bodyPr wrap="square" rtlCol="0" anchor="t">
              <a:spAutoFit/>
            </a:bodyPr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BCE no </a:t>
              </a:r>
              <a:r>
                <a:rPr lang="en-US" sz="2000" dirty="0" err="1">
                  <a:solidFill>
                    <a:schemeClr val="bg1"/>
                  </a:solidFill>
                </a:rPr>
                <a:t>nos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sirve</a:t>
              </a:r>
              <a:r>
                <a:rPr lang="en-US" sz="2000" dirty="0">
                  <a:solidFill>
                    <a:schemeClr val="bg1"/>
                  </a:solidFill>
                </a:rPr>
                <a:t> para </a:t>
              </a:r>
              <a:r>
                <a:rPr lang="en-US" sz="2000" dirty="0" err="1">
                  <a:solidFill>
                    <a:schemeClr val="bg1"/>
                  </a:solidFill>
                </a:rPr>
                <a:t>predecir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manualmente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el</a:t>
              </a:r>
              <a:r>
                <a:rPr lang="en-US" sz="2000" dirty="0">
                  <a:solidFill>
                    <a:schemeClr val="bg1"/>
                  </a:solidFill>
                </a:rPr>
                <a:t> Euribor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contenido 7" descr="Hombre hablando por teléfono">
            <a:extLst>
              <a:ext uri="{FF2B5EF4-FFF2-40B4-BE49-F238E27FC236}">
                <a16:creationId xmlns:a16="http://schemas.microsoft.com/office/drawing/2014/main" id="{83AFA85C-84E9-4B81-9383-366C8D322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29" y="49804"/>
            <a:ext cx="8389620" cy="8229600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609726"/>
            <a:ext cx="7618096" cy="5076823"/>
          </a:xfrm>
          <a:prstGeom prst="rect">
            <a:avLst/>
          </a:prstGeom>
          <a:solidFill>
            <a:srgbClr val="50738C"/>
          </a:solidFill>
        </p:spPr>
        <p:txBody>
          <a:bodyPr lIns="1857600" tIns="2592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320"/>
              </a:spcBef>
              <a:buNone/>
            </a:pPr>
            <a:r>
              <a:rPr lang="es-ES" sz="3000" b="1" i="1" spc="84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Pedro I. Pérez Mira</a:t>
            </a:r>
          </a:p>
          <a:p>
            <a:pPr marL="0" marR="6096" indent="0">
              <a:buNone/>
            </a:pPr>
            <a:r>
              <a:rPr lang="es-ES" sz="3000" b="1" i="1" spc="84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piperezmiora@gmail.com</a:t>
            </a:r>
          </a:p>
          <a:p>
            <a:pPr marL="0" marR="6096" indent="0">
              <a:buNone/>
            </a:pPr>
            <a:r>
              <a:rPr lang="es-ES" sz="3000" b="1" i="1" spc="54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670-793-227</a:t>
            </a:r>
            <a:endParaRPr lang="es-ES" sz="30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None/>
            </a:pPr>
            <a:endParaRPr lang="es-ES" sz="30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to 6" descr="Rectángulo beig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1117443" y="3473881"/>
            <a:ext cx="5719455" cy="158666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lIns="0" tIns="0" rIns="0" bIns="0" rtlCol="0"/>
          <a:lstStyle/>
          <a:p>
            <a:pPr rtl="0"/>
            <a:endParaRPr lang="es-ES" sz="216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1005841" y="2041871"/>
            <a:ext cx="5831058" cy="1590676"/>
          </a:xfrm>
        </p:spPr>
        <p:txBody>
          <a:bodyPr rtlCol="0">
            <a:norm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¡GRACIAS!</a:t>
            </a:r>
            <a:endParaRPr lang="es-ES" sz="6000" dirty="0"/>
          </a:p>
        </p:txBody>
      </p:sp>
      <p:pic>
        <p:nvPicPr>
          <p:cNvPr id="11" name="Gráfico 10" descr="Icono de persona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284" y="4164604"/>
            <a:ext cx="411480" cy="422910"/>
          </a:xfrm>
          <a:prstGeom prst="rect">
            <a:avLst/>
          </a:prstGeom>
        </p:spPr>
      </p:pic>
      <p:pic>
        <p:nvPicPr>
          <p:cNvPr id="12" name="Gráfico 11" descr="Icono de correo electrónico">
            <a:extLst>
              <a:ext uri="{FF2B5EF4-FFF2-40B4-BE49-F238E27FC236}">
                <a16:creationId xmlns:a16="http://schemas.microsoft.com/office/drawing/2014/main" id="{A19DD78C-1BBA-435D-AB9C-910A5A3B5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2284" y="4758845"/>
            <a:ext cx="411480" cy="411480"/>
          </a:xfrm>
          <a:prstGeom prst="rect">
            <a:avLst/>
          </a:prstGeom>
        </p:spPr>
      </p:pic>
      <p:pic>
        <p:nvPicPr>
          <p:cNvPr id="13" name="Gráfico 12" descr="Icono de teléfono">
            <a:extLst>
              <a:ext uri="{FF2B5EF4-FFF2-40B4-BE49-F238E27FC236}">
                <a16:creationId xmlns:a16="http://schemas.microsoft.com/office/drawing/2014/main" id="{E1FE68E0-BC77-4B86-BF40-6A4FF5062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2284" y="5341656"/>
            <a:ext cx="411480" cy="411480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A39DE2-464A-46AF-92D8-7786B35D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20336"/>
            <a:ext cx="14388029" cy="8009263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9" name="Text 5"/>
          <p:cNvSpPr/>
          <p:nvPr/>
        </p:nvSpPr>
        <p:spPr>
          <a:xfrm>
            <a:off x="4759881" y="3948351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A2A789ED-00BF-4E80-8104-0B2B4BC1005A}"/>
              </a:ext>
            </a:extLst>
          </p:cNvPr>
          <p:cNvSpPr/>
          <p:nvPr/>
        </p:nvSpPr>
        <p:spPr>
          <a:xfrm>
            <a:off x="321547" y="574386"/>
            <a:ext cx="13987305" cy="8216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La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vivienda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,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cuando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se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consigue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, es la mayor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inversión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que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hacen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las personas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en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su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vida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DCCB8D5-B806-4009-80E7-8482BB423B0A}"/>
              </a:ext>
            </a:extLst>
          </p:cNvPr>
          <p:cNvGrpSpPr/>
          <p:nvPr/>
        </p:nvGrpSpPr>
        <p:grpSpPr>
          <a:xfrm>
            <a:off x="381146" y="1950735"/>
            <a:ext cx="4111835" cy="1990963"/>
            <a:chOff x="2037993" y="2582108"/>
            <a:chExt cx="5166122" cy="1990963"/>
          </a:xfrm>
        </p:grpSpPr>
        <p:sp>
          <p:nvSpPr>
            <p:cNvPr id="20" name="Shape 3">
              <a:extLst>
                <a:ext uri="{FF2B5EF4-FFF2-40B4-BE49-F238E27FC236}">
                  <a16:creationId xmlns:a16="http://schemas.microsoft.com/office/drawing/2014/main" id="{7DA38ECF-43AB-43DB-A823-41FFF94AC1C9}"/>
                </a:ext>
              </a:extLst>
            </p:cNvPr>
            <p:cNvSpPr/>
            <p:nvPr/>
          </p:nvSpPr>
          <p:spPr>
            <a:xfrm>
              <a:off x="2037993" y="2582108"/>
              <a:ext cx="5166122" cy="1990963"/>
            </a:xfrm>
            <a:prstGeom prst="roundRect">
              <a:avLst>
                <a:gd name="adj" fmla="val 3348"/>
              </a:avLst>
            </a:prstGeom>
            <a:solidFill>
              <a:srgbClr val="F6F0E4"/>
            </a:solidFill>
            <a:ln/>
          </p:spPr>
        </p:sp>
        <p:sp>
          <p:nvSpPr>
            <p:cNvPr id="21" name="Text 4">
              <a:extLst>
                <a:ext uri="{FF2B5EF4-FFF2-40B4-BE49-F238E27FC236}">
                  <a16:creationId xmlns:a16="http://schemas.microsoft.com/office/drawing/2014/main" id="{05ED57AD-AF41-4681-AAB4-748261AC3897}"/>
                </a:ext>
              </a:extLst>
            </p:cNvPr>
            <p:cNvSpPr/>
            <p:nvPr/>
          </p:nvSpPr>
          <p:spPr>
            <a:xfrm>
              <a:off x="2260163" y="2804279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Por </a:t>
              </a:r>
              <a:r>
                <a:rPr lang="en-US" sz="2187" dirty="0" err="1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importe</a:t>
              </a:r>
              <a:endParaRPr lang="en-US" sz="2187" dirty="0"/>
            </a:p>
          </p:txBody>
        </p:sp>
        <p:sp>
          <p:nvSpPr>
            <p:cNvPr id="22" name="Text 5">
              <a:extLst>
                <a:ext uri="{FF2B5EF4-FFF2-40B4-BE49-F238E27FC236}">
                  <a16:creationId xmlns:a16="http://schemas.microsoft.com/office/drawing/2014/main" id="{7509FF2D-FEC9-4ABC-A8E6-81CAD729DB47}"/>
                </a:ext>
              </a:extLst>
            </p:cNvPr>
            <p:cNvSpPr/>
            <p:nvPr/>
          </p:nvSpPr>
          <p:spPr>
            <a:xfrm>
              <a:off x="2260163" y="3284696"/>
              <a:ext cx="4721781" cy="106620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s-ES" sz="1750" dirty="0">
                  <a:solidFill>
                    <a:srgbClr val="2B415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Generalmente es necesario se financiar con hipoteca la compra de primera vivienda</a:t>
              </a:r>
            </a:p>
            <a:p>
              <a:pPr marL="0" indent="0">
                <a:lnSpc>
                  <a:spcPts val="2799"/>
                </a:lnSpc>
                <a:buNone/>
              </a:pPr>
              <a:endParaRPr lang="es-E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endParaRP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2789CBC4-67D7-45C0-8E15-D21F6839F56A}"/>
              </a:ext>
            </a:extLst>
          </p:cNvPr>
          <p:cNvGrpSpPr/>
          <p:nvPr/>
        </p:nvGrpSpPr>
        <p:grpSpPr>
          <a:xfrm>
            <a:off x="4874127" y="1950736"/>
            <a:ext cx="4111835" cy="1990963"/>
            <a:chOff x="2037993" y="2582108"/>
            <a:chExt cx="5166122" cy="1990963"/>
          </a:xfrm>
        </p:grpSpPr>
        <p:sp>
          <p:nvSpPr>
            <p:cNvPr id="24" name="Shape 3">
              <a:extLst>
                <a:ext uri="{FF2B5EF4-FFF2-40B4-BE49-F238E27FC236}">
                  <a16:creationId xmlns:a16="http://schemas.microsoft.com/office/drawing/2014/main" id="{6AB32DEE-B136-451F-9CF5-DBDB6D4A4086}"/>
                </a:ext>
              </a:extLst>
            </p:cNvPr>
            <p:cNvSpPr/>
            <p:nvPr/>
          </p:nvSpPr>
          <p:spPr>
            <a:xfrm>
              <a:off x="2037993" y="2582108"/>
              <a:ext cx="5166122" cy="1990963"/>
            </a:xfrm>
            <a:prstGeom prst="roundRect">
              <a:avLst>
                <a:gd name="adj" fmla="val 3348"/>
              </a:avLst>
            </a:prstGeom>
            <a:solidFill>
              <a:srgbClr val="F6F0E4"/>
            </a:solidFill>
            <a:ln/>
          </p:spPr>
        </p:sp>
        <p:sp>
          <p:nvSpPr>
            <p:cNvPr id="25" name="Text 4">
              <a:extLst>
                <a:ext uri="{FF2B5EF4-FFF2-40B4-BE49-F238E27FC236}">
                  <a16:creationId xmlns:a16="http://schemas.microsoft.com/office/drawing/2014/main" id="{E21B1560-F7E2-40A7-B1A6-58C7513AEEA3}"/>
                </a:ext>
              </a:extLst>
            </p:cNvPr>
            <p:cNvSpPr/>
            <p:nvPr/>
          </p:nvSpPr>
          <p:spPr>
            <a:xfrm>
              <a:off x="2260163" y="2804279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Por </a:t>
              </a:r>
              <a:r>
                <a:rPr lang="en-US" sz="2187" dirty="0" err="1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tiempo</a:t>
              </a:r>
              <a:endParaRPr lang="en-US" sz="2187" dirty="0"/>
            </a:p>
          </p:txBody>
        </p:sp>
        <p:sp>
          <p:nvSpPr>
            <p:cNvPr id="26" name="Text 5">
              <a:extLst>
                <a:ext uri="{FF2B5EF4-FFF2-40B4-BE49-F238E27FC236}">
                  <a16:creationId xmlns:a16="http://schemas.microsoft.com/office/drawing/2014/main" id="{7B1AD709-B67D-4155-AD35-42222FB9352A}"/>
                </a:ext>
              </a:extLst>
            </p:cNvPr>
            <p:cNvSpPr/>
            <p:nvPr/>
          </p:nvSpPr>
          <p:spPr>
            <a:xfrm>
              <a:off x="2260163" y="3284696"/>
              <a:ext cx="4721781" cy="106620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s-ES" sz="1750" dirty="0">
                  <a:solidFill>
                    <a:srgbClr val="2B415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El plazo medio de las hipotecas es de 24 años</a:t>
              </a:r>
            </a:p>
            <a:p>
              <a:pPr marL="0" indent="0">
                <a:lnSpc>
                  <a:spcPts val="2799"/>
                </a:lnSpc>
                <a:buNone/>
              </a:pPr>
              <a:endParaRPr lang="es-E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endParaRP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91376-9A12-4F6A-A6C2-4FFAA2CA30E5}"/>
              </a:ext>
            </a:extLst>
          </p:cNvPr>
          <p:cNvGrpSpPr/>
          <p:nvPr/>
        </p:nvGrpSpPr>
        <p:grpSpPr>
          <a:xfrm>
            <a:off x="415112" y="4975169"/>
            <a:ext cx="4111835" cy="2614351"/>
            <a:chOff x="2037993" y="2582108"/>
            <a:chExt cx="5166122" cy="1990963"/>
          </a:xfrm>
        </p:grpSpPr>
        <p:sp>
          <p:nvSpPr>
            <p:cNvPr id="28" name="Shape 3">
              <a:extLst>
                <a:ext uri="{FF2B5EF4-FFF2-40B4-BE49-F238E27FC236}">
                  <a16:creationId xmlns:a16="http://schemas.microsoft.com/office/drawing/2014/main" id="{1933AF11-ABD9-4D03-868A-B916F3503A94}"/>
                </a:ext>
              </a:extLst>
            </p:cNvPr>
            <p:cNvSpPr/>
            <p:nvPr/>
          </p:nvSpPr>
          <p:spPr>
            <a:xfrm>
              <a:off x="2037993" y="2582108"/>
              <a:ext cx="5166122" cy="1990963"/>
            </a:xfrm>
            <a:prstGeom prst="roundRect">
              <a:avLst>
                <a:gd name="adj" fmla="val 3348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</p:sp>
        <p:sp>
          <p:nvSpPr>
            <p:cNvPr id="29" name="Text 4">
              <a:extLst>
                <a:ext uri="{FF2B5EF4-FFF2-40B4-BE49-F238E27FC236}">
                  <a16:creationId xmlns:a16="http://schemas.microsoft.com/office/drawing/2014/main" id="{947DD85E-8B67-4DC0-A3BB-1B499E50A52E}"/>
                </a:ext>
              </a:extLst>
            </p:cNvPr>
            <p:cNvSpPr/>
            <p:nvPr/>
          </p:nvSpPr>
          <p:spPr>
            <a:xfrm>
              <a:off x="2260163" y="2804279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Tipo de </a:t>
              </a:r>
              <a:r>
                <a:rPr lang="en-US" sz="2187" dirty="0" err="1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Interés</a:t>
              </a:r>
              <a:r>
                <a:rPr lang="en-US" sz="2187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endParaRPr lang="en-US" sz="2187" dirty="0"/>
            </a:p>
          </p:txBody>
        </p:sp>
        <p:sp>
          <p:nvSpPr>
            <p:cNvPr id="30" name="Text 5">
              <a:extLst>
                <a:ext uri="{FF2B5EF4-FFF2-40B4-BE49-F238E27FC236}">
                  <a16:creationId xmlns:a16="http://schemas.microsoft.com/office/drawing/2014/main" id="{0BFFBF03-FC20-4F33-BA49-CA063C9D44E7}"/>
                </a:ext>
              </a:extLst>
            </p:cNvPr>
            <p:cNvSpPr/>
            <p:nvPr/>
          </p:nvSpPr>
          <p:spPr>
            <a:xfrm>
              <a:off x="2251756" y="3178909"/>
              <a:ext cx="4721781" cy="128903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s-ES" sz="1750" dirty="0">
                  <a:solidFill>
                    <a:srgbClr val="2B415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Es el precio que se paga</a:t>
              </a:r>
            </a:p>
            <a:p>
              <a:pPr marL="0" indent="0">
                <a:lnSpc>
                  <a:spcPts val="2799"/>
                </a:lnSpc>
                <a:buNone/>
              </a:pPr>
              <a:endParaRPr lang="es-E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endParaRPr>
            </a:p>
            <a:p>
              <a:pPr marL="0" indent="0">
                <a:lnSpc>
                  <a:spcPts val="2799"/>
                </a:lnSpc>
                <a:buNone/>
              </a:pPr>
              <a:r>
                <a:rPr lang="es-ES" sz="1750" dirty="0">
                  <a:solidFill>
                    <a:srgbClr val="2B415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Una diferencia de 1% en una hipoteca de 150.000 € 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B25D9D76-0E57-41D5-A4D2-CE9B3C594A30}"/>
              </a:ext>
            </a:extLst>
          </p:cNvPr>
          <p:cNvGrpSpPr/>
          <p:nvPr/>
        </p:nvGrpSpPr>
        <p:grpSpPr>
          <a:xfrm>
            <a:off x="9483731" y="1950736"/>
            <a:ext cx="4111835" cy="2017912"/>
            <a:chOff x="2037993" y="2582108"/>
            <a:chExt cx="5166122" cy="1990963"/>
          </a:xfrm>
        </p:grpSpPr>
        <p:sp>
          <p:nvSpPr>
            <p:cNvPr id="32" name="Shape 3">
              <a:extLst>
                <a:ext uri="{FF2B5EF4-FFF2-40B4-BE49-F238E27FC236}">
                  <a16:creationId xmlns:a16="http://schemas.microsoft.com/office/drawing/2014/main" id="{138959AC-145B-4EDA-8E66-FF4277A5B05B}"/>
                </a:ext>
              </a:extLst>
            </p:cNvPr>
            <p:cNvSpPr/>
            <p:nvPr/>
          </p:nvSpPr>
          <p:spPr>
            <a:xfrm>
              <a:off x="2037993" y="2582108"/>
              <a:ext cx="5166122" cy="1990963"/>
            </a:xfrm>
            <a:prstGeom prst="roundRect">
              <a:avLst>
                <a:gd name="adj" fmla="val 3348"/>
              </a:avLst>
            </a:prstGeom>
            <a:solidFill>
              <a:srgbClr val="F6F0E4"/>
            </a:solidFill>
            <a:ln/>
          </p:spPr>
        </p:sp>
        <p:sp>
          <p:nvSpPr>
            <p:cNvPr id="33" name="Text 4">
              <a:extLst>
                <a:ext uri="{FF2B5EF4-FFF2-40B4-BE49-F238E27FC236}">
                  <a16:creationId xmlns:a16="http://schemas.microsoft.com/office/drawing/2014/main" id="{C665B020-AAA8-42DD-96F7-B525945F5C6F}"/>
                </a:ext>
              </a:extLst>
            </p:cNvPr>
            <p:cNvSpPr/>
            <p:nvPr/>
          </p:nvSpPr>
          <p:spPr>
            <a:xfrm>
              <a:off x="2260163" y="2804279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Por </a:t>
              </a:r>
              <a:r>
                <a:rPr lang="en-US" sz="2187" dirty="0" err="1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esfuerzo</a:t>
              </a:r>
              <a:endParaRPr lang="en-US" sz="2187" dirty="0"/>
            </a:p>
          </p:txBody>
        </p:sp>
        <p:sp>
          <p:nvSpPr>
            <p:cNvPr id="34" name="Text 5">
              <a:extLst>
                <a:ext uri="{FF2B5EF4-FFF2-40B4-BE49-F238E27FC236}">
                  <a16:creationId xmlns:a16="http://schemas.microsoft.com/office/drawing/2014/main" id="{09AE4796-C5FD-476D-B0C2-22E78473C647}"/>
                </a:ext>
              </a:extLst>
            </p:cNvPr>
            <p:cNvSpPr/>
            <p:nvPr/>
          </p:nvSpPr>
          <p:spPr>
            <a:xfrm>
              <a:off x="2260163" y="3284696"/>
              <a:ext cx="4721781" cy="106620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s-ES" sz="1750" dirty="0">
                  <a:solidFill>
                    <a:srgbClr val="2B415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Un 45% de la renta familiar se destina al pago de la hipoteca en España en 2023</a:t>
              </a:r>
            </a:p>
          </p:txBody>
        </p:sp>
      </p:grp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998" y="4349002"/>
            <a:ext cx="555427" cy="555427"/>
          </a:xfrm>
          <a:prstGeom prst="rect">
            <a:avLst/>
          </a:prstGeom>
        </p:spPr>
      </p:pic>
      <p:pic>
        <p:nvPicPr>
          <p:cNvPr id="36" name="Gráfico 35" descr="Reloj de arena terminado con relleno sólido">
            <a:extLst>
              <a:ext uri="{FF2B5EF4-FFF2-40B4-BE49-F238E27FC236}">
                <a16:creationId xmlns:a16="http://schemas.microsoft.com/office/drawing/2014/main" id="{619DC8E0-9C49-4CD7-A08F-45C083C78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8706" y="4304093"/>
            <a:ext cx="574673" cy="574673"/>
          </a:xfrm>
          <a:prstGeom prst="rect">
            <a:avLst/>
          </a:prstGeom>
        </p:spPr>
      </p:pic>
      <p:pic>
        <p:nvPicPr>
          <p:cNvPr id="38" name="Gráfico 37" descr="Dinero con relleno sólido">
            <a:extLst>
              <a:ext uri="{FF2B5EF4-FFF2-40B4-BE49-F238E27FC236}">
                <a16:creationId xmlns:a16="http://schemas.microsoft.com/office/drawing/2014/main" id="{975E6457-43FF-48C8-9A2D-F44A6F6A76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74917" y="4237450"/>
            <a:ext cx="715639" cy="715639"/>
          </a:xfrm>
          <a:prstGeom prst="rect">
            <a:avLst/>
          </a:prstGeom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5E542B16-085B-4403-895C-8C5B735ADD3A}"/>
              </a:ext>
            </a:extLst>
          </p:cNvPr>
          <p:cNvGrpSpPr/>
          <p:nvPr/>
        </p:nvGrpSpPr>
        <p:grpSpPr>
          <a:xfrm>
            <a:off x="9483731" y="4975168"/>
            <a:ext cx="4111835" cy="2614351"/>
            <a:chOff x="2037993" y="2582108"/>
            <a:chExt cx="5166122" cy="1990963"/>
          </a:xfrm>
        </p:grpSpPr>
        <p:sp>
          <p:nvSpPr>
            <p:cNvPr id="40" name="Shape 3">
              <a:extLst>
                <a:ext uri="{FF2B5EF4-FFF2-40B4-BE49-F238E27FC236}">
                  <a16:creationId xmlns:a16="http://schemas.microsoft.com/office/drawing/2014/main" id="{0FDFDF74-F090-4D39-BFA0-73477F45B95B}"/>
                </a:ext>
              </a:extLst>
            </p:cNvPr>
            <p:cNvSpPr/>
            <p:nvPr/>
          </p:nvSpPr>
          <p:spPr>
            <a:xfrm>
              <a:off x="2037993" y="2582108"/>
              <a:ext cx="5166122" cy="1990963"/>
            </a:xfrm>
            <a:prstGeom prst="roundRect">
              <a:avLst>
                <a:gd name="adj" fmla="val 3348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</p:sp>
        <p:sp>
          <p:nvSpPr>
            <p:cNvPr id="41" name="Text 4">
              <a:extLst>
                <a:ext uri="{FF2B5EF4-FFF2-40B4-BE49-F238E27FC236}">
                  <a16:creationId xmlns:a16="http://schemas.microsoft.com/office/drawing/2014/main" id="{8E356EAF-B203-4AB7-8E8A-68B607D10785}"/>
                </a:ext>
              </a:extLst>
            </p:cNvPr>
            <p:cNvSpPr/>
            <p:nvPr/>
          </p:nvSpPr>
          <p:spPr>
            <a:xfrm>
              <a:off x="2260163" y="2804279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734"/>
                </a:lnSpc>
                <a:buNone/>
              </a:pPr>
              <a:r>
                <a:rPr lang="en-US" sz="2187" dirty="0" err="1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Ahorro</a:t>
              </a:r>
              <a:r>
                <a:rPr lang="en-US" sz="2187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r>
                <a:rPr lang="en-US" sz="2187" dirty="0" err="1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en</a:t>
              </a:r>
              <a:r>
                <a:rPr lang="en-US" sz="2187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r>
                <a:rPr lang="en-US" sz="2187" dirty="0" err="1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Intereses</a:t>
              </a:r>
              <a:endParaRPr lang="en-US" sz="2187" dirty="0"/>
            </a:p>
          </p:txBody>
        </p:sp>
        <p:sp>
          <p:nvSpPr>
            <p:cNvPr id="42" name="Text 5">
              <a:extLst>
                <a:ext uri="{FF2B5EF4-FFF2-40B4-BE49-F238E27FC236}">
                  <a16:creationId xmlns:a16="http://schemas.microsoft.com/office/drawing/2014/main" id="{7B6D37F3-9DA4-492E-95F3-56825472340E}"/>
                </a:ext>
              </a:extLst>
            </p:cNvPr>
            <p:cNvSpPr/>
            <p:nvPr/>
          </p:nvSpPr>
          <p:spPr>
            <a:xfrm>
              <a:off x="2232377" y="3373636"/>
              <a:ext cx="4721781" cy="696881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ctr">
                <a:lnSpc>
                  <a:spcPts val="2799"/>
                </a:lnSpc>
                <a:buNone/>
              </a:pPr>
              <a:r>
                <a:rPr lang="es-ES" sz="2400" b="1" dirty="0">
                  <a:solidFill>
                    <a:srgbClr val="2B415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25.000 € </a:t>
              </a:r>
            </a:p>
          </p:txBody>
        </p:sp>
      </p:grpSp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F6EDE2B0-9E0C-485B-ADB4-37904EC09744}"/>
              </a:ext>
            </a:extLst>
          </p:cNvPr>
          <p:cNvSpPr/>
          <p:nvPr/>
        </p:nvSpPr>
        <p:spPr>
          <a:xfrm>
            <a:off x="4874127" y="6014530"/>
            <a:ext cx="4565373" cy="25733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8040BAD4-063F-4592-9DC6-1938671BCDD1}"/>
              </a:ext>
            </a:extLst>
          </p:cNvPr>
          <p:cNvSpPr/>
          <p:nvPr/>
        </p:nvSpPr>
        <p:spPr>
          <a:xfrm rot="5400000">
            <a:off x="7972685" y="5381326"/>
            <a:ext cx="1186712" cy="25733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33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20336"/>
            <a:ext cx="14388029" cy="8009263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9" name="Text 5"/>
          <p:cNvSpPr/>
          <p:nvPr/>
        </p:nvSpPr>
        <p:spPr>
          <a:xfrm>
            <a:off x="4759881" y="3948351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A2A789ED-00BF-4E80-8104-0B2B4BC1005A}"/>
              </a:ext>
            </a:extLst>
          </p:cNvPr>
          <p:cNvSpPr/>
          <p:nvPr/>
        </p:nvSpPr>
        <p:spPr>
          <a:xfrm>
            <a:off x="321547" y="574386"/>
            <a:ext cx="13987305" cy="6264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Conozcamos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como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como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se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calcula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el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tipo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de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interés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en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las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hipotecas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a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tipo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variable 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2789CBC4-67D7-45C0-8E15-D21F6839F56A}"/>
              </a:ext>
            </a:extLst>
          </p:cNvPr>
          <p:cNvGrpSpPr/>
          <p:nvPr/>
        </p:nvGrpSpPr>
        <p:grpSpPr>
          <a:xfrm>
            <a:off x="4926237" y="3229485"/>
            <a:ext cx="4111835" cy="1066051"/>
            <a:chOff x="2037993" y="2582108"/>
            <a:chExt cx="5166122" cy="1990963"/>
          </a:xfrm>
        </p:grpSpPr>
        <p:sp>
          <p:nvSpPr>
            <p:cNvPr id="24" name="Shape 3">
              <a:extLst>
                <a:ext uri="{FF2B5EF4-FFF2-40B4-BE49-F238E27FC236}">
                  <a16:creationId xmlns:a16="http://schemas.microsoft.com/office/drawing/2014/main" id="{6AB32DEE-B136-451F-9CF5-DBDB6D4A4086}"/>
                </a:ext>
              </a:extLst>
            </p:cNvPr>
            <p:cNvSpPr/>
            <p:nvPr/>
          </p:nvSpPr>
          <p:spPr>
            <a:xfrm>
              <a:off x="2037993" y="2582108"/>
              <a:ext cx="5166122" cy="1990963"/>
            </a:xfrm>
            <a:prstGeom prst="roundRect">
              <a:avLst>
                <a:gd name="adj" fmla="val 3348"/>
              </a:avLst>
            </a:prstGeom>
            <a:solidFill>
              <a:srgbClr val="F6F0E4"/>
            </a:solidFill>
            <a:ln/>
          </p:spPr>
        </p:sp>
        <p:sp>
          <p:nvSpPr>
            <p:cNvPr id="25" name="Text 4">
              <a:extLst>
                <a:ext uri="{FF2B5EF4-FFF2-40B4-BE49-F238E27FC236}">
                  <a16:creationId xmlns:a16="http://schemas.microsoft.com/office/drawing/2014/main" id="{E21B1560-F7E2-40A7-B1A6-58C7513AEEA3}"/>
                </a:ext>
              </a:extLst>
            </p:cNvPr>
            <p:cNvSpPr/>
            <p:nvPr/>
          </p:nvSpPr>
          <p:spPr>
            <a:xfrm>
              <a:off x="2260163" y="2804278"/>
              <a:ext cx="2777490" cy="66314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Es variable.</a:t>
              </a:r>
              <a:endParaRPr lang="en-US" sz="2187" dirty="0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91376-9A12-4F6A-A6C2-4FFAA2CA30E5}"/>
              </a:ext>
            </a:extLst>
          </p:cNvPr>
          <p:cNvGrpSpPr/>
          <p:nvPr/>
        </p:nvGrpSpPr>
        <p:grpSpPr>
          <a:xfrm>
            <a:off x="4926237" y="5294833"/>
            <a:ext cx="4111835" cy="1652744"/>
            <a:chOff x="2037993" y="2582108"/>
            <a:chExt cx="5166122" cy="1990963"/>
          </a:xfrm>
        </p:grpSpPr>
        <p:sp>
          <p:nvSpPr>
            <p:cNvPr id="28" name="Shape 3">
              <a:extLst>
                <a:ext uri="{FF2B5EF4-FFF2-40B4-BE49-F238E27FC236}">
                  <a16:creationId xmlns:a16="http://schemas.microsoft.com/office/drawing/2014/main" id="{1933AF11-ABD9-4D03-868A-B916F3503A94}"/>
                </a:ext>
              </a:extLst>
            </p:cNvPr>
            <p:cNvSpPr/>
            <p:nvPr/>
          </p:nvSpPr>
          <p:spPr>
            <a:xfrm>
              <a:off x="2037993" y="2582108"/>
              <a:ext cx="5166122" cy="1990963"/>
            </a:xfrm>
            <a:prstGeom prst="roundRect">
              <a:avLst>
                <a:gd name="adj" fmla="val 3348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</p:sp>
        <p:sp>
          <p:nvSpPr>
            <p:cNvPr id="29" name="Text 4">
              <a:extLst>
                <a:ext uri="{FF2B5EF4-FFF2-40B4-BE49-F238E27FC236}">
                  <a16:creationId xmlns:a16="http://schemas.microsoft.com/office/drawing/2014/main" id="{947DD85E-8B67-4DC0-A3BB-1B499E50A52E}"/>
                </a:ext>
              </a:extLst>
            </p:cNvPr>
            <p:cNvSpPr/>
            <p:nvPr/>
          </p:nvSpPr>
          <p:spPr>
            <a:xfrm>
              <a:off x="2260163" y="2804279"/>
              <a:ext cx="4721783" cy="1347482"/>
            </a:xfrm>
            <a:prstGeom prst="rect">
              <a:avLst/>
            </a:prstGeom>
            <a:noFill/>
            <a:ln/>
          </p:spPr>
          <p:txBody>
            <a:bodyPr wrap="square" rtlCol="0" anchor="t">
              <a:spAutoFit/>
            </a:bodyPr>
            <a:lstStyle/>
            <a:p>
              <a:pPr marL="0" indent="0" algn="l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Es </a:t>
              </a:r>
              <a:r>
                <a:rPr lang="en-US" sz="2187" dirty="0" err="1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el</a:t>
              </a:r>
              <a:r>
                <a:rPr lang="en-US" sz="2187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r>
                <a:rPr lang="en-US" sz="2187" dirty="0" err="1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precio</a:t>
              </a:r>
              <a:r>
                <a:rPr lang="en-US" sz="2187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al que se </a:t>
              </a:r>
              <a:r>
                <a:rPr lang="en-US" sz="2187" dirty="0" err="1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prestan</a:t>
              </a:r>
              <a:r>
                <a:rPr lang="en-US" sz="2187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dinero entre los </a:t>
              </a:r>
              <a:r>
                <a:rPr lang="en-US" sz="2187" dirty="0" err="1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bancos</a:t>
              </a:r>
              <a:r>
                <a:rPr lang="en-US" sz="2187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r>
                <a:rPr lang="en-US" sz="2187" dirty="0" err="1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europeos</a:t>
              </a:r>
              <a:endParaRPr lang="en-US" sz="2187" dirty="0"/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B25D9D76-0E57-41D5-A4D2-CE9B3C594A30}"/>
              </a:ext>
            </a:extLst>
          </p:cNvPr>
          <p:cNvGrpSpPr/>
          <p:nvPr/>
        </p:nvGrpSpPr>
        <p:grpSpPr>
          <a:xfrm>
            <a:off x="9622814" y="3229487"/>
            <a:ext cx="4111835" cy="1066050"/>
            <a:chOff x="2037993" y="2582108"/>
            <a:chExt cx="5166122" cy="1990963"/>
          </a:xfrm>
        </p:grpSpPr>
        <p:sp>
          <p:nvSpPr>
            <p:cNvPr id="32" name="Shape 3">
              <a:extLst>
                <a:ext uri="{FF2B5EF4-FFF2-40B4-BE49-F238E27FC236}">
                  <a16:creationId xmlns:a16="http://schemas.microsoft.com/office/drawing/2014/main" id="{138959AC-145B-4EDA-8E66-FF4277A5B05B}"/>
                </a:ext>
              </a:extLst>
            </p:cNvPr>
            <p:cNvSpPr/>
            <p:nvPr/>
          </p:nvSpPr>
          <p:spPr>
            <a:xfrm>
              <a:off x="2037993" y="2582108"/>
              <a:ext cx="5166122" cy="1990963"/>
            </a:xfrm>
            <a:prstGeom prst="roundRect">
              <a:avLst>
                <a:gd name="adj" fmla="val 3348"/>
              </a:avLst>
            </a:prstGeom>
            <a:solidFill>
              <a:srgbClr val="F6F0E4"/>
            </a:solidFill>
            <a:ln/>
          </p:spPr>
        </p:sp>
        <p:sp>
          <p:nvSpPr>
            <p:cNvPr id="33" name="Text 4">
              <a:extLst>
                <a:ext uri="{FF2B5EF4-FFF2-40B4-BE49-F238E27FC236}">
                  <a16:creationId xmlns:a16="http://schemas.microsoft.com/office/drawing/2014/main" id="{C665B020-AAA8-42DD-96F7-B525945F5C6F}"/>
                </a:ext>
              </a:extLst>
            </p:cNvPr>
            <p:cNvSpPr/>
            <p:nvPr/>
          </p:nvSpPr>
          <p:spPr>
            <a:xfrm>
              <a:off x="2260163" y="2804278"/>
              <a:ext cx="2777490" cy="66314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Es </a:t>
              </a:r>
              <a:r>
                <a:rPr lang="en-US" sz="2187" dirty="0" err="1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fijo</a:t>
              </a:r>
              <a:r>
                <a:rPr lang="en-US" sz="2187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.</a:t>
              </a:r>
            </a:p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Por </a:t>
              </a:r>
              <a:r>
                <a:rPr lang="en-US" sz="2187" dirty="0" err="1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ejemplo</a:t>
              </a:r>
              <a:r>
                <a:rPr lang="en-US" sz="2187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1%</a:t>
              </a:r>
              <a:endParaRPr lang="en-US" sz="2187" dirty="0"/>
            </a:p>
          </p:txBody>
        </p:sp>
      </p:grp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409" y="1957732"/>
            <a:ext cx="555427" cy="555427"/>
          </a:xfrm>
          <a:prstGeom prst="rect">
            <a:avLst/>
          </a:prstGeom>
        </p:spPr>
      </p:pic>
      <p:sp>
        <p:nvSpPr>
          <p:cNvPr id="4" name="Es igual a 3">
            <a:extLst>
              <a:ext uri="{FF2B5EF4-FFF2-40B4-BE49-F238E27FC236}">
                <a16:creationId xmlns:a16="http://schemas.microsoft.com/office/drawing/2014/main" id="{5F2136CD-A3B6-4226-92C3-80AC212CB058}"/>
              </a:ext>
            </a:extLst>
          </p:cNvPr>
          <p:cNvSpPr/>
          <p:nvPr/>
        </p:nvSpPr>
        <p:spPr>
          <a:xfrm>
            <a:off x="4343425" y="2000824"/>
            <a:ext cx="661012" cy="525920"/>
          </a:xfrm>
          <a:prstGeom prst="mathEqual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5" name="Text 4">
            <a:extLst>
              <a:ext uri="{FF2B5EF4-FFF2-40B4-BE49-F238E27FC236}">
                <a16:creationId xmlns:a16="http://schemas.microsoft.com/office/drawing/2014/main" id="{FA9FC80A-DA52-4B6A-A078-200C23E42D0C}"/>
              </a:ext>
            </a:extLst>
          </p:cNvPr>
          <p:cNvSpPr/>
          <p:nvPr/>
        </p:nvSpPr>
        <p:spPr>
          <a:xfrm>
            <a:off x="5876820" y="2130981"/>
            <a:ext cx="22106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6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Euribor</a:t>
            </a:r>
            <a:endParaRPr lang="en-US" sz="3600" dirty="0"/>
          </a:p>
        </p:txBody>
      </p:sp>
      <p:sp>
        <p:nvSpPr>
          <p:cNvPr id="5" name="Signo más 4">
            <a:extLst>
              <a:ext uri="{FF2B5EF4-FFF2-40B4-BE49-F238E27FC236}">
                <a16:creationId xmlns:a16="http://schemas.microsoft.com/office/drawing/2014/main" id="{29E4F5A5-4432-4F11-A8BA-74B927E9C886}"/>
              </a:ext>
            </a:extLst>
          </p:cNvPr>
          <p:cNvSpPr/>
          <p:nvPr/>
        </p:nvSpPr>
        <p:spPr>
          <a:xfrm>
            <a:off x="8896007" y="2004117"/>
            <a:ext cx="555427" cy="555427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Text 4">
            <a:extLst>
              <a:ext uri="{FF2B5EF4-FFF2-40B4-BE49-F238E27FC236}">
                <a16:creationId xmlns:a16="http://schemas.microsoft.com/office/drawing/2014/main" id="{2AC6986A-01E4-4B9A-826F-BCA1EF5EEE9F}"/>
              </a:ext>
            </a:extLst>
          </p:cNvPr>
          <p:cNvSpPr/>
          <p:nvPr/>
        </p:nvSpPr>
        <p:spPr>
          <a:xfrm>
            <a:off x="9912916" y="2108238"/>
            <a:ext cx="32534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6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Margen</a:t>
            </a:r>
            <a:r>
              <a:rPr lang="en-US" sz="36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36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bancario</a:t>
            </a:r>
            <a:endParaRPr lang="en-US" sz="3600" dirty="0">
              <a:solidFill>
                <a:srgbClr val="124E73"/>
              </a:solidFill>
              <a:latin typeface="MuseoModerno" pitchFamily="34" charset="0"/>
              <a:ea typeface="MuseoModerno" pitchFamily="34" charset="-122"/>
              <a:cs typeface="MuseoModerno" pitchFamily="34" charset="-120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3600" dirty="0"/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D6078D69-03A1-43C8-8859-EBC258C5C91C}"/>
              </a:ext>
            </a:extLst>
          </p:cNvPr>
          <p:cNvSpPr/>
          <p:nvPr/>
        </p:nvSpPr>
        <p:spPr>
          <a:xfrm>
            <a:off x="6885542" y="4384713"/>
            <a:ext cx="132203" cy="826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82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09962"/>
            <a:ext cx="14429433" cy="8119637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331596" y="310362"/>
            <a:ext cx="13987305" cy="8216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El Euribor se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cotiza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en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un mercado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operado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por los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bancos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europeos</a:t>
            </a:r>
            <a:endParaRPr lang="en-US" sz="2800" dirty="0"/>
          </a:p>
        </p:txBody>
      </p:sp>
      <p:pic>
        <p:nvPicPr>
          <p:cNvPr id="7" name="Gráfico 6" descr="Persona con idea con relleno sólido">
            <a:extLst>
              <a:ext uri="{FF2B5EF4-FFF2-40B4-BE49-F238E27FC236}">
                <a16:creationId xmlns:a16="http://schemas.microsoft.com/office/drawing/2014/main" id="{E90CBE2E-A5E6-44DE-8A7A-C3BBF74E3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0556" y="4197373"/>
            <a:ext cx="914400" cy="914400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C6B72B6B-D644-4148-BBF3-01A8E5C46E10}"/>
              </a:ext>
            </a:extLst>
          </p:cNvPr>
          <p:cNvGrpSpPr/>
          <p:nvPr/>
        </p:nvGrpSpPr>
        <p:grpSpPr>
          <a:xfrm>
            <a:off x="7443444" y="1084019"/>
            <a:ext cx="6048776" cy="765979"/>
            <a:chOff x="8075364" y="1002588"/>
            <a:chExt cx="5167085" cy="1743172"/>
          </a:xfrm>
        </p:grpSpPr>
        <p:sp>
          <p:nvSpPr>
            <p:cNvPr id="24" name="Bocadillo: rectángulo con esquinas redondeadas 23">
              <a:extLst>
                <a:ext uri="{FF2B5EF4-FFF2-40B4-BE49-F238E27FC236}">
                  <a16:creationId xmlns:a16="http://schemas.microsoft.com/office/drawing/2014/main" id="{512B869A-C444-4D16-8F2A-F02EA49DD2BF}"/>
                </a:ext>
              </a:extLst>
            </p:cNvPr>
            <p:cNvSpPr/>
            <p:nvPr/>
          </p:nvSpPr>
          <p:spPr>
            <a:xfrm>
              <a:off x="8075364" y="1048873"/>
              <a:ext cx="5167085" cy="1696887"/>
            </a:xfrm>
            <a:prstGeom prst="wedgeRoundRectCallout">
              <a:avLst/>
            </a:prstGeom>
            <a:solidFill>
              <a:srgbClr val="F6F0E4">
                <a:alpha val="4862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Text 4">
              <a:extLst>
                <a:ext uri="{FF2B5EF4-FFF2-40B4-BE49-F238E27FC236}">
                  <a16:creationId xmlns:a16="http://schemas.microsoft.com/office/drawing/2014/main" id="{F5F0FD1C-4E12-4364-A24F-C3EDB87268BC}"/>
                </a:ext>
              </a:extLst>
            </p:cNvPr>
            <p:cNvSpPr/>
            <p:nvPr/>
          </p:nvSpPr>
          <p:spPr>
            <a:xfrm>
              <a:off x="8163499" y="1002588"/>
              <a:ext cx="4924540" cy="1205900"/>
            </a:xfrm>
            <a:prstGeom prst="rect">
              <a:avLst/>
            </a:prstGeom>
            <a:noFill/>
            <a:ln/>
          </p:spPr>
          <p:txBody>
            <a:bodyPr wrap="square" rtlCol="0" anchor="t">
              <a:spAutoFit/>
            </a:bodyPr>
            <a:lstStyle/>
            <a:p>
              <a:pPr>
                <a:lnSpc>
                  <a:spcPts val="2734"/>
                </a:lnSpc>
              </a:pPr>
              <a:r>
                <a:rPr lang="es-ES" sz="2000" dirty="0"/>
                <a:t>Ah! entonces los individuos comunes no podemos hacer nada para modificarlo, ¿o si que podemos?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93BC3E7-995B-46AE-854C-93A18035C6BF}"/>
              </a:ext>
            </a:extLst>
          </p:cNvPr>
          <p:cNvGrpSpPr/>
          <p:nvPr/>
        </p:nvGrpSpPr>
        <p:grpSpPr>
          <a:xfrm>
            <a:off x="331596" y="6730922"/>
            <a:ext cx="13291730" cy="992302"/>
            <a:chOff x="2037993" y="2582108"/>
            <a:chExt cx="5166122" cy="1990963"/>
          </a:xfrm>
        </p:grpSpPr>
        <p:sp>
          <p:nvSpPr>
            <p:cNvPr id="19" name="Shape 3">
              <a:extLst>
                <a:ext uri="{FF2B5EF4-FFF2-40B4-BE49-F238E27FC236}">
                  <a16:creationId xmlns:a16="http://schemas.microsoft.com/office/drawing/2014/main" id="{95ADAEC1-9CB1-4535-9557-8173E630E3D3}"/>
                </a:ext>
              </a:extLst>
            </p:cNvPr>
            <p:cNvSpPr/>
            <p:nvPr/>
          </p:nvSpPr>
          <p:spPr>
            <a:xfrm>
              <a:off x="2037993" y="2582108"/>
              <a:ext cx="5166122" cy="1990963"/>
            </a:xfrm>
            <a:prstGeom prst="roundRect">
              <a:avLst>
                <a:gd name="adj" fmla="val 3348"/>
              </a:avLst>
            </a:prstGeom>
            <a:solidFill>
              <a:srgbClr val="F6F0E4"/>
            </a:solidFill>
            <a:ln/>
          </p:spPr>
        </p:sp>
        <p:sp>
          <p:nvSpPr>
            <p:cNvPr id="20" name="Text 4">
              <a:extLst>
                <a:ext uri="{FF2B5EF4-FFF2-40B4-BE49-F238E27FC236}">
                  <a16:creationId xmlns:a16="http://schemas.microsoft.com/office/drawing/2014/main" id="{851F4F03-92C6-4172-AECA-49B115B35928}"/>
                </a:ext>
              </a:extLst>
            </p:cNvPr>
            <p:cNvSpPr/>
            <p:nvPr/>
          </p:nvSpPr>
          <p:spPr>
            <a:xfrm>
              <a:off x="2124836" y="2928667"/>
              <a:ext cx="4992435" cy="142524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2734"/>
                </a:lnSpc>
              </a:pPr>
              <a:r>
                <a:rPr lang="es-ES" sz="2187" b="1" dirty="0"/>
                <a:t>Veamos si los datos nos confirman está hipótesis.  Vale la pena, hablamos de ahorrar=ganar 25.000 euros.</a:t>
              </a:r>
            </a:p>
            <a:p>
              <a:pPr algn="ctr">
                <a:lnSpc>
                  <a:spcPts val="2734"/>
                </a:lnSpc>
              </a:pPr>
              <a:r>
                <a:rPr lang="es-ES" sz="2187" b="1" dirty="0"/>
                <a:t> ¡VAMOS ALLA!</a:t>
              </a:r>
              <a:endParaRPr lang="en-US" sz="2187" b="1" dirty="0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0A78236-3A9B-42FD-A08F-8679307DAEB9}"/>
              </a:ext>
            </a:extLst>
          </p:cNvPr>
          <p:cNvGrpSpPr/>
          <p:nvPr/>
        </p:nvGrpSpPr>
        <p:grpSpPr>
          <a:xfrm>
            <a:off x="532562" y="3456879"/>
            <a:ext cx="5973669" cy="578439"/>
            <a:chOff x="8075364" y="1002588"/>
            <a:chExt cx="5167085" cy="1743172"/>
          </a:xfrm>
        </p:grpSpPr>
        <p:sp>
          <p:nvSpPr>
            <p:cNvPr id="27" name="Bocadillo: rectángulo con esquinas redondeadas 26">
              <a:extLst>
                <a:ext uri="{FF2B5EF4-FFF2-40B4-BE49-F238E27FC236}">
                  <a16:creationId xmlns:a16="http://schemas.microsoft.com/office/drawing/2014/main" id="{9F724353-C7AB-44DA-89A8-E9A0FF711E72}"/>
                </a:ext>
              </a:extLst>
            </p:cNvPr>
            <p:cNvSpPr/>
            <p:nvPr/>
          </p:nvSpPr>
          <p:spPr>
            <a:xfrm>
              <a:off x="8075364" y="1048873"/>
              <a:ext cx="5167085" cy="1696887"/>
            </a:xfrm>
            <a:prstGeom prst="wedgeRoundRectCallout">
              <a:avLst/>
            </a:prstGeom>
            <a:solidFill>
              <a:schemeClr val="accent5">
                <a:lumMod val="40000"/>
                <a:lumOff val="60000"/>
                <a:alpha val="4862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Text 4">
              <a:extLst>
                <a:ext uri="{FF2B5EF4-FFF2-40B4-BE49-F238E27FC236}">
                  <a16:creationId xmlns:a16="http://schemas.microsoft.com/office/drawing/2014/main" id="{7B447F95-C9C6-41E5-A32F-56B5C22DCADC}"/>
                </a:ext>
              </a:extLst>
            </p:cNvPr>
            <p:cNvSpPr/>
            <p:nvPr/>
          </p:nvSpPr>
          <p:spPr>
            <a:xfrm>
              <a:off x="8163499" y="1002588"/>
              <a:ext cx="4924540" cy="419730"/>
            </a:xfrm>
            <a:prstGeom prst="rect">
              <a:avLst/>
            </a:prstGeom>
            <a:noFill/>
            <a:ln/>
          </p:spPr>
          <p:txBody>
            <a:bodyPr wrap="square" rtlCol="0" anchor="t">
              <a:spAutoFit/>
            </a:bodyPr>
            <a:lstStyle/>
            <a:p>
              <a:pPr>
                <a:lnSpc>
                  <a:spcPts val="2734"/>
                </a:lnSpc>
              </a:pPr>
              <a:r>
                <a:rPr lang="es-ES" sz="2000" dirty="0"/>
                <a:t>Efectivamente así es.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30E10BDA-DD5E-4B84-8273-ED801997281C}"/>
              </a:ext>
            </a:extLst>
          </p:cNvPr>
          <p:cNvGrpSpPr/>
          <p:nvPr/>
        </p:nvGrpSpPr>
        <p:grpSpPr>
          <a:xfrm>
            <a:off x="7434956" y="2403133"/>
            <a:ext cx="6048776" cy="1225238"/>
            <a:chOff x="8075364" y="1002588"/>
            <a:chExt cx="5167085" cy="1743172"/>
          </a:xfrm>
        </p:grpSpPr>
        <p:sp>
          <p:nvSpPr>
            <p:cNvPr id="30" name="Bocadillo: rectángulo con esquinas redondeadas 29">
              <a:extLst>
                <a:ext uri="{FF2B5EF4-FFF2-40B4-BE49-F238E27FC236}">
                  <a16:creationId xmlns:a16="http://schemas.microsoft.com/office/drawing/2014/main" id="{F0C0B4A2-D621-42CE-A463-C16C0907E773}"/>
                </a:ext>
              </a:extLst>
            </p:cNvPr>
            <p:cNvSpPr/>
            <p:nvPr/>
          </p:nvSpPr>
          <p:spPr>
            <a:xfrm>
              <a:off x="8075364" y="1048873"/>
              <a:ext cx="5167085" cy="1696887"/>
            </a:xfrm>
            <a:prstGeom prst="wedgeRoundRectCallout">
              <a:avLst/>
            </a:prstGeom>
            <a:solidFill>
              <a:srgbClr val="F6F0E4">
                <a:alpha val="4862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Text 4">
              <a:extLst>
                <a:ext uri="{FF2B5EF4-FFF2-40B4-BE49-F238E27FC236}">
                  <a16:creationId xmlns:a16="http://schemas.microsoft.com/office/drawing/2014/main" id="{9AFDF6F6-FD6C-40D2-AA59-52D174282FB3}"/>
                </a:ext>
              </a:extLst>
            </p:cNvPr>
            <p:cNvSpPr/>
            <p:nvPr/>
          </p:nvSpPr>
          <p:spPr>
            <a:xfrm>
              <a:off x="8163499" y="1002588"/>
              <a:ext cx="4924540" cy="1582390"/>
            </a:xfrm>
            <a:prstGeom prst="rect">
              <a:avLst/>
            </a:prstGeom>
            <a:noFill/>
            <a:ln/>
          </p:spPr>
          <p:txBody>
            <a:bodyPr wrap="square" rtlCol="0" anchor="t">
              <a:spAutoFit/>
            </a:bodyPr>
            <a:lstStyle/>
            <a:p>
              <a:pPr>
                <a:lnSpc>
                  <a:spcPts val="2734"/>
                </a:lnSpc>
              </a:pPr>
              <a:r>
                <a:rPr lang="es-ES" sz="2000" dirty="0"/>
                <a:t>Por lo tanto ¿lo que pagamos esta atado toda la vida del préstamo a lo que ocurre un mes del año? ¿y siempre el mismo mes? 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C8648A61-C3CA-4FD0-A594-079993A49663}"/>
              </a:ext>
            </a:extLst>
          </p:cNvPr>
          <p:cNvGrpSpPr/>
          <p:nvPr/>
        </p:nvGrpSpPr>
        <p:grpSpPr>
          <a:xfrm>
            <a:off x="532562" y="1477177"/>
            <a:ext cx="5973669" cy="1802563"/>
            <a:chOff x="8075364" y="1002588"/>
            <a:chExt cx="5167085" cy="2175966"/>
          </a:xfrm>
        </p:grpSpPr>
        <p:sp>
          <p:nvSpPr>
            <p:cNvPr id="33" name="Bocadillo: rectángulo con esquinas redondeadas 32">
              <a:extLst>
                <a:ext uri="{FF2B5EF4-FFF2-40B4-BE49-F238E27FC236}">
                  <a16:creationId xmlns:a16="http://schemas.microsoft.com/office/drawing/2014/main" id="{A11FCFF0-5684-4784-96DE-76F10836BC21}"/>
                </a:ext>
              </a:extLst>
            </p:cNvPr>
            <p:cNvSpPr/>
            <p:nvPr/>
          </p:nvSpPr>
          <p:spPr>
            <a:xfrm>
              <a:off x="8075364" y="1048873"/>
              <a:ext cx="5167085" cy="1696887"/>
            </a:xfrm>
            <a:prstGeom prst="wedgeRoundRectCallout">
              <a:avLst/>
            </a:prstGeom>
            <a:solidFill>
              <a:schemeClr val="accent5">
                <a:lumMod val="40000"/>
                <a:lumOff val="60000"/>
                <a:alpha val="4862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Text 4">
              <a:extLst>
                <a:ext uri="{FF2B5EF4-FFF2-40B4-BE49-F238E27FC236}">
                  <a16:creationId xmlns:a16="http://schemas.microsoft.com/office/drawing/2014/main" id="{96FAF948-4DBF-43E0-A841-087E2BF5EA81}"/>
                </a:ext>
              </a:extLst>
            </p:cNvPr>
            <p:cNvSpPr/>
            <p:nvPr/>
          </p:nvSpPr>
          <p:spPr>
            <a:xfrm>
              <a:off x="8163499" y="1002588"/>
              <a:ext cx="4924540" cy="2175966"/>
            </a:xfrm>
            <a:prstGeom prst="rect">
              <a:avLst/>
            </a:prstGeom>
            <a:noFill/>
            <a:ln/>
          </p:spPr>
          <p:txBody>
            <a:bodyPr wrap="square" rtlCol="0" anchor="t">
              <a:spAutoFit/>
            </a:bodyPr>
            <a:lstStyle/>
            <a:p>
              <a:pPr>
                <a:lnSpc>
                  <a:spcPts val="2734"/>
                </a:lnSpc>
              </a:pPr>
              <a:r>
                <a:rPr lang="es-ES" sz="2000" dirty="0"/>
                <a:t>Veamos como funciona  a ver que se puede hacer. </a:t>
              </a:r>
            </a:p>
            <a:p>
              <a:pPr>
                <a:lnSpc>
                  <a:spcPts val="2734"/>
                </a:lnSpc>
              </a:pPr>
              <a:r>
                <a:rPr lang="es-ES" sz="2000" dirty="0"/>
                <a:t>Una vez al año, siempre el mismo mes, cambia la cuota para los siguientes 12 meses.</a:t>
              </a:r>
            </a:p>
            <a:p>
              <a:pPr>
                <a:lnSpc>
                  <a:spcPts val="2734"/>
                </a:lnSpc>
              </a:pPr>
              <a:r>
                <a:rPr lang="es-ES" sz="2000" dirty="0"/>
                <a:t>Y se calcula tomando el Euribor de ese mes.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166F81A-CF2A-4561-96C0-D9288D5C76D8}"/>
              </a:ext>
            </a:extLst>
          </p:cNvPr>
          <p:cNvGrpSpPr/>
          <p:nvPr/>
        </p:nvGrpSpPr>
        <p:grpSpPr>
          <a:xfrm>
            <a:off x="7410357" y="3971920"/>
            <a:ext cx="6129757" cy="1112228"/>
            <a:chOff x="8075364" y="1002588"/>
            <a:chExt cx="5167085" cy="1743172"/>
          </a:xfrm>
        </p:grpSpPr>
        <p:sp>
          <p:nvSpPr>
            <p:cNvPr id="36" name="Bocadillo: rectángulo con esquinas redondeadas 35">
              <a:extLst>
                <a:ext uri="{FF2B5EF4-FFF2-40B4-BE49-F238E27FC236}">
                  <a16:creationId xmlns:a16="http://schemas.microsoft.com/office/drawing/2014/main" id="{66C08ECE-CF16-494C-BBD8-B0F79440D460}"/>
                </a:ext>
              </a:extLst>
            </p:cNvPr>
            <p:cNvSpPr/>
            <p:nvPr/>
          </p:nvSpPr>
          <p:spPr>
            <a:xfrm>
              <a:off x="8075364" y="1048873"/>
              <a:ext cx="5167085" cy="1696887"/>
            </a:xfrm>
            <a:prstGeom prst="wedgeRoundRectCallout">
              <a:avLst/>
            </a:prstGeom>
            <a:solidFill>
              <a:srgbClr val="F6F0E4">
                <a:alpha val="4862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Text 4">
              <a:extLst>
                <a:ext uri="{FF2B5EF4-FFF2-40B4-BE49-F238E27FC236}">
                  <a16:creationId xmlns:a16="http://schemas.microsoft.com/office/drawing/2014/main" id="{D8434700-2BF2-42B2-91E1-F61A1F1C039C}"/>
                </a:ext>
              </a:extLst>
            </p:cNvPr>
            <p:cNvSpPr/>
            <p:nvPr/>
          </p:nvSpPr>
          <p:spPr>
            <a:xfrm>
              <a:off x="8163499" y="1002588"/>
              <a:ext cx="4924540" cy="1112228"/>
            </a:xfrm>
            <a:prstGeom prst="rect">
              <a:avLst/>
            </a:prstGeom>
            <a:noFill/>
            <a:ln/>
          </p:spPr>
          <p:txBody>
            <a:bodyPr wrap="square" rtlCol="0" anchor="t">
              <a:spAutoFit/>
            </a:bodyPr>
            <a:lstStyle/>
            <a:p>
              <a:pPr>
                <a:lnSpc>
                  <a:spcPts val="2734"/>
                </a:lnSpc>
              </a:pPr>
              <a:r>
                <a:rPr lang="es-ES" sz="2000" dirty="0"/>
                <a:t>¿Y si hubiera meses que normalmente tienen un Euribor mas bajo que los otros? ¿y otros meses mas alto?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69EF63B-0CBA-482F-BAD7-FD868811E06C}"/>
              </a:ext>
            </a:extLst>
          </p:cNvPr>
          <p:cNvGrpSpPr/>
          <p:nvPr/>
        </p:nvGrpSpPr>
        <p:grpSpPr>
          <a:xfrm>
            <a:off x="532561" y="4451084"/>
            <a:ext cx="5973669" cy="1804725"/>
            <a:chOff x="8075364" y="1002588"/>
            <a:chExt cx="5167085" cy="1804725"/>
          </a:xfrm>
        </p:grpSpPr>
        <p:sp>
          <p:nvSpPr>
            <p:cNvPr id="39" name="Bocadillo: rectángulo con esquinas redondeadas 38">
              <a:extLst>
                <a:ext uri="{FF2B5EF4-FFF2-40B4-BE49-F238E27FC236}">
                  <a16:creationId xmlns:a16="http://schemas.microsoft.com/office/drawing/2014/main" id="{E4B5FAB2-C4CF-4616-99DB-4D168844D6FF}"/>
                </a:ext>
              </a:extLst>
            </p:cNvPr>
            <p:cNvSpPr/>
            <p:nvPr/>
          </p:nvSpPr>
          <p:spPr>
            <a:xfrm>
              <a:off x="8075364" y="1048873"/>
              <a:ext cx="5167085" cy="1696887"/>
            </a:xfrm>
            <a:prstGeom prst="wedgeRoundRectCallout">
              <a:avLst/>
            </a:prstGeom>
            <a:solidFill>
              <a:schemeClr val="accent5">
                <a:lumMod val="40000"/>
                <a:lumOff val="60000"/>
                <a:alpha val="4862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Text 4">
              <a:extLst>
                <a:ext uri="{FF2B5EF4-FFF2-40B4-BE49-F238E27FC236}">
                  <a16:creationId xmlns:a16="http://schemas.microsoft.com/office/drawing/2014/main" id="{F22DE046-82F8-4DFA-BDDF-3A063EFE430E}"/>
                </a:ext>
              </a:extLst>
            </p:cNvPr>
            <p:cNvSpPr/>
            <p:nvPr/>
          </p:nvSpPr>
          <p:spPr>
            <a:xfrm>
              <a:off x="8163499" y="1002588"/>
              <a:ext cx="4924540" cy="1804725"/>
            </a:xfrm>
            <a:prstGeom prst="rect">
              <a:avLst/>
            </a:prstGeom>
            <a:noFill/>
            <a:ln/>
          </p:spPr>
          <p:txBody>
            <a:bodyPr wrap="square" rtlCol="0" anchor="t">
              <a:spAutoFit/>
            </a:bodyPr>
            <a:lstStyle/>
            <a:p>
              <a:pPr>
                <a:lnSpc>
                  <a:spcPts val="2734"/>
                </a:lnSpc>
              </a:pPr>
              <a:r>
                <a:rPr lang="es-ES" sz="2000" dirty="0"/>
                <a:t>¡Genial! En ese caso podríamos usar esa información para pagar menos, firmando la hipoteca en el mes mas conveniente. </a:t>
              </a:r>
            </a:p>
            <a:p>
              <a:pPr>
                <a:lnSpc>
                  <a:spcPts val="2734"/>
                </a:lnSpc>
              </a:pPr>
              <a:r>
                <a:rPr lang="es-ES" sz="2000" dirty="0"/>
                <a:t>O al menos evitando firmarla en los mas desfavorables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34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-110036" y="203606"/>
            <a:ext cx="14429433" cy="8009674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r>
              <a:rPr lang="es-ES" dirty="0"/>
              <a:t>   </a:t>
            </a:r>
          </a:p>
        </p:txBody>
      </p:sp>
      <p:sp>
        <p:nvSpPr>
          <p:cNvPr id="15" name="Shape 3">
            <a:extLst>
              <a:ext uri="{FF2B5EF4-FFF2-40B4-BE49-F238E27FC236}">
                <a16:creationId xmlns:a16="http://schemas.microsoft.com/office/drawing/2014/main" id="{18F63592-7B92-4241-AE46-561912529E79}"/>
              </a:ext>
            </a:extLst>
          </p:cNvPr>
          <p:cNvSpPr/>
          <p:nvPr/>
        </p:nvSpPr>
        <p:spPr>
          <a:xfrm>
            <a:off x="10126652" y="2273578"/>
            <a:ext cx="3848519" cy="2017912"/>
          </a:xfrm>
          <a:prstGeom prst="roundRect">
            <a:avLst>
              <a:gd name="adj" fmla="val 3348"/>
            </a:avLst>
          </a:prstGeom>
          <a:solidFill>
            <a:srgbClr val="F6F0E4"/>
          </a:solidFill>
          <a:ln/>
        </p:spPr>
      </p:sp>
      <p:sp>
        <p:nvSpPr>
          <p:cNvPr id="4" name="Text 2"/>
          <p:cNvSpPr/>
          <p:nvPr/>
        </p:nvSpPr>
        <p:spPr>
          <a:xfrm>
            <a:off x="331596" y="310363"/>
            <a:ext cx="13987305" cy="713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s-E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El precio del dinero lo marca el Banco Central Europeo.</a:t>
            </a:r>
          </a:p>
        </p:txBody>
      </p:sp>
      <p:sp>
        <p:nvSpPr>
          <p:cNvPr id="5" name="Text 3"/>
          <p:cNvSpPr/>
          <p:nvPr/>
        </p:nvSpPr>
        <p:spPr>
          <a:xfrm>
            <a:off x="440304" y="1607736"/>
            <a:ext cx="13285743" cy="109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endParaRPr lang="en-US" sz="2187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73C3A84-6F4F-4047-AE0E-43CAC8C0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04" y="1786908"/>
            <a:ext cx="9576312" cy="5795284"/>
          </a:xfrm>
          <a:prstGeom prst="rect">
            <a:avLst/>
          </a:prstGeom>
        </p:spPr>
      </p:pic>
      <p:sp>
        <p:nvSpPr>
          <p:cNvPr id="9" name="Text 2">
            <a:extLst>
              <a:ext uri="{FF2B5EF4-FFF2-40B4-BE49-F238E27FC236}">
                <a16:creationId xmlns:a16="http://schemas.microsoft.com/office/drawing/2014/main" id="{4C01068B-7DF6-4B17-A701-1F16C7E9F6E9}"/>
              </a:ext>
            </a:extLst>
          </p:cNvPr>
          <p:cNvSpPr/>
          <p:nvPr/>
        </p:nvSpPr>
        <p:spPr>
          <a:xfrm>
            <a:off x="10348212" y="2330088"/>
            <a:ext cx="3848519" cy="20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Se observa una clara correlación directa.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rgbClr val="124E73"/>
              </a:solidFill>
              <a:latin typeface="MuseoModerno" pitchFamily="34" charset="0"/>
              <a:ea typeface="MuseoModerno" pitchFamily="34" charset="-122"/>
              <a:cs typeface="MuseoModerno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Los valores de Euribor están mayoritariamente por encima del Tipo BCE.</a:t>
            </a: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AE891BD8-D06E-4D0F-8175-A6D38DD053AE}"/>
              </a:ext>
            </a:extLst>
          </p:cNvPr>
          <p:cNvSpPr/>
          <p:nvPr/>
        </p:nvSpPr>
        <p:spPr>
          <a:xfrm>
            <a:off x="602901" y="1033247"/>
            <a:ext cx="13695903" cy="713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s-ES" sz="20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Analizamos si podríamos explicar el Euribor conociendo el tipo oficial del BCE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2D262F-B19D-4D9F-B215-7FF8944CB8DD}"/>
              </a:ext>
            </a:extLst>
          </p:cNvPr>
          <p:cNvSpPr/>
          <p:nvPr/>
        </p:nvSpPr>
        <p:spPr>
          <a:xfrm>
            <a:off x="5069160" y="7406196"/>
            <a:ext cx="713433" cy="395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A0139B-EC9F-4AAF-A6CF-24846B659D91}"/>
              </a:ext>
            </a:extLst>
          </p:cNvPr>
          <p:cNvSpPr txBox="1"/>
          <p:nvPr/>
        </p:nvSpPr>
        <p:spPr>
          <a:xfrm>
            <a:off x="4881799" y="7461861"/>
            <a:ext cx="103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Tipo BCE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9038749-3E15-43F8-A3DF-B85DD5ABAC2C}"/>
              </a:ext>
            </a:extLst>
          </p:cNvPr>
          <p:cNvSpPr txBox="1"/>
          <p:nvPr/>
        </p:nvSpPr>
        <p:spPr>
          <a:xfrm>
            <a:off x="128260" y="4053038"/>
            <a:ext cx="461665" cy="9996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dirty="0"/>
              <a:t>Euribor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F2950D1-889A-4305-9355-8238369B9B0E}"/>
              </a:ext>
            </a:extLst>
          </p:cNvPr>
          <p:cNvSpPr/>
          <p:nvPr/>
        </p:nvSpPr>
        <p:spPr>
          <a:xfrm>
            <a:off x="485727" y="4208443"/>
            <a:ext cx="169232" cy="71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15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19926"/>
            <a:ext cx="14429433" cy="8009674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331596" y="310362"/>
            <a:ext cx="13987305" cy="8216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Pero no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nos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sirve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para una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prediccion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los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suficientemente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precisa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(a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nivel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mes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)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440304" y="1607736"/>
            <a:ext cx="13285743" cy="60692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endParaRPr lang="es-ES" sz="2187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372B3F88-D70B-4820-A1A9-0C8523C37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30" y="1516311"/>
            <a:ext cx="8516401" cy="5521049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84F143B9-0A7A-4CE2-8D3F-C8C285DFCC47}"/>
              </a:ext>
            </a:extLst>
          </p:cNvPr>
          <p:cNvGrpSpPr/>
          <p:nvPr/>
        </p:nvGrpSpPr>
        <p:grpSpPr>
          <a:xfrm>
            <a:off x="904353" y="1919672"/>
            <a:ext cx="3949002" cy="2017912"/>
            <a:chOff x="904353" y="1919672"/>
            <a:chExt cx="3949002" cy="2017912"/>
          </a:xfrm>
        </p:grpSpPr>
        <p:sp>
          <p:nvSpPr>
            <p:cNvPr id="22" name="Shape 3">
              <a:extLst>
                <a:ext uri="{FF2B5EF4-FFF2-40B4-BE49-F238E27FC236}">
                  <a16:creationId xmlns:a16="http://schemas.microsoft.com/office/drawing/2014/main" id="{F48E7728-EFAA-4827-975B-1C051DB96C7C}"/>
                </a:ext>
              </a:extLst>
            </p:cNvPr>
            <p:cNvSpPr/>
            <p:nvPr/>
          </p:nvSpPr>
          <p:spPr>
            <a:xfrm>
              <a:off x="904353" y="1919672"/>
              <a:ext cx="3848519" cy="2017912"/>
            </a:xfrm>
            <a:prstGeom prst="roundRect">
              <a:avLst>
                <a:gd name="adj" fmla="val 3348"/>
              </a:avLst>
            </a:prstGeom>
            <a:solidFill>
              <a:srgbClr val="F6F0E4"/>
            </a:solidFill>
            <a:ln/>
          </p:spPr>
        </p:sp>
        <p:sp>
          <p:nvSpPr>
            <p:cNvPr id="21" name="Text 2">
              <a:extLst>
                <a:ext uri="{FF2B5EF4-FFF2-40B4-BE49-F238E27FC236}">
                  <a16:creationId xmlns:a16="http://schemas.microsoft.com/office/drawing/2014/main" id="{1020F360-E82A-4204-B43B-0C73CA1E0923}"/>
                </a:ext>
              </a:extLst>
            </p:cNvPr>
            <p:cNvSpPr/>
            <p:nvPr/>
          </p:nvSpPr>
          <p:spPr>
            <a:xfrm>
              <a:off x="1004836" y="2098737"/>
              <a:ext cx="3848519" cy="144595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buNone/>
              </a:pPr>
              <a:r>
                <a:rPr lang="es-ES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Vemos que para algunos valores de Tipo BCE el mercado interbancario puede cotizar en una horquilla de hasta 2 puntos por encima.</a:t>
              </a:r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6DBB9B0-88CA-42CB-9236-568BB106D7D0}"/>
              </a:ext>
            </a:extLst>
          </p:cNvPr>
          <p:cNvSpPr/>
          <p:nvPr/>
        </p:nvSpPr>
        <p:spPr>
          <a:xfrm>
            <a:off x="5827923" y="6720289"/>
            <a:ext cx="7898124" cy="317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E988165-287F-49B1-8DB4-1A6696523228}"/>
              </a:ext>
            </a:extLst>
          </p:cNvPr>
          <p:cNvSpPr txBox="1"/>
          <p:nvPr/>
        </p:nvSpPr>
        <p:spPr>
          <a:xfrm>
            <a:off x="5067759" y="3679634"/>
            <a:ext cx="24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%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54C04A2-E053-4EC3-AE93-66716EFD3945}"/>
              </a:ext>
            </a:extLst>
          </p:cNvPr>
          <p:cNvSpPr txBox="1"/>
          <p:nvPr/>
        </p:nvSpPr>
        <p:spPr>
          <a:xfrm>
            <a:off x="5867388" y="6720289"/>
            <a:ext cx="782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1999         2002            2004          2006       2008        2010      2012       2014        2016        2018          2020       2022  </a:t>
            </a:r>
          </a:p>
          <a:p>
            <a:r>
              <a:rPr lang="es-E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783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41033"/>
            <a:ext cx="14429433" cy="8009674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00967" y="565566"/>
            <a:ext cx="13957281" cy="8216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Veamos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como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lo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estan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haciendo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el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mercado,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cuando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se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estan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firmando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las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hipotecas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en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España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440304" y="1607736"/>
            <a:ext cx="13285743" cy="60692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endParaRPr lang="es-ES" sz="2187" dirty="0"/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24307AEC-9C6B-4E78-AB11-EA535D0B1480}"/>
              </a:ext>
            </a:extLst>
          </p:cNvPr>
          <p:cNvSpPr/>
          <p:nvPr/>
        </p:nvSpPr>
        <p:spPr>
          <a:xfrm>
            <a:off x="1804103" y="6842401"/>
            <a:ext cx="12424363" cy="10324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Hasta </a:t>
            </a:r>
            <a:r>
              <a:rPr lang="en-US" sz="24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ahora</a:t>
            </a:r>
            <a:r>
              <a:rPr lang="en-US" sz="2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no </a:t>
            </a:r>
            <a:r>
              <a:rPr lang="en-US" sz="24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hemos</a:t>
            </a:r>
            <a:r>
              <a:rPr lang="en-US" sz="2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4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encontramos</a:t>
            </a:r>
            <a:r>
              <a:rPr lang="en-US" sz="2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la forma de </a:t>
            </a:r>
            <a:r>
              <a:rPr lang="en-US" sz="24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comprobar</a:t>
            </a:r>
            <a:r>
              <a:rPr lang="en-US" sz="2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la </a:t>
            </a:r>
            <a:r>
              <a:rPr lang="en-US" sz="24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hipótesis</a:t>
            </a:r>
            <a:r>
              <a:rPr lang="en-US" sz="2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. Es hora de </a:t>
            </a:r>
            <a:r>
              <a:rPr lang="en-US" sz="24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atacar</a:t>
            </a:r>
            <a:r>
              <a:rPr lang="en-US" sz="2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4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directamente</a:t>
            </a:r>
            <a:r>
              <a:rPr lang="en-US" sz="2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. </a:t>
            </a:r>
            <a:r>
              <a:rPr lang="en-US" sz="24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Veamos</a:t>
            </a:r>
            <a:r>
              <a:rPr lang="en-US" sz="2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4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como</a:t>
            </a:r>
            <a:r>
              <a:rPr lang="en-US" sz="2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se </a:t>
            </a:r>
            <a:r>
              <a:rPr lang="en-US" sz="24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distribuye</a:t>
            </a:r>
            <a:r>
              <a:rPr lang="en-US" sz="2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4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el</a:t>
            </a:r>
            <a:r>
              <a:rPr lang="en-US" sz="2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Euribor por meses.</a:t>
            </a:r>
            <a:endParaRPr lang="en-US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6C9C38A-C7A8-47E4-B6B4-AEF8F31CC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22" y="1843971"/>
            <a:ext cx="7093892" cy="416780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EEF3D05-BD0A-44D8-A02D-A93C4CFE6A75}"/>
              </a:ext>
            </a:extLst>
          </p:cNvPr>
          <p:cNvSpPr/>
          <p:nvPr/>
        </p:nvSpPr>
        <p:spPr>
          <a:xfrm>
            <a:off x="1255923" y="1843971"/>
            <a:ext cx="429658" cy="22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BBCB331-FB26-4DCC-850D-B7B3502E5A2B}"/>
              </a:ext>
            </a:extLst>
          </p:cNvPr>
          <p:cNvSpPr txBox="1"/>
          <p:nvPr/>
        </p:nvSpPr>
        <p:spPr>
          <a:xfrm>
            <a:off x="604804" y="2971178"/>
            <a:ext cx="461665" cy="146264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s-ES" dirty="0"/>
              <a:t>X  100.000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039B2EF-B0A4-4E80-A8C2-66EBA2D8C0DB}"/>
              </a:ext>
            </a:extLst>
          </p:cNvPr>
          <p:cNvSpPr/>
          <p:nvPr/>
        </p:nvSpPr>
        <p:spPr>
          <a:xfrm>
            <a:off x="1066470" y="3058476"/>
            <a:ext cx="305130" cy="1462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F6CEFB5-9768-46C9-8940-B0E05109D840}"/>
              </a:ext>
            </a:extLst>
          </p:cNvPr>
          <p:cNvSpPr/>
          <p:nvPr/>
        </p:nvSpPr>
        <p:spPr>
          <a:xfrm>
            <a:off x="1804103" y="1843971"/>
            <a:ext cx="475496" cy="22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C1BBA8-C75F-4779-A399-A0066C9DAAD0}"/>
              </a:ext>
            </a:extLst>
          </p:cNvPr>
          <p:cNvSpPr txBox="1"/>
          <p:nvPr/>
        </p:nvSpPr>
        <p:spPr>
          <a:xfrm>
            <a:off x="9827046" y="1387199"/>
            <a:ext cx="2699132" cy="821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925DBA3-E2F9-4AE2-98B0-CD6366DF2251}"/>
              </a:ext>
            </a:extLst>
          </p:cNvPr>
          <p:cNvGrpSpPr/>
          <p:nvPr/>
        </p:nvGrpSpPr>
        <p:grpSpPr>
          <a:xfrm>
            <a:off x="8857623" y="2096888"/>
            <a:ext cx="3848519" cy="3510698"/>
            <a:chOff x="904353" y="1919672"/>
            <a:chExt cx="3848519" cy="2017912"/>
          </a:xfrm>
        </p:grpSpPr>
        <p:sp>
          <p:nvSpPr>
            <p:cNvPr id="16" name="Shape 3">
              <a:extLst>
                <a:ext uri="{FF2B5EF4-FFF2-40B4-BE49-F238E27FC236}">
                  <a16:creationId xmlns:a16="http://schemas.microsoft.com/office/drawing/2014/main" id="{6CD11B79-3A72-4960-B725-CD8B942D0B76}"/>
                </a:ext>
              </a:extLst>
            </p:cNvPr>
            <p:cNvSpPr/>
            <p:nvPr/>
          </p:nvSpPr>
          <p:spPr>
            <a:xfrm>
              <a:off x="904353" y="1919672"/>
              <a:ext cx="3848519" cy="2017912"/>
            </a:xfrm>
            <a:prstGeom prst="roundRect">
              <a:avLst>
                <a:gd name="adj" fmla="val 3348"/>
              </a:avLst>
            </a:prstGeom>
            <a:solidFill>
              <a:srgbClr val="F6F0E4"/>
            </a:solidFill>
            <a:ln/>
          </p:spPr>
        </p:sp>
        <p:sp>
          <p:nvSpPr>
            <p:cNvPr id="17" name="Text 2">
              <a:extLst>
                <a:ext uri="{FF2B5EF4-FFF2-40B4-BE49-F238E27FC236}">
                  <a16:creationId xmlns:a16="http://schemas.microsoft.com/office/drawing/2014/main" id="{88B4C6A0-5BB2-4B59-9A89-8D464C68D96F}"/>
                </a:ext>
              </a:extLst>
            </p:cNvPr>
            <p:cNvSpPr/>
            <p:nvPr/>
          </p:nvSpPr>
          <p:spPr>
            <a:xfrm>
              <a:off x="1004836" y="2050535"/>
              <a:ext cx="3656207" cy="149415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buNone/>
              </a:pPr>
              <a:r>
                <a:rPr lang="es-ES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El numero de hipotecas se distribuye mas o menos uniformemente. No parece que haya una tendencia a firmar en un mes concreto.</a:t>
              </a:r>
            </a:p>
            <a:p>
              <a:pPr marL="0" indent="0">
                <a:buNone/>
              </a:pPr>
              <a:endParaRPr lang="es-ES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endParaRPr>
            </a:p>
            <a:p>
              <a:pPr marL="0" indent="0">
                <a:buNone/>
              </a:pPr>
              <a:r>
                <a:rPr lang="es-ES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Agosto y diciembre son los mas bajos. </a:t>
              </a:r>
              <a:r>
                <a:rPr lang="es-ES" dirty="0" err="1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Entindemos</a:t>
              </a:r>
              <a:r>
                <a:rPr lang="es-ES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que debe ser por los periodos vacacionales. Y Enero que el </a:t>
              </a:r>
              <a:r>
                <a:rPr lang="es-ES" dirty="0" err="1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el</a:t>
              </a:r>
              <a:r>
                <a:rPr lang="es-ES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mas alto sería debido a las operaciones de diciembre pendientes de firmar.</a:t>
              </a:r>
            </a:p>
          </p:txBody>
        </p:sp>
      </p:grp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9DA8F59E-8D3B-4175-9350-0F80742BD0DC}"/>
              </a:ext>
            </a:extLst>
          </p:cNvPr>
          <p:cNvSpPr/>
          <p:nvPr/>
        </p:nvSpPr>
        <p:spPr>
          <a:xfrm>
            <a:off x="12661349" y="7491471"/>
            <a:ext cx="1111734" cy="172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28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-3734" y="288839"/>
            <a:ext cx="14429433" cy="8009674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411581" y="431069"/>
            <a:ext cx="13987305" cy="6468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Estudiamos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las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medianas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del Euribor por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cada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mes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y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aparecen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diferencias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claras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... 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440304" y="1607736"/>
            <a:ext cx="13285743" cy="60692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endParaRPr lang="es-ES" sz="2187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49D4F13-6DF2-4335-8F39-F37D1BCE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46" y="1607736"/>
            <a:ext cx="8570803" cy="4818251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962AA39F-19F4-40A3-825E-D74867AA771A}"/>
              </a:ext>
            </a:extLst>
          </p:cNvPr>
          <p:cNvGrpSpPr/>
          <p:nvPr/>
        </p:nvGrpSpPr>
        <p:grpSpPr>
          <a:xfrm>
            <a:off x="9485503" y="1607736"/>
            <a:ext cx="4385076" cy="1990963"/>
            <a:chOff x="2037993" y="2582108"/>
            <a:chExt cx="5166122" cy="1990963"/>
          </a:xfrm>
        </p:grpSpPr>
        <p:sp>
          <p:nvSpPr>
            <p:cNvPr id="10" name="Shape 3">
              <a:extLst>
                <a:ext uri="{FF2B5EF4-FFF2-40B4-BE49-F238E27FC236}">
                  <a16:creationId xmlns:a16="http://schemas.microsoft.com/office/drawing/2014/main" id="{044B8BE7-F4EE-4EAA-9787-78D4DB4947CB}"/>
                </a:ext>
              </a:extLst>
            </p:cNvPr>
            <p:cNvSpPr/>
            <p:nvPr/>
          </p:nvSpPr>
          <p:spPr>
            <a:xfrm>
              <a:off x="2037993" y="2582108"/>
              <a:ext cx="5166122" cy="1990963"/>
            </a:xfrm>
            <a:prstGeom prst="roundRect">
              <a:avLst>
                <a:gd name="adj" fmla="val 3348"/>
              </a:avLst>
            </a:prstGeom>
            <a:solidFill>
              <a:srgbClr val="F6F0E4"/>
            </a:solidFill>
            <a:ln/>
          </p:spPr>
        </p:sp>
        <p:sp>
          <p:nvSpPr>
            <p:cNvPr id="11" name="Text 4">
              <a:extLst>
                <a:ext uri="{FF2B5EF4-FFF2-40B4-BE49-F238E27FC236}">
                  <a16:creationId xmlns:a16="http://schemas.microsoft.com/office/drawing/2014/main" id="{60BDF3FE-EED2-48F3-AA17-E1F7DA7B01A4}"/>
                </a:ext>
              </a:extLst>
            </p:cNvPr>
            <p:cNvSpPr/>
            <p:nvPr/>
          </p:nvSpPr>
          <p:spPr>
            <a:xfrm>
              <a:off x="2260163" y="2804279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Los </a:t>
              </a:r>
              <a:r>
                <a:rPr lang="en-US" sz="2187" dirty="0" err="1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peores</a:t>
              </a:r>
              <a:endParaRPr lang="en-US" sz="2187" dirty="0"/>
            </a:p>
          </p:txBody>
        </p:sp>
        <p:sp>
          <p:nvSpPr>
            <p:cNvPr id="12" name="Text 5">
              <a:extLst>
                <a:ext uri="{FF2B5EF4-FFF2-40B4-BE49-F238E27FC236}">
                  <a16:creationId xmlns:a16="http://schemas.microsoft.com/office/drawing/2014/main" id="{977670D1-0FB5-4B26-A071-798B3955DF27}"/>
                </a:ext>
              </a:extLst>
            </p:cNvPr>
            <p:cNvSpPr/>
            <p:nvPr/>
          </p:nvSpPr>
          <p:spPr>
            <a:xfrm>
              <a:off x="2260163" y="3284696"/>
              <a:ext cx="4721781" cy="106620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s-ES" sz="1750" dirty="0">
                  <a:solidFill>
                    <a:srgbClr val="2B415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Las medianas de Septiembre, Octubre, Noviembre y Diciembre son superiores al resto.</a:t>
              </a:r>
            </a:p>
            <a:p>
              <a:pPr marL="0" indent="0">
                <a:lnSpc>
                  <a:spcPts val="2799"/>
                </a:lnSpc>
                <a:buNone/>
              </a:pPr>
              <a:endParaRPr lang="es-E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F51DF36-8039-4640-BF78-15E713B2972C}"/>
              </a:ext>
            </a:extLst>
          </p:cNvPr>
          <p:cNvGrpSpPr/>
          <p:nvPr/>
        </p:nvGrpSpPr>
        <p:grpSpPr>
          <a:xfrm>
            <a:off x="9425429" y="4224763"/>
            <a:ext cx="4385076" cy="1990963"/>
            <a:chOff x="2037993" y="2582108"/>
            <a:chExt cx="5166122" cy="1990963"/>
          </a:xfrm>
        </p:grpSpPr>
        <p:sp>
          <p:nvSpPr>
            <p:cNvPr id="16" name="Shape 3">
              <a:extLst>
                <a:ext uri="{FF2B5EF4-FFF2-40B4-BE49-F238E27FC236}">
                  <a16:creationId xmlns:a16="http://schemas.microsoft.com/office/drawing/2014/main" id="{95CF4DCA-1F7D-4DAF-ABAB-661F3F668B06}"/>
                </a:ext>
              </a:extLst>
            </p:cNvPr>
            <p:cNvSpPr/>
            <p:nvPr/>
          </p:nvSpPr>
          <p:spPr>
            <a:xfrm>
              <a:off x="2037993" y="2582108"/>
              <a:ext cx="5166122" cy="1990963"/>
            </a:xfrm>
            <a:prstGeom prst="roundRect">
              <a:avLst>
                <a:gd name="adj" fmla="val 3348"/>
              </a:avLst>
            </a:prstGeom>
            <a:solidFill>
              <a:srgbClr val="F6F0E4"/>
            </a:solidFill>
            <a:ln/>
          </p:spPr>
        </p:sp>
        <p:sp>
          <p:nvSpPr>
            <p:cNvPr id="17" name="Text 4">
              <a:extLst>
                <a:ext uri="{FF2B5EF4-FFF2-40B4-BE49-F238E27FC236}">
                  <a16:creationId xmlns:a16="http://schemas.microsoft.com/office/drawing/2014/main" id="{0C6A475D-D0F5-4752-9CD5-E374599CB5BD}"/>
                </a:ext>
              </a:extLst>
            </p:cNvPr>
            <p:cNvSpPr/>
            <p:nvPr/>
          </p:nvSpPr>
          <p:spPr>
            <a:xfrm>
              <a:off x="2260163" y="2804279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Los </a:t>
              </a:r>
              <a:r>
                <a:rPr lang="en-US" sz="2187" dirty="0" err="1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mejores</a:t>
              </a:r>
              <a:endParaRPr lang="en-US" sz="2187" dirty="0"/>
            </a:p>
          </p:txBody>
        </p:sp>
        <p:sp>
          <p:nvSpPr>
            <p:cNvPr id="18" name="Text 5">
              <a:extLst>
                <a:ext uri="{FF2B5EF4-FFF2-40B4-BE49-F238E27FC236}">
                  <a16:creationId xmlns:a16="http://schemas.microsoft.com/office/drawing/2014/main" id="{4F2DD5F0-810B-42F8-83EF-63F09B890526}"/>
                </a:ext>
              </a:extLst>
            </p:cNvPr>
            <p:cNvSpPr/>
            <p:nvPr/>
          </p:nvSpPr>
          <p:spPr>
            <a:xfrm>
              <a:off x="2260163" y="3284696"/>
              <a:ext cx="4721781" cy="106620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s-ES" sz="1750" dirty="0">
                  <a:solidFill>
                    <a:srgbClr val="2B415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Se observa que las medianas de Julio y Agosto son inferiores al resto.</a:t>
              </a:r>
            </a:p>
            <a:p>
              <a:pPr marL="0" indent="0">
                <a:lnSpc>
                  <a:spcPts val="2799"/>
                </a:lnSpc>
                <a:buNone/>
              </a:pPr>
              <a:endParaRPr lang="es-E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endParaRPr>
            </a:p>
          </p:txBody>
        </p:sp>
      </p:grpSp>
      <p:sp>
        <p:nvSpPr>
          <p:cNvPr id="6" name="Elipse 5">
            <a:extLst>
              <a:ext uri="{FF2B5EF4-FFF2-40B4-BE49-F238E27FC236}">
                <a16:creationId xmlns:a16="http://schemas.microsoft.com/office/drawing/2014/main" id="{DEAAFCB8-B457-45F8-B321-B7C42C340055}"/>
              </a:ext>
            </a:extLst>
          </p:cNvPr>
          <p:cNvSpPr/>
          <p:nvPr/>
        </p:nvSpPr>
        <p:spPr>
          <a:xfrm>
            <a:off x="6075328" y="2680335"/>
            <a:ext cx="2499839" cy="773312"/>
          </a:xfrm>
          <a:prstGeom prst="ellipse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11B0CE0-AA6D-4663-A9C2-9C642DB1D766}"/>
              </a:ext>
            </a:extLst>
          </p:cNvPr>
          <p:cNvSpPr/>
          <p:nvPr/>
        </p:nvSpPr>
        <p:spPr>
          <a:xfrm>
            <a:off x="4755039" y="3758528"/>
            <a:ext cx="1320290" cy="516665"/>
          </a:xfrm>
          <a:prstGeom prst="ellipse">
            <a:avLst/>
          </a:prstGeom>
          <a:noFill/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6F65691-E785-47BF-AE1D-9C6595176C52}"/>
              </a:ext>
            </a:extLst>
          </p:cNvPr>
          <p:cNvCxnSpPr>
            <a:cxnSpLocks/>
          </p:cNvCxnSpPr>
          <p:nvPr/>
        </p:nvCxnSpPr>
        <p:spPr>
          <a:xfrm flipV="1">
            <a:off x="8334989" y="2127676"/>
            <a:ext cx="1339095" cy="67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147C0D1-6BB8-4BE4-918A-1DFC247FA254}"/>
              </a:ext>
            </a:extLst>
          </p:cNvPr>
          <p:cNvCxnSpPr>
            <a:cxnSpLocks/>
          </p:cNvCxnSpPr>
          <p:nvPr/>
        </p:nvCxnSpPr>
        <p:spPr>
          <a:xfrm>
            <a:off x="5904561" y="4224764"/>
            <a:ext cx="3733666" cy="41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7F03B563-3B57-44C8-95D0-B0BBFDD4BFEC}"/>
              </a:ext>
            </a:extLst>
          </p:cNvPr>
          <p:cNvSpPr/>
          <p:nvPr/>
        </p:nvSpPr>
        <p:spPr>
          <a:xfrm>
            <a:off x="355846" y="3598699"/>
            <a:ext cx="183981" cy="62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AA9A80ED-DDBC-427F-A282-AA1252FDE8DE}"/>
              </a:ext>
            </a:extLst>
          </p:cNvPr>
          <p:cNvSpPr/>
          <p:nvPr/>
        </p:nvSpPr>
        <p:spPr>
          <a:xfrm>
            <a:off x="540744" y="6816427"/>
            <a:ext cx="13987305" cy="8216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s-E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…pero la alta dispersión de los valores en todos los meses, 1,77 sobre 1,8 de media, puede hacer que el efecto real no sea tan diferente entre meses. Debemos comprobarlo.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160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110532" y="219926"/>
            <a:ext cx="14299532" cy="8009674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331596" y="310362"/>
            <a:ext cx="13987305" cy="8216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Para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esclarecerlo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haremos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un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viaje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en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el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tiempo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¿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te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 </a:t>
            </a:r>
            <a:r>
              <a:rPr lang="en-US" sz="2800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apuntas</a:t>
            </a:r>
            <a:r>
              <a:rPr lang="en-US" sz="28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</a:rPr>
              <a:t>?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440304" y="1607736"/>
            <a:ext cx="13285743" cy="60692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/>
              <a:t>BCE no </a:t>
            </a:r>
            <a:r>
              <a:rPr lang="en-US" sz="2187" dirty="0" err="1"/>
              <a:t>predice</a:t>
            </a:r>
            <a:r>
              <a:rPr lang="en-US" sz="2187" dirty="0"/>
              <a:t> </a:t>
            </a:r>
            <a:r>
              <a:rPr lang="en-US" sz="2187" dirty="0" err="1"/>
              <a:t>sencillo</a:t>
            </a:r>
            <a:r>
              <a:rPr lang="en-US" sz="2187" dirty="0"/>
              <a:t> </a:t>
            </a:r>
            <a:r>
              <a:rPr lang="en-US" sz="2187" dirty="0" err="1"/>
              <a:t>el</a:t>
            </a:r>
            <a:r>
              <a:rPr lang="en-US" sz="2187" dirty="0"/>
              <a:t> Euribor ---------------</a:t>
            </a:r>
            <a:r>
              <a:rPr lang="en-US" sz="2187" dirty="0">
                <a:sym typeface="Wingdings" panose="05000000000000000000" pitchFamily="2" charset="2"/>
              </a:rPr>
              <a:t></a:t>
            </a:r>
            <a:r>
              <a:rPr lang="en-US" sz="2187" dirty="0"/>
              <a:t> ¿y con machine learning?</a:t>
            </a:r>
          </a:p>
          <a:p>
            <a:pPr>
              <a:lnSpc>
                <a:spcPts val="2734"/>
              </a:lnSpc>
            </a:pPr>
            <a:r>
              <a:rPr lang="en-US" sz="2187" dirty="0"/>
              <a:t>No hay meses </a:t>
            </a:r>
            <a:r>
              <a:rPr lang="en-US" sz="2187" dirty="0" err="1"/>
              <a:t>mejores</a:t>
            </a:r>
            <a:r>
              <a:rPr lang="en-US" sz="2187" dirty="0"/>
              <a:t>  o </a:t>
            </a:r>
            <a:r>
              <a:rPr lang="en-US" sz="2187" dirty="0" err="1"/>
              <a:t>peores</a:t>
            </a:r>
            <a:r>
              <a:rPr lang="en-US" sz="2187" dirty="0"/>
              <a:t>  -----------            </a:t>
            </a:r>
            <a:r>
              <a:rPr lang="en-US" sz="2187" dirty="0" err="1"/>
              <a:t>nos</a:t>
            </a:r>
            <a:r>
              <a:rPr lang="en-US" sz="2187" dirty="0"/>
              <a:t> da mas </a:t>
            </a:r>
            <a:r>
              <a:rPr lang="en-US" sz="2187" dirty="0" err="1"/>
              <a:t>flexibilidad</a:t>
            </a:r>
            <a:endParaRPr lang="en-US" sz="2187" dirty="0"/>
          </a:p>
          <a:p>
            <a:pPr>
              <a:lnSpc>
                <a:spcPts val="2734"/>
              </a:lnSpc>
            </a:pPr>
            <a:r>
              <a:rPr lang="en-US" sz="2187" dirty="0"/>
              <a:t>La </a:t>
            </a:r>
            <a:r>
              <a:rPr lang="en-US" sz="2187" dirty="0" err="1"/>
              <a:t>gente</a:t>
            </a:r>
            <a:r>
              <a:rPr lang="en-US" sz="2187" dirty="0"/>
              <a:t> </a:t>
            </a:r>
            <a:r>
              <a:rPr lang="en-US" sz="2187" dirty="0" err="1"/>
              <a:t>parece</a:t>
            </a:r>
            <a:r>
              <a:rPr lang="en-US" sz="2187" dirty="0"/>
              <a:t> que no </a:t>
            </a:r>
            <a:r>
              <a:rPr lang="en-US" sz="2187" dirty="0" err="1"/>
              <a:t>sigue</a:t>
            </a:r>
            <a:r>
              <a:rPr lang="en-US" sz="2187" dirty="0"/>
              <a:t> un patron</a:t>
            </a:r>
          </a:p>
          <a:p>
            <a:pPr>
              <a:lnSpc>
                <a:spcPts val="2734"/>
              </a:lnSpc>
            </a:pPr>
            <a:r>
              <a:rPr lang="en-US" sz="2187" dirty="0"/>
              <a:t>De meses para </a:t>
            </a:r>
            <a:r>
              <a:rPr lang="en-US" sz="2187" dirty="0" err="1"/>
              <a:t>firmar</a:t>
            </a:r>
            <a:r>
              <a:rPr lang="en-US" sz="2187" dirty="0"/>
              <a:t>  ------------</a:t>
            </a:r>
            <a:r>
              <a:rPr lang="en-US" sz="2187" dirty="0">
                <a:sym typeface="Wingdings" panose="05000000000000000000" pitchFamily="2" charset="2"/>
              </a:rPr>
              <a:t> Sin </a:t>
            </a:r>
            <a:r>
              <a:rPr lang="en-US" sz="2187" dirty="0" err="1">
                <a:sym typeface="Wingdings" panose="05000000000000000000" pitchFamily="2" charset="2"/>
              </a:rPr>
              <a:t>saberlo</a:t>
            </a:r>
            <a:r>
              <a:rPr lang="en-US" sz="2187" dirty="0">
                <a:sym typeface="Wingdings" panose="05000000000000000000" pitchFamily="2" charset="2"/>
              </a:rPr>
              <a:t> </a:t>
            </a:r>
            <a:r>
              <a:rPr lang="en-US" sz="2187" dirty="0" err="1">
                <a:sym typeface="Wingdings" panose="05000000000000000000" pitchFamily="2" charset="2"/>
              </a:rPr>
              <a:t>siguen</a:t>
            </a:r>
            <a:r>
              <a:rPr lang="en-US" sz="2187" dirty="0">
                <a:sym typeface="Wingdings" panose="05000000000000000000" pitchFamily="2" charset="2"/>
              </a:rPr>
              <a:t> los </a:t>
            </a:r>
            <a:r>
              <a:rPr lang="en-US" sz="2187" dirty="0" err="1">
                <a:sym typeface="Wingdings" panose="05000000000000000000" pitchFamily="2" charset="2"/>
              </a:rPr>
              <a:t>resultados</a:t>
            </a:r>
            <a:r>
              <a:rPr lang="en-US" sz="2187" dirty="0">
                <a:sym typeface="Wingdings" panose="05000000000000000000" pitchFamily="2" charset="2"/>
              </a:rPr>
              <a:t> de </a:t>
            </a:r>
            <a:r>
              <a:rPr lang="en-US" sz="2187" dirty="0" err="1">
                <a:sym typeface="Wingdings" panose="05000000000000000000" pitchFamily="2" charset="2"/>
              </a:rPr>
              <a:t>este</a:t>
            </a:r>
            <a:r>
              <a:rPr lang="en-US" sz="2187" dirty="0">
                <a:sym typeface="Wingdings" panose="05000000000000000000" pitchFamily="2" charset="2"/>
              </a:rPr>
              <a:t> </a:t>
            </a:r>
            <a:r>
              <a:rPr lang="en-US" sz="2187" dirty="0" err="1">
                <a:sym typeface="Wingdings" panose="05000000000000000000" pitchFamily="2" charset="2"/>
              </a:rPr>
              <a:t>análisis</a:t>
            </a:r>
            <a:endParaRPr lang="en-US" sz="2187" dirty="0">
              <a:sym typeface="Wingdings" panose="05000000000000000000" pitchFamily="2" charset="2"/>
            </a:endParaRPr>
          </a:p>
          <a:p>
            <a:pPr>
              <a:lnSpc>
                <a:spcPts val="2734"/>
              </a:lnSpc>
            </a:pPr>
            <a:endParaRPr lang="en-US" sz="2187" dirty="0">
              <a:sym typeface="Wingdings" panose="05000000000000000000" pitchFamily="2" charset="2"/>
            </a:endParaRPr>
          </a:p>
          <a:p>
            <a:pPr>
              <a:lnSpc>
                <a:spcPts val="2734"/>
              </a:lnSpc>
            </a:pPr>
            <a:r>
              <a:rPr lang="en-US" sz="2187" dirty="0">
                <a:sym typeface="Wingdings" panose="05000000000000000000" pitchFamily="2" charset="2"/>
              </a:rPr>
              <a:t> </a:t>
            </a:r>
            <a:endParaRPr lang="en-US" sz="2187" dirty="0"/>
          </a:p>
          <a:p>
            <a:pPr>
              <a:lnSpc>
                <a:spcPts val="2734"/>
              </a:lnSpc>
            </a:pPr>
            <a:endParaRPr lang="en-US" sz="2187" dirty="0"/>
          </a:p>
          <a:p>
            <a:pPr>
              <a:lnSpc>
                <a:spcPts val="2734"/>
              </a:lnSpc>
            </a:pPr>
            <a:endParaRPr lang="en-US" sz="2187" dirty="0"/>
          </a:p>
          <a:p>
            <a:pPr>
              <a:lnSpc>
                <a:spcPts val="2734"/>
              </a:lnSpc>
            </a:pPr>
            <a:endParaRPr lang="en-US" sz="2187" dirty="0"/>
          </a:p>
          <a:p>
            <a:pPr>
              <a:lnSpc>
                <a:spcPts val="2734"/>
              </a:lnSpc>
            </a:pPr>
            <a:endParaRPr lang="en-US" sz="2187" dirty="0"/>
          </a:p>
          <a:p>
            <a:pPr>
              <a:lnSpc>
                <a:spcPts val="2734"/>
              </a:lnSpc>
            </a:pPr>
            <a:endParaRPr lang="en-US" sz="2187" dirty="0"/>
          </a:p>
          <a:p>
            <a:pPr>
              <a:lnSpc>
                <a:spcPts val="2734"/>
              </a:lnSpc>
            </a:pPr>
            <a:endParaRPr lang="en-US" sz="2187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9A95028-7CC9-4EB9-B568-D64F565DA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0304" y="1527232"/>
            <a:ext cx="10977627" cy="5763254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7DF4EC31-EE35-4CB7-8D39-B8C32DB17E10}"/>
              </a:ext>
            </a:extLst>
          </p:cNvPr>
          <p:cNvGrpSpPr/>
          <p:nvPr/>
        </p:nvGrpSpPr>
        <p:grpSpPr>
          <a:xfrm>
            <a:off x="9669218" y="1131469"/>
            <a:ext cx="4385076" cy="609196"/>
            <a:chOff x="2037993" y="2582108"/>
            <a:chExt cx="5166122" cy="1990963"/>
          </a:xfrm>
        </p:grpSpPr>
        <p:sp>
          <p:nvSpPr>
            <p:cNvPr id="10" name="Shape 3">
              <a:extLst>
                <a:ext uri="{FF2B5EF4-FFF2-40B4-BE49-F238E27FC236}">
                  <a16:creationId xmlns:a16="http://schemas.microsoft.com/office/drawing/2014/main" id="{31EC317E-CA75-41D1-8EA4-BC8003258EC3}"/>
                </a:ext>
              </a:extLst>
            </p:cNvPr>
            <p:cNvSpPr/>
            <p:nvPr/>
          </p:nvSpPr>
          <p:spPr>
            <a:xfrm>
              <a:off x="2037993" y="2582108"/>
              <a:ext cx="5166122" cy="1990963"/>
            </a:xfrm>
            <a:prstGeom prst="roundRect">
              <a:avLst>
                <a:gd name="adj" fmla="val 3348"/>
              </a:avLst>
            </a:prstGeom>
            <a:solidFill>
              <a:srgbClr val="50738C"/>
            </a:solidFill>
            <a:ln/>
          </p:spPr>
        </p:sp>
        <p:sp>
          <p:nvSpPr>
            <p:cNvPr id="11" name="Text 4">
              <a:extLst>
                <a:ext uri="{FF2B5EF4-FFF2-40B4-BE49-F238E27FC236}">
                  <a16:creationId xmlns:a16="http://schemas.microsoft.com/office/drawing/2014/main" id="{8B9517A2-D671-461B-878D-E632709C3C9F}"/>
                </a:ext>
              </a:extLst>
            </p:cNvPr>
            <p:cNvSpPr/>
            <p:nvPr/>
          </p:nvSpPr>
          <p:spPr>
            <a:xfrm>
              <a:off x="2179086" y="2746592"/>
              <a:ext cx="4721780" cy="1307632"/>
            </a:xfrm>
            <a:prstGeom prst="rect">
              <a:avLst/>
            </a:prstGeom>
            <a:noFill/>
            <a:ln/>
          </p:spPr>
          <p:txBody>
            <a:bodyPr wrap="square" rtlCol="0" anchor="t">
              <a:spAutoFit/>
            </a:bodyPr>
            <a:lstStyle/>
            <a:p>
              <a:pPr marL="0" indent="0">
                <a:buNone/>
              </a:pP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Retrocedemos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a 1999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A307431-CBB6-4722-B505-AF7DA5AF0301}"/>
              </a:ext>
            </a:extLst>
          </p:cNvPr>
          <p:cNvGrpSpPr/>
          <p:nvPr/>
        </p:nvGrpSpPr>
        <p:grpSpPr>
          <a:xfrm>
            <a:off x="9665529" y="2273487"/>
            <a:ext cx="4385076" cy="872370"/>
            <a:chOff x="2037993" y="2582108"/>
            <a:chExt cx="5166122" cy="1990963"/>
          </a:xfrm>
        </p:grpSpPr>
        <p:sp>
          <p:nvSpPr>
            <p:cNvPr id="16" name="Shape 3">
              <a:extLst>
                <a:ext uri="{FF2B5EF4-FFF2-40B4-BE49-F238E27FC236}">
                  <a16:creationId xmlns:a16="http://schemas.microsoft.com/office/drawing/2014/main" id="{8D580E33-7EF6-4A41-84C3-A9EC8924DE70}"/>
                </a:ext>
              </a:extLst>
            </p:cNvPr>
            <p:cNvSpPr/>
            <p:nvPr/>
          </p:nvSpPr>
          <p:spPr>
            <a:xfrm>
              <a:off x="2037993" y="2582108"/>
              <a:ext cx="5166122" cy="1990963"/>
            </a:xfrm>
            <a:prstGeom prst="roundRect">
              <a:avLst>
                <a:gd name="adj" fmla="val 3348"/>
              </a:avLst>
            </a:prstGeom>
            <a:solidFill>
              <a:srgbClr val="50738C"/>
            </a:solidFill>
            <a:ln/>
          </p:spPr>
        </p:sp>
        <p:sp>
          <p:nvSpPr>
            <p:cNvPr id="17" name="Text 4">
              <a:extLst>
                <a:ext uri="{FF2B5EF4-FFF2-40B4-BE49-F238E27FC236}">
                  <a16:creationId xmlns:a16="http://schemas.microsoft.com/office/drawing/2014/main" id="{A9A9EC8B-8BD1-49D1-A4AB-481B5B70D074}"/>
                </a:ext>
              </a:extLst>
            </p:cNvPr>
            <p:cNvSpPr/>
            <p:nvPr/>
          </p:nvSpPr>
          <p:spPr>
            <a:xfrm>
              <a:off x="2179086" y="2746592"/>
              <a:ext cx="4721780" cy="1615570"/>
            </a:xfrm>
            <a:prstGeom prst="rect">
              <a:avLst/>
            </a:prstGeom>
            <a:noFill/>
            <a:ln/>
          </p:spPr>
          <p:txBody>
            <a:bodyPr wrap="square" rtlCol="0" anchor="t">
              <a:spAutoFit/>
            </a:bodyPr>
            <a:lstStyle/>
            <a:p>
              <a:pPr marL="0" indent="0">
                <a:buNone/>
              </a:pP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Simulamos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12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hipotecas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1 por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cada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mes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.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Todas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de 120.000€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31BEDC2-A563-4D97-B5D1-7D4CE6695A6B}"/>
              </a:ext>
            </a:extLst>
          </p:cNvPr>
          <p:cNvGrpSpPr/>
          <p:nvPr/>
        </p:nvGrpSpPr>
        <p:grpSpPr>
          <a:xfrm>
            <a:off x="9719310" y="3576592"/>
            <a:ext cx="4385076" cy="1334967"/>
            <a:chOff x="2037993" y="2582108"/>
            <a:chExt cx="5166122" cy="1990963"/>
          </a:xfrm>
        </p:grpSpPr>
        <p:sp>
          <p:nvSpPr>
            <p:cNvPr id="19" name="Shape 3">
              <a:extLst>
                <a:ext uri="{FF2B5EF4-FFF2-40B4-BE49-F238E27FC236}">
                  <a16:creationId xmlns:a16="http://schemas.microsoft.com/office/drawing/2014/main" id="{14280F43-A2ED-458B-9DF3-4E3C389B25E3}"/>
                </a:ext>
              </a:extLst>
            </p:cNvPr>
            <p:cNvSpPr/>
            <p:nvPr/>
          </p:nvSpPr>
          <p:spPr>
            <a:xfrm>
              <a:off x="2037993" y="2582108"/>
              <a:ext cx="5166122" cy="1990963"/>
            </a:xfrm>
            <a:prstGeom prst="roundRect">
              <a:avLst>
                <a:gd name="adj" fmla="val 3348"/>
              </a:avLst>
            </a:prstGeom>
            <a:solidFill>
              <a:srgbClr val="50738C"/>
            </a:solidFill>
            <a:ln/>
          </p:spPr>
        </p:sp>
        <p:sp>
          <p:nvSpPr>
            <p:cNvPr id="20" name="Text 4">
              <a:extLst>
                <a:ext uri="{FF2B5EF4-FFF2-40B4-BE49-F238E27FC236}">
                  <a16:creationId xmlns:a16="http://schemas.microsoft.com/office/drawing/2014/main" id="{F845BF33-062A-4E75-8244-052CB18FB7D4}"/>
                </a:ext>
              </a:extLst>
            </p:cNvPr>
            <p:cNvSpPr/>
            <p:nvPr/>
          </p:nvSpPr>
          <p:spPr>
            <a:xfrm>
              <a:off x="2179086" y="2746592"/>
              <a:ext cx="4721780" cy="1514754"/>
            </a:xfrm>
            <a:prstGeom prst="rect">
              <a:avLst/>
            </a:prstGeom>
            <a:noFill/>
            <a:ln/>
          </p:spPr>
          <p:txBody>
            <a:bodyPr wrap="square" rtlCol="0" anchor="t">
              <a:spAutoFit/>
            </a:bodyPr>
            <a:lstStyle/>
            <a:p>
              <a:pPr marL="0" indent="0">
                <a:buNone/>
              </a:pP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Viajamos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de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vuelta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y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vamos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aplicando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cada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año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el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tipo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que le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corresponda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a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cada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hipoteca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03C864D-B35C-4F5B-BE7B-EE2DD81E37E7}"/>
              </a:ext>
            </a:extLst>
          </p:cNvPr>
          <p:cNvGrpSpPr/>
          <p:nvPr/>
        </p:nvGrpSpPr>
        <p:grpSpPr>
          <a:xfrm>
            <a:off x="9734349" y="5286781"/>
            <a:ext cx="4385076" cy="872370"/>
            <a:chOff x="2037993" y="2582108"/>
            <a:chExt cx="5166122" cy="1990963"/>
          </a:xfrm>
        </p:grpSpPr>
        <p:sp>
          <p:nvSpPr>
            <p:cNvPr id="22" name="Shape 3">
              <a:extLst>
                <a:ext uri="{FF2B5EF4-FFF2-40B4-BE49-F238E27FC236}">
                  <a16:creationId xmlns:a16="http://schemas.microsoft.com/office/drawing/2014/main" id="{EDE7F571-49CB-4CBB-A5F0-AD8777726940}"/>
                </a:ext>
              </a:extLst>
            </p:cNvPr>
            <p:cNvSpPr/>
            <p:nvPr/>
          </p:nvSpPr>
          <p:spPr>
            <a:xfrm>
              <a:off x="2037993" y="2582108"/>
              <a:ext cx="5166122" cy="1990963"/>
            </a:xfrm>
            <a:prstGeom prst="roundRect">
              <a:avLst>
                <a:gd name="adj" fmla="val 3348"/>
              </a:avLst>
            </a:prstGeom>
            <a:solidFill>
              <a:srgbClr val="50738C"/>
            </a:solidFill>
            <a:ln/>
          </p:spPr>
        </p:sp>
        <p:sp>
          <p:nvSpPr>
            <p:cNvPr id="23" name="Text 4">
              <a:extLst>
                <a:ext uri="{FF2B5EF4-FFF2-40B4-BE49-F238E27FC236}">
                  <a16:creationId xmlns:a16="http://schemas.microsoft.com/office/drawing/2014/main" id="{C895D5E1-084F-4911-954E-87232557422B}"/>
                </a:ext>
              </a:extLst>
            </p:cNvPr>
            <p:cNvSpPr/>
            <p:nvPr/>
          </p:nvSpPr>
          <p:spPr>
            <a:xfrm>
              <a:off x="2179086" y="2746592"/>
              <a:ext cx="4721780" cy="1615570"/>
            </a:xfrm>
            <a:prstGeom prst="rect">
              <a:avLst/>
            </a:prstGeom>
            <a:noFill/>
            <a:ln/>
          </p:spPr>
          <p:txBody>
            <a:bodyPr wrap="square" rtlCol="0" anchor="t">
              <a:spAutoFit/>
            </a:bodyPr>
            <a:lstStyle/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Tambien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vamos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acumulando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los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intereses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que van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pagando</a:t>
              </a:r>
              <a:r>
                <a:rPr lang="en-US" sz="2000" dirty="0">
                  <a:solidFill>
                    <a:srgbClr val="124E73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.</a:t>
              </a:r>
              <a:endParaRPr lang="en-US" sz="200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6E28765-C553-45CF-A9A6-7C4A73A0B192}"/>
              </a:ext>
            </a:extLst>
          </p:cNvPr>
          <p:cNvGrpSpPr/>
          <p:nvPr/>
        </p:nvGrpSpPr>
        <p:grpSpPr>
          <a:xfrm>
            <a:off x="9788980" y="6651412"/>
            <a:ext cx="4385076" cy="1456264"/>
            <a:chOff x="2037993" y="2582108"/>
            <a:chExt cx="5166122" cy="2482477"/>
          </a:xfrm>
        </p:grpSpPr>
        <p:sp>
          <p:nvSpPr>
            <p:cNvPr id="25" name="Shape 3">
              <a:extLst>
                <a:ext uri="{FF2B5EF4-FFF2-40B4-BE49-F238E27FC236}">
                  <a16:creationId xmlns:a16="http://schemas.microsoft.com/office/drawing/2014/main" id="{29572D4E-CFED-45A8-8B2B-ECC1324FE806}"/>
                </a:ext>
              </a:extLst>
            </p:cNvPr>
            <p:cNvSpPr/>
            <p:nvPr/>
          </p:nvSpPr>
          <p:spPr>
            <a:xfrm>
              <a:off x="2037993" y="2582108"/>
              <a:ext cx="5166122" cy="1990963"/>
            </a:xfrm>
            <a:prstGeom prst="roundRect">
              <a:avLst>
                <a:gd name="adj" fmla="val 3348"/>
              </a:avLst>
            </a:prstGeom>
            <a:solidFill>
              <a:srgbClr val="50738C"/>
            </a:solidFill>
            <a:ln/>
          </p:spPr>
        </p:sp>
        <p:sp>
          <p:nvSpPr>
            <p:cNvPr id="26" name="Text 4">
              <a:extLst>
                <a:ext uri="{FF2B5EF4-FFF2-40B4-BE49-F238E27FC236}">
                  <a16:creationId xmlns:a16="http://schemas.microsoft.com/office/drawing/2014/main" id="{372D6817-B753-4D30-A84F-21493A17305B}"/>
                </a:ext>
              </a:extLst>
            </p:cNvPr>
            <p:cNvSpPr/>
            <p:nvPr/>
          </p:nvSpPr>
          <p:spPr>
            <a:xfrm>
              <a:off x="2179086" y="2746592"/>
              <a:ext cx="4721780" cy="2317993"/>
            </a:xfrm>
            <a:prstGeom prst="rect">
              <a:avLst/>
            </a:prstGeom>
            <a:noFill/>
            <a:ln/>
          </p:spPr>
          <p:txBody>
            <a:bodyPr wrap="square" rtlCol="0" anchor="t">
              <a:spAutoFit/>
            </a:bodyPr>
            <a:lstStyle/>
            <a:p>
              <a:pPr marL="0" indent="0">
                <a:buNone/>
              </a:pP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Llegamos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a 2023 y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miramos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las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cuentas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impacientes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por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conocer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el</a:t>
              </a:r>
              <a:r>
                <a:rPr lang="en-US" sz="2000" dirty="0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MuseoModerno" pitchFamily="34" charset="0"/>
                  <a:ea typeface="MuseoModerno" pitchFamily="34" charset="-122"/>
                  <a:cs typeface="MuseoModerno" pitchFamily="34" charset="-120"/>
                </a:rPr>
                <a:t>resultado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95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989</Words>
  <Application>Microsoft Office PowerPoint</Application>
  <PresentationFormat>Personalizado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MuseoModerno</vt:lpstr>
      <vt:lpstr>Source Sans Pro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¡GRACIAS!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Usuario</cp:lastModifiedBy>
  <cp:revision>25</cp:revision>
  <dcterms:created xsi:type="dcterms:W3CDTF">2024-04-19T12:38:11Z</dcterms:created>
  <dcterms:modified xsi:type="dcterms:W3CDTF">2024-04-20T01:21:00Z</dcterms:modified>
</cp:coreProperties>
</file>