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Definicion%20de%20columnas-Dataset%20Exoplanetas.xlsx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Definicion%20de%20columnas-Dataset%20Exoplanetas.xlsx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E6D-718D-4572-BFD5-FB35C42C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ML_EXOPLANETS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A95C1A-59FC-4F40-84F0-7F1C5477D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134063"/>
            <a:ext cx="7197726" cy="748330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Sabemos que están ahí fuera</a:t>
            </a:r>
          </a:p>
          <a:p>
            <a:r>
              <a:rPr lang="es-ES" dirty="0" err="1"/>
              <a:t>Localizacion</a:t>
            </a:r>
            <a:r>
              <a:rPr lang="es-ES" dirty="0"/>
              <a:t> de exoplanetas con machine </a:t>
            </a:r>
            <a:r>
              <a:rPr lang="es-ES" dirty="0" err="1"/>
              <a:t>learning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761F7D7-7144-4CF4-9204-273C6F312D82}"/>
              </a:ext>
            </a:extLst>
          </p:cNvPr>
          <p:cNvSpPr txBox="1">
            <a:spLocks/>
          </p:cNvSpPr>
          <p:nvPr/>
        </p:nvSpPr>
        <p:spPr>
          <a:xfrm>
            <a:off x="3962399" y="5528033"/>
            <a:ext cx="7197726" cy="939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r>
              <a:rPr lang="en-US" i="1" dirty="0"/>
              <a:t>Proyecto Machine Learning - Bootcamp The Bridge</a:t>
            </a:r>
          </a:p>
          <a:p>
            <a:r>
              <a:rPr lang="en-US" i="1" dirty="0"/>
              <a:t>Pedro </a:t>
            </a:r>
            <a:r>
              <a:rPr lang="en-US" i="1" dirty="0" err="1"/>
              <a:t>i</a:t>
            </a:r>
            <a:r>
              <a:rPr lang="en-US" i="1" dirty="0"/>
              <a:t>. </a:t>
            </a:r>
            <a:r>
              <a:rPr lang="en-US" i="1" dirty="0" err="1"/>
              <a:t>perez</a:t>
            </a:r>
            <a:r>
              <a:rPr lang="en-US" i="1" dirty="0"/>
              <a:t> </a:t>
            </a:r>
            <a:r>
              <a:rPr lang="en-US" i="1" dirty="0" err="1"/>
              <a:t>mira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968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326571" y="796741"/>
            <a:ext cx="50845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10. Conclusiones.</a:t>
            </a:r>
          </a:p>
          <a:p>
            <a:br>
              <a:rPr lang="es-ES" sz="1800" dirty="0">
                <a:latin typeface="Bookman Old Style" panose="02050604050505020204" pitchFamily="18" charset="0"/>
              </a:rPr>
            </a:b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Obtenemos un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accuracy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creo que satisfactorio para nuestro objetivo que es acertar lo mas posible en la clase CONFIRMADO (2).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</a:b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El modelo acierta en el 85% de los casos.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</a:b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En un 18% califica confirmado los que son realmente candidato, pero esto teniendo en cuenta que un porcentaje de los candidatos pudieran ser realmente exoplanetas nos aporta cierto valor.</a:t>
            </a:r>
          </a:p>
          <a:p>
            <a:b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</a:b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Solamente falla totalmente en un 3% que califica como confirmado los que son falsos positivos.</a:t>
            </a: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DESARROLLO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162359-03BB-4D4B-973D-89B50F49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381000"/>
            <a:ext cx="6545517" cy="56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5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4737100" y="1397675"/>
            <a:ext cx="711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	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</a:t>
            </a:r>
          </a:p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Para evaluar la eficiencia definitiva del modelo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habria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calcular los costes/beneficios con los datos de negocio.</a:t>
            </a:r>
          </a:p>
          <a:p>
            <a:endParaRPr lang="es-ES" sz="1800" dirty="0">
              <a:latin typeface="Bookman Old Style" panose="02050604050505020204" pitchFamily="18" charset="0"/>
            </a:endParaRPr>
          </a:p>
          <a:p>
            <a:endParaRPr lang="es-ES" dirty="0">
              <a:latin typeface="Bookman Old Style" panose="02050604050505020204" pitchFamily="18" charset="0"/>
            </a:endParaRP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dirty="0">
                <a:latin typeface="Bookman Old Style" panose="02050604050505020204" pitchFamily="18" charset="0"/>
              </a:rPr>
              <a:t>Probar con Deep </a:t>
            </a:r>
            <a:r>
              <a:rPr lang="es-ES" dirty="0" err="1">
                <a:latin typeface="Bookman Old Style" panose="02050604050505020204" pitchFamily="18" charset="0"/>
              </a:rPr>
              <a:t>Leearning</a:t>
            </a:r>
            <a:r>
              <a:rPr lang="es-ES" dirty="0">
                <a:latin typeface="Bookman Old Style" panose="02050604050505020204" pitchFamily="18" charset="0"/>
              </a:rPr>
              <a:t> para mejorar el resultado.</a:t>
            </a:r>
            <a:br>
              <a:rPr lang="es-ES" sz="1800" dirty="0">
                <a:latin typeface="Bookman Old Style" panose="02050604050505020204" pitchFamily="18" charset="0"/>
              </a:rPr>
            </a:b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4898571" y="357777"/>
            <a:ext cx="6188529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PROXIMOS PASOS</a:t>
            </a:r>
          </a:p>
        </p:txBody>
      </p:sp>
    </p:spTree>
    <p:extLst>
      <p:ext uri="{BB962C8B-B14F-4D97-AF65-F5344CB8AC3E}">
        <p14:creationId xmlns:p14="http://schemas.microsoft.com/office/powerpoint/2010/main" val="171114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93E6D-718D-4572-BFD5-FB35C42C1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107970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505E55B7-1A99-447E-846A-3B89BCF9C6A9}"/>
              </a:ext>
            </a:extLst>
          </p:cNvPr>
          <p:cNvSpPr txBox="1">
            <a:spLocks/>
          </p:cNvSpPr>
          <p:nvPr/>
        </p:nvSpPr>
        <p:spPr>
          <a:xfrm>
            <a:off x="237687" y="43187"/>
            <a:ext cx="7197726" cy="7705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CONTEXTO. El KEPLER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D06988-DECB-426A-A3AC-03FD472C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218" y="994083"/>
            <a:ext cx="4996096" cy="533149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B8E6C94-7ECE-4C26-9DBE-416BBAA30650}"/>
              </a:ext>
            </a:extLst>
          </p:cNvPr>
          <p:cNvSpPr txBox="1"/>
          <p:nvPr/>
        </p:nvSpPr>
        <p:spPr>
          <a:xfrm>
            <a:off x="215915" y="994084"/>
            <a:ext cx="6092890" cy="31393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Lanzado en 2009, el Telescopio Espacial Kepler nos enseñó que nuestra galaxia tiene más planetas que estrellas.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sz="1800" dirty="0">
                <a:latin typeface="Bookman Old Style" panose="02050604050505020204" pitchFamily="18" charset="0"/>
              </a:rPr>
              <a:t>Inicialmente, Kepler miró fijamente una sola parte del cielo durante cuatro años, buscando sombras: la diminuta caída de la luz de las estrellas cuando un planeta cruza la cara de su estrella. 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sz="1800" dirty="0">
                <a:latin typeface="Bookman Old Style" panose="02050604050505020204" pitchFamily="18" charset="0"/>
              </a:rPr>
              <a:t>Lo que se conoce como la técnica del análisis del tránsito.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1AA3A0-B1F2-47B4-94CB-BAD372112DC1}"/>
              </a:ext>
            </a:extLst>
          </p:cNvPr>
          <p:cNvSpPr txBox="1"/>
          <p:nvPr/>
        </p:nvSpPr>
        <p:spPr>
          <a:xfrm>
            <a:off x="215915" y="5402251"/>
            <a:ext cx="6092890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Hasta que se retiró en 2018 Kepler tiene el récord de descubrir la mayor cantidad de planetas de cualquier misión de exoplanetas: más de 2600.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267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5A9FB8-7C99-4B54-95CA-6B1EFCDB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9" y="916798"/>
            <a:ext cx="5182905" cy="33472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E642E5-6899-4746-80E4-1A2E074D3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7" y="3429000"/>
            <a:ext cx="5862819" cy="312176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17E1E12-0F08-4942-85D5-DADA0AD64A40}"/>
              </a:ext>
            </a:extLst>
          </p:cNvPr>
          <p:cNvSpPr txBox="1">
            <a:spLocks/>
          </p:cNvSpPr>
          <p:nvPr/>
        </p:nvSpPr>
        <p:spPr>
          <a:xfrm>
            <a:off x="4875002" y="0"/>
            <a:ext cx="7197726" cy="77054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CONTEXTO. El JAMES WEBB y LOS EUROPEOS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5425088" y="843677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Hoy en día el </a:t>
            </a:r>
            <a:r>
              <a:rPr lang="es-ES" sz="1800" dirty="0" err="1">
                <a:latin typeface="Bookman Old Style" panose="02050604050505020204" pitchFamily="18" charset="0"/>
              </a:rPr>
              <a:t>telecopio</a:t>
            </a:r>
            <a:r>
              <a:rPr lang="es-ES" sz="1800" dirty="0">
                <a:latin typeface="Bookman Old Style" panose="02050604050505020204" pitchFamily="18" charset="0"/>
              </a:rPr>
              <a:t> JAMES WEBB y los telescopios europeos del desierto de Atacama  pueden obtener imágenes en infrarrojos de puntos muy lejanos.</a:t>
            </a:r>
            <a:br>
              <a:rPr lang="es-ES" sz="1800" dirty="0">
                <a:latin typeface="Bookman Old Style" panose="02050604050505020204" pitchFamily="18" charset="0"/>
              </a:rPr>
            </a:br>
            <a:br>
              <a:rPr lang="es-ES" sz="1800" dirty="0">
                <a:latin typeface="Bookman Old Style" panose="02050604050505020204" pitchFamily="18" charset="0"/>
              </a:rPr>
            </a:br>
            <a:r>
              <a:rPr lang="es-ES" sz="1800" dirty="0">
                <a:latin typeface="Bookman Old Style" panose="02050604050505020204" pitchFamily="18" charset="0"/>
              </a:rPr>
              <a:t>Las cuales procesadas con Deep </a:t>
            </a:r>
            <a:r>
              <a:rPr lang="es-ES" sz="1800" dirty="0" err="1">
                <a:latin typeface="Bookman Old Style" panose="02050604050505020204" pitchFamily="18" charset="0"/>
              </a:rPr>
              <a:t>Learning</a:t>
            </a:r>
            <a:r>
              <a:rPr lang="es-ES" sz="1800" dirty="0">
                <a:latin typeface="Bookman Old Style" panose="02050604050505020204" pitchFamily="18" charset="0"/>
              </a:rPr>
              <a:t> ha sido posible evitar el deslumbramiento que produce la estrella y nos han dado las primeras "</a:t>
            </a:r>
            <a:r>
              <a:rPr lang="es-ES" sz="1800" dirty="0" err="1">
                <a:latin typeface="Bookman Old Style" panose="02050604050505020204" pitchFamily="18" charset="0"/>
              </a:rPr>
              <a:t>imagenes</a:t>
            </a:r>
            <a:r>
              <a:rPr lang="es-ES" sz="1800" dirty="0">
                <a:latin typeface="Bookman Old Style" panose="02050604050505020204" pitchFamily="18" charset="0"/>
              </a:rPr>
              <a:t>" de exoplanetas.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3796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83B0AF-3657-4F9D-9DA2-8C21E8F2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1030287"/>
            <a:ext cx="7822451" cy="440012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6358148" y="1126643"/>
            <a:ext cx="51464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Pero ¿donde debe apuntar el WEBB? </a:t>
            </a:r>
            <a:br>
              <a:rPr lang="es-ES" sz="1800" dirty="0">
                <a:latin typeface="Bookman Old Style" panose="02050604050505020204" pitchFamily="18" charset="0"/>
              </a:rPr>
            </a:br>
            <a:br>
              <a:rPr lang="es-ES" sz="1800" dirty="0">
                <a:latin typeface="Bookman Old Style" panose="02050604050505020204" pitchFamily="18" charset="0"/>
              </a:rPr>
            </a:br>
            <a:r>
              <a:rPr lang="es-ES" sz="1800" dirty="0">
                <a:latin typeface="Bookman Old Style" panose="02050604050505020204" pitchFamily="18" charset="0"/>
              </a:rPr>
              <a:t>o ¿que imágenes de las que nos facilita el WEBB son candidatas al costoso proceso de extracción de la imagen del exoplaneta?.</a:t>
            </a: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El problema y el objetivo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7E62D3-1D7F-4A98-B307-91170587320A}"/>
              </a:ext>
            </a:extLst>
          </p:cNvPr>
          <p:cNvSpPr txBox="1"/>
          <p:nvPr/>
        </p:nvSpPr>
        <p:spPr>
          <a:xfrm>
            <a:off x="6460785" y="3778898"/>
            <a:ext cx="51464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Este proyecto desarrolla un modelo de Machine </a:t>
            </a:r>
            <a:r>
              <a:rPr lang="es-ES" dirty="0" err="1">
                <a:latin typeface="Bookman Old Style" panose="02050604050505020204" pitchFamily="18" charset="0"/>
              </a:rPr>
              <a:t>L</a:t>
            </a:r>
            <a:r>
              <a:rPr lang="es-ES" sz="1800" dirty="0" err="1">
                <a:latin typeface="Bookman Old Style" panose="02050604050505020204" pitchFamily="18" charset="0"/>
              </a:rPr>
              <a:t>earning</a:t>
            </a:r>
            <a:r>
              <a:rPr lang="es-ES" sz="1800" dirty="0">
                <a:latin typeface="Bookman Old Style" panose="02050604050505020204" pitchFamily="18" charset="0"/>
              </a:rPr>
              <a:t> que predice que datos tipo KEPLER corresponden a un exoplaneta y por tanto vale la pena captar y procesar </a:t>
            </a:r>
            <a:r>
              <a:rPr lang="es-ES" sz="1800" dirty="0" err="1">
                <a:latin typeface="Bookman Old Style" panose="02050604050505020204" pitchFamily="18" charset="0"/>
              </a:rPr>
              <a:t>imagenes</a:t>
            </a:r>
            <a:r>
              <a:rPr lang="es-ES" sz="1800" dirty="0">
                <a:latin typeface="Bookman Old Style" panose="02050604050505020204" pitchFamily="18" charset="0"/>
              </a:rPr>
              <a:t> de ese punto del espacio.</a:t>
            </a:r>
            <a:endParaRPr lang="es-E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3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5980922" y="1126643"/>
            <a:ext cx="55237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Bookman Old Style" panose="02050604050505020204" pitchFamily="18" charset="0"/>
              </a:rPr>
              <a:t>El </a:t>
            </a:r>
            <a:r>
              <a:rPr lang="es-ES" sz="1800" dirty="0" err="1">
                <a:latin typeface="Bookman Old Style" panose="02050604050505020204" pitchFamily="18" charset="0"/>
              </a:rPr>
              <a:t>dataset</a:t>
            </a:r>
            <a:r>
              <a:rPr lang="es-ES" sz="1800" dirty="0">
                <a:latin typeface="Bookman Old Style" panose="02050604050505020204" pitchFamily="18" charset="0"/>
              </a:rPr>
              <a:t> contiene los datos que fueron captados durante la misión Kepler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sz="1800" dirty="0">
                <a:latin typeface="Bookman Old Style" panose="02050604050505020204" pitchFamily="18" charset="0"/>
              </a:rPr>
              <a:t>Proviene del NASA </a:t>
            </a:r>
            <a:r>
              <a:rPr lang="es-ES" sz="1800" dirty="0" err="1">
                <a:latin typeface="Bookman Old Style" panose="02050604050505020204" pitchFamily="18" charset="0"/>
              </a:rPr>
              <a:t>Exoplanet</a:t>
            </a:r>
            <a:r>
              <a:rPr lang="es-ES" sz="1800" dirty="0">
                <a:latin typeface="Bookman Old Style" panose="02050604050505020204" pitchFamily="18" charset="0"/>
              </a:rPr>
              <a:t> Archive</a:t>
            </a:r>
          </a:p>
          <a:p>
            <a:r>
              <a:rPr lang="es-ES" sz="1800" dirty="0">
                <a:latin typeface="Bookman Old Style" panose="02050604050505020204" pitchFamily="18" charset="0"/>
              </a:rPr>
              <a:t>(A </a:t>
            </a:r>
            <a:r>
              <a:rPr lang="es-ES" sz="1800" dirty="0" err="1">
                <a:latin typeface="Bookman Old Style" panose="02050604050505020204" pitchFamily="18" charset="0"/>
              </a:rPr>
              <a:t>service</a:t>
            </a:r>
            <a:r>
              <a:rPr lang="es-ES" sz="1800" dirty="0">
                <a:latin typeface="Bookman Old Style" panose="02050604050505020204" pitchFamily="18" charset="0"/>
              </a:rPr>
              <a:t> </a:t>
            </a:r>
            <a:r>
              <a:rPr lang="es-ES" sz="1800" dirty="0" err="1">
                <a:latin typeface="Bookman Old Style" panose="02050604050505020204" pitchFamily="18" charset="0"/>
              </a:rPr>
              <a:t>of</a:t>
            </a:r>
            <a:r>
              <a:rPr lang="es-ES" sz="1800" dirty="0">
                <a:latin typeface="Bookman Old Style" panose="02050604050505020204" pitchFamily="18" charset="0"/>
              </a:rPr>
              <a:t> NASA </a:t>
            </a:r>
            <a:r>
              <a:rPr lang="es-ES" sz="1800" dirty="0" err="1">
                <a:latin typeface="Bookman Old Style" panose="02050604050505020204" pitchFamily="18" charset="0"/>
              </a:rPr>
              <a:t>Exoplanet</a:t>
            </a:r>
            <a:r>
              <a:rPr lang="es-ES" sz="1800" dirty="0">
                <a:latin typeface="Bookman Old Style" panose="02050604050505020204" pitchFamily="18" charset="0"/>
              </a:rPr>
              <a:t> </a:t>
            </a:r>
            <a:r>
              <a:rPr lang="es-ES" sz="1800" dirty="0" err="1">
                <a:latin typeface="Bookman Old Style" panose="02050604050505020204" pitchFamily="18" charset="0"/>
              </a:rPr>
              <a:t>Science</a:t>
            </a:r>
            <a:r>
              <a:rPr lang="es-ES" sz="1800" dirty="0">
                <a:latin typeface="Bookman Old Style" panose="02050604050505020204" pitchFamily="18" charset="0"/>
              </a:rPr>
              <a:t> </a:t>
            </a:r>
            <a:r>
              <a:rPr lang="es-ES" sz="1800" dirty="0" err="1">
                <a:latin typeface="Bookman Old Style" panose="02050604050505020204" pitchFamily="18" charset="0"/>
              </a:rPr>
              <a:t>Institute</a:t>
            </a:r>
            <a:r>
              <a:rPr lang="es-ES" sz="1800" dirty="0">
                <a:latin typeface="Bookman Old Style" panose="02050604050505020204" pitchFamily="18" charset="0"/>
              </a:rPr>
              <a:t>)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sz="1800" dirty="0">
                <a:latin typeface="Bookman Old Style" panose="02050604050505020204" pitchFamily="18" charset="0"/>
              </a:rPr>
              <a:t>Esta formado por 9564 observaciones con 49 columnas. </a:t>
            </a: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400903" y="358240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LOS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C47D59F-78A7-4F42-B687-F22D0974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66931"/>
            <a:ext cx="4986046" cy="27921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1E5D7C5-2185-45C7-BB31-B326B94A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59" y="1409506"/>
            <a:ext cx="3764673" cy="418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2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465348" y="823913"/>
            <a:ext cx="57449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Estudio,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interpretacion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de las variables y primeros descartes de variables (12).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  <a:hlinkClick r:id="rId2" action="ppaction://hlinkfile"/>
              </a:rPr>
              <a:t>Tabla</a:t>
            </a:r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pPr marL="342900" indent="-342900">
              <a:buAutoNum type="arabicPeriod"/>
            </a:pPr>
            <a:r>
              <a:rPr lang="es-ES" dirty="0">
                <a:latin typeface="Bookman Old Style" panose="02050604050505020204" pitchFamily="18" charset="0"/>
              </a:rPr>
              <a:t>La target  toma 3 valores</a:t>
            </a:r>
          </a:p>
          <a:p>
            <a:r>
              <a:rPr lang="es-ES" sz="1800" dirty="0">
                <a:latin typeface="Bookman Old Style" panose="02050604050505020204" pitchFamily="18" charset="0"/>
              </a:rPr>
              <a:t>	Falso positivo (48%)</a:t>
            </a:r>
          </a:p>
          <a:p>
            <a:r>
              <a:rPr lang="es-ES" dirty="0">
                <a:latin typeface="Bookman Old Style" panose="02050604050505020204" pitchFamily="18" charset="0"/>
              </a:rPr>
              <a:t>	Candidato (27%)</a:t>
            </a:r>
          </a:p>
          <a:p>
            <a:r>
              <a:rPr lang="es-ES" sz="1800" dirty="0">
                <a:latin typeface="Bookman Old Style" panose="02050604050505020204" pitchFamily="18" charset="0"/>
              </a:rPr>
              <a:t>	Confirmado (25%)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dirty="0">
                <a:latin typeface="Bookman Old Style" panose="02050604050505020204" pitchFamily="18" charset="0"/>
              </a:rPr>
              <a:t>3. 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Mini-EDA. Descartamos 6 variables que no son significativas, utilizando la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funcion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del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toolbox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que utiliza la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signficancia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estadistica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 </a:t>
            </a:r>
            <a:r>
              <a:rPr lang="es-ES" dirty="0" err="1">
                <a:solidFill>
                  <a:srgbClr val="CCCCCC"/>
                </a:solidFill>
                <a:latin typeface="Bookman Old Style" panose="02050604050505020204" pitchFamily="18" charset="0"/>
              </a:rPr>
              <a:t>Analisis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 visual</a:t>
            </a:r>
          </a:p>
          <a:p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br>
              <a:rPr lang="es-ES" sz="1800" dirty="0">
                <a:latin typeface="Bookman Old Style" panose="02050604050505020204" pitchFamily="18" charset="0"/>
              </a:rPr>
            </a:br>
            <a:br>
              <a:rPr lang="es-ES" sz="1800" dirty="0">
                <a:latin typeface="Bookman Old Style" panose="02050604050505020204" pitchFamily="18" charset="0"/>
              </a:rPr>
            </a:b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DESARROLLO DEL MODELO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AAEF23-D8D2-485A-829D-F4DCE383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57407"/>
            <a:ext cx="5956706" cy="38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465348" y="823913"/>
            <a:ext cx="105709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4, Estudio,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interpretacion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de las variables y primeros descartes de variables (12).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  <a:hlinkClick r:id="rId2" action="ppaction://hlinkfile"/>
              </a:rPr>
              <a:t>Tabla</a:t>
            </a:r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5. Preparación y escalado de las variables con logaritmo y standard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scaler</a:t>
            </a:r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6.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Matrica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a utilizar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Accuracy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7. Entrenamos un KNN como referencia. 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</a:t>
            </a: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8. 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Ahora compararemos con validación cruzada los diferentes modelos clasificadores de ML. </a:t>
            </a:r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es-ES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es-ES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XGBClassifier</a:t>
            </a:r>
            <a:endParaRPr lang="es-ES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es-ES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CatBoostClassifier</a:t>
            </a:r>
            <a:endParaRPr lang="es-ES" b="0" dirty="0">
              <a:solidFill>
                <a:schemeClr val="accent4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s-ES" dirty="0">
              <a:latin typeface="Bookman Old Style" panose="02050604050505020204" pitchFamily="18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Aunque el ganador es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CatBoost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con </a:t>
            </a:r>
            <a:r>
              <a:rPr lang="es-ES" b="0" dirty="0">
                <a:effectLst/>
                <a:latin typeface="Bookman Old Style" panose="02050604050505020204" pitchFamily="18" charset="0"/>
              </a:rPr>
              <a:t>un </a:t>
            </a:r>
            <a:r>
              <a:rPr lang="es-ES" b="0" dirty="0" err="1">
                <a:effectLst/>
                <a:latin typeface="Bookman Old Style" panose="02050604050505020204" pitchFamily="18" charset="0"/>
              </a:rPr>
              <a:t>accuracy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0.7809 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entiendo que el coste de proceso no justifica la escasa diferencia con el segundo que es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LightGBM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s-ES" b="0" dirty="0">
                <a:effectLst/>
                <a:latin typeface="Bookman Old Style" panose="02050604050505020204" pitchFamily="18" charset="0"/>
              </a:rPr>
              <a:t>con un </a:t>
            </a:r>
            <a:r>
              <a:rPr lang="es-ES" b="0" dirty="0" err="1">
                <a:effectLst/>
                <a:latin typeface="Bookman Old Style" panose="02050604050505020204" pitchFamily="18" charset="0"/>
              </a:rPr>
              <a:t>accuracy</a:t>
            </a:r>
            <a:r>
              <a:rPr lang="es-ES" b="0" dirty="0">
                <a:effectLst/>
                <a:latin typeface="Bookman Old Style" panose="02050604050505020204" pitchFamily="18" charset="0"/>
              </a:rPr>
              <a:t> de </a:t>
            </a:r>
            <a:r>
              <a:rPr lang="es-ES" b="0" i="0" dirty="0">
                <a:effectLst/>
                <a:latin typeface="Bookman Old Style" panose="02050604050505020204" pitchFamily="18" charset="0"/>
              </a:rPr>
              <a:t>0.7744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. Elijo el modelo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LightGBM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que tiene casi la misma métrica que el primero pero con una carga de proceso muy inferior.</a:t>
            </a:r>
          </a:p>
          <a:p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9. </a:t>
            </a:r>
            <a:r>
              <a:rPr lang="es-ES" dirty="0" err="1">
                <a:solidFill>
                  <a:srgbClr val="CCCCCC"/>
                </a:solidFill>
                <a:latin typeface="Bookman Old Style" panose="02050604050505020204" pitchFamily="18" charset="0"/>
              </a:rPr>
              <a:t>Optimizacion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 de para metros de </a:t>
            </a:r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br>
              <a:rPr lang="es-ES" sz="1800" dirty="0">
                <a:latin typeface="Bookman Old Style" panose="02050604050505020204" pitchFamily="18" charset="0"/>
              </a:rPr>
            </a:br>
            <a:br>
              <a:rPr lang="es-ES" sz="1800" dirty="0">
                <a:latin typeface="Bookman Old Style" panose="02050604050505020204" pitchFamily="18" charset="0"/>
              </a:rPr>
            </a:b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DESARROLLO DEL MODELO</a:t>
            </a:r>
          </a:p>
        </p:txBody>
      </p:sp>
    </p:spTree>
    <p:extLst>
      <p:ext uri="{BB962C8B-B14F-4D97-AF65-F5344CB8AC3E}">
        <p14:creationId xmlns:p14="http://schemas.microsoft.com/office/powerpoint/2010/main" val="117140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5646948" y="1725613"/>
            <a:ext cx="5490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9. </a:t>
            </a:r>
            <a:r>
              <a:rPr lang="es-ES" dirty="0" err="1">
                <a:solidFill>
                  <a:srgbClr val="CCCCCC"/>
                </a:solidFill>
                <a:latin typeface="Bookman Old Style" panose="02050604050505020204" pitchFamily="18" charset="0"/>
              </a:rPr>
              <a:t>Optimizacion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 de </a:t>
            </a:r>
            <a:r>
              <a:rPr lang="es-ES" dirty="0" err="1">
                <a:solidFill>
                  <a:srgbClr val="CCCCCC"/>
                </a:solidFill>
                <a:latin typeface="Bookman Old Style" panose="02050604050505020204" pitchFamily="18" charset="0"/>
              </a:rPr>
              <a:t>hiperparámetros</a:t>
            </a:r>
            <a:r>
              <a:rPr lang="es-ES" dirty="0">
                <a:solidFill>
                  <a:srgbClr val="CCCCCC"/>
                </a:solidFill>
                <a:latin typeface="Bookman Old Style" panose="02050604050505020204" pitchFamily="18" charset="0"/>
              </a:rPr>
              <a:t> de </a:t>
            </a:r>
            <a:r>
              <a:rPr lang="es-ES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es-ES" b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endParaRPr lang="es-ES" sz="1800" dirty="0">
              <a:latin typeface="Bookman Old Style" panose="02050604050505020204" pitchFamily="18" charset="0"/>
            </a:endParaRPr>
          </a:p>
          <a:p>
            <a:pPr algn="l"/>
            <a:endParaRPr lang="es-ES" b="0" i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{'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class_weight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': 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None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,</a:t>
            </a: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'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learning_rate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': 0.1,</a:t>
            </a: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'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max_depth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': 6,</a:t>
            </a: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'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min_data_in_leaf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': 10, </a:t>
            </a: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n_estimators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': 500}</a:t>
            </a:r>
          </a:p>
          <a:p>
            <a:pPr algn="l"/>
            <a:endParaRPr lang="es-ES" dirty="0">
              <a:solidFill>
                <a:srgbClr val="CCCCCC"/>
              </a:solidFill>
              <a:latin typeface="Bookman Old Style" panose="02050604050505020204" pitchFamily="18" charset="0"/>
            </a:endParaRPr>
          </a:p>
          <a:p>
            <a:pPr algn="l"/>
            <a:endParaRPr lang="es-ES" b="0" i="0" dirty="0">
              <a:solidFill>
                <a:srgbClr val="CCCCCC"/>
              </a:solidFill>
              <a:effectLst/>
              <a:latin typeface="Bookman Old Style" panose="02050604050505020204" pitchFamily="18" charset="0"/>
            </a:endParaRPr>
          </a:p>
          <a:p>
            <a:pPr algn="l"/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LGB </a:t>
            </a:r>
            <a:r>
              <a:rPr lang="es-ES" b="0" i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best_score</a:t>
            </a:r>
            <a:r>
              <a:rPr lang="es-ES" b="0" i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: 0.7877055039313797</a:t>
            </a:r>
          </a:p>
          <a:p>
            <a:endParaRPr lang="es-ES" dirty="0">
              <a:latin typeface="Bookman Old Style" panose="02050604050505020204" pitchFamily="18" charset="0"/>
            </a:endParaRPr>
          </a:p>
          <a:p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DESARROLLO DEL MODELO</a:t>
            </a:r>
          </a:p>
        </p:txBody>
      </p:sp>
    </p:spTree>
    <p:extLst>
      <p:ext uri="{BB962C8B-B14F-4D97-AF65-F5344CB8AC3E}">
        <p14:creationId xmlns:p14="http://schemas.microsoft.com/office/powerpoint/2010/main" val="152645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BCF4F7C-F0B4-4432-9B24-07D1108689AD}"/>
              </a:ext>
            </a:extLst>
          </p:cNvPr>
          <p:cNvSpPr txBox="1"/>
          <p:nvPr/>
        </p:nvSpPr>
        <p:spPr>
          <a:xfrm>
            <a:off x="465348" y="823913"/>
            <a:ext cx="50845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9. </a:t>
            </a:r>
            <a:r>
              <a:rPr lang="es-ES" b="0" dirty="0" err="1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Evaluacion</a:t>
            </a:r>
            <a:r>
              <a:rPr lang="es-ES" b="0" dirty="0">
                <a:solidFill>
                  <a:srgbClr val="CCCCCC"/>
                </a:solidFill>
                <a:effectLst/>
                <a:latin typeface="Bookman Old Style" panose="02050604050505020204" pitchFamily="18" charset="0"/>
              </a:rPr>
              <a:t> del modelo frente al test</a:t>
            </a:r>
            <a:endParaRPr lang="es-ES" dirty="0">
              <a:latin typeface="Bookman Old Style" panose="02050604050505020204" pitchFamily="18" charset="0"/>
            </a:endParaRPr>
          </a:p>
          <a:p>
            <a:br>
              <a:rPr lang="es-ES" sz="1800" dirty="0">
                <a:latin typeface="Bookman Old Style" panose="02050604050505020204" pitchFamily="18" charset="0"/>
              </a:rPr>
            </a:br>
            <a:r>
              <a:rPr lang="en-US" sz="1800" dirty="0">
                <a:latin typeface="Bookman Old Style" panose="02050604050505020204" pitchFamily="18" charset="0"/>
              </a:rPr>
              <a:t>precision    recall  f1-score   support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           0       0.84      0.87      0.86       843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           1       0.64      0.56      0.60       439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           2       0.79      0.85      0.82       467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    accuracy                           0.79      1749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   macro avg       0.76      0.76      0.76      1749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weighted avg       0.78      0.79      0.78      1749</a:t>
            </a:r>
            <a:br>
              <a:rPr lang="es-ES" sz="1800" dirty="0">
                <a:latin typeface="Bookman Old Style" panose="02050604050505020204" pitchFamily="18" charset="0"/>
              </a:rPr>
            </a:br>
            <a:endParaRPr lang="es-ES" dirty="0">
              <a:latin typeface="Bookman Old Style" panose="020506040505050202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A58B98D-9878-42F2-B7B4-36911516E291}"/>
              </a:ext>
            </a:extLst>
          </p:cNvPr>
          <p:cNvSpPr txBox="1">
            <a:spLocks/>
          </p:cNvSpPr>
          <p:nvPr/>
        </p:nvSpPr>
        <p:spPr>
          <a:xfrm>
            <a:off x="326571" y="167277"/>
            <a:ext cx="7678010" cy="5364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ES" b="1" dirty="0"/>
              <a:t>DESARROLLO DEL MODELO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162359-03BB-4D4B-973D-89B50F49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0" y="381000"/>
            <a:ext cx="6545517" cy="563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7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144</TotalTime>
  <Words>731</Words>
  <Application>Microsoft Office PowerPoint</Application>
  <PresentationFormat>Panorámica</PresentationFormat>
  <Paragraphs>96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Consolas</vt:lpstr>
      <vt:lpstr>Celestial</vt:lpstr>
      <vt:lpstr>ML_EXOPLANETS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ML_EXOPLANETS </dc:title>
  <dc:creator>Usuario</dc:creator>
  <cp:lastModifiedBy>Usuario</cp:lastModifiedBy>
  <cp:revision>10</cp:revision>
  <dcterms:created xsi:type="dcterms:W3CDTF">2024-07-18T21:26:20Z</dcterms:created>
  <dcterms:modified xsi:type="dcterms:W3CDTF">2024-07-19T13:55:19Z</dcterms:modified>
</cp:coreProperties>
</file>