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8" r:id="rId3"/>
    <p:sldId id="261" r:id="rId4"/>
    <p:sldId id="284" r:id="rId5"/>
    <p:sldId id="285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271" r:id="rId29"/>
  </p:sldIdLst>
  <p:sldSz cx="9144000" cy="6858000" type="screen4x3"/>
  <p:notesSz cx="6858000" cy="9144000"/>
  <p:embeddedFontLst>
    <p:embeddedFont>
      <p:font typeface="Merriweather" panose="020B0604020202020204" charset="-52"/>
      <p:regular r:id="rId31"/>
      <p:bold r:id="rId32"/>
      <p:italic r:id="rId33"/>
      <p:boldItalic r:id="rId34"/>
    </p:embeddedFont>
    <p:embeddedFont>
      <p:font typeface="Raleway" panose="020B0604020202020204" charset="0"/>
      <p:regular r:id="rId35"/>
      <p:bold r:id="rId36"/>
      <p:italic r:id="rId37"/>
      <p:boldItalic r:id="rId38"/>
    </p:embeddedFont>
    <p:embeddedFont>
      <p:font typeface="Segoe UI" panose="020B0502040204020203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905B6C4-EFE4-4C1B-A8EF-75372300CF76}">
  <a:tblStyle styleId="{C905B6C4-EFE4-4C1B-A8EF-75372300CF7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94419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F1E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880400" y="2382450"/>
            <a:ext cx="5383199" cy="2093100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light">
    <p:bg>
      <p:bgPr>
        <a:solidFill>
          <a:srgbClr val="F5F1E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0900" y="438000"/>
            <a:ext cx="8242200" cy="5981999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w="28575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22222"/>
              </a:buClr>
              <a:buSzPct val="100000"/>
              <a:buFont typeface="Raleway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222222"/>
              </a:buClr>
              <a:buSzPct val="100000"/>
              <a:buFont typeface="Raleway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222222"/>
              </a:buClr>
              <a:buSzPct val="100000"/>
              <a:buFont typeface="Raleway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A1%D0%B8%D1%81%D1%82%D0%B5%D0%BC%D0%B0_%D0%BA%D0%B5%D1%80%D1%83%D0%B2%D0%B0%D0%BD%D0%BD%D1%8F_%D0%B2%D0%B5%D1%80%D1%81%D1%96%D1%8F%D0%BC%D0%B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k.wikipedia.org/wiki/%D0%A6%D0%B8%D1%84%D1%80%D0%BE%D0%B2%D0%B8%D0%B9_%D0%BF%D1%96%D0%B4%D0%BF%D0%B8%D1%8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effectLst>
            <a:softEdge rad="0"/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dirty="0" smtClean="0">
                <a:latin typeface="+mj-lt"/>
              </a:rPr>
              <a:t>ЛАБОРАТОРНА РОБОТА №5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800" dirty="0" smtClean="0">
                <a:latin typeface="+mn-lt"/>
                <a:cs typeface="Segoe UI" panose="020B0502040204020203" pitchFamily="34" charset="0"/>
              </a:rPr>
              <a:t>на тему: «Використання </a:t>
            </a:r>
            <a:r>
              <a:rPr lang="en-US" sz="1800" dirty="0" smtClean="0">
                <a:latin typeface="+mn-lt"/>
                <a:cs typeface="Segoe UI" panose="020B0502040204020203" pitchFamily="34" charset="0"/>
              </a:rPr>
              <a:t>GIT</a:t>
            </a:r>
            <a:r>
              <a:rPr lang="uk-UA" sz="1800" dirty="0" smtClean="0">
                <a:latin typeface="+mn-lt"/>
                <a:cs typeface="Segoe UI" panose="020B0502040204020203" pitchFamily="34" charset="0"/>
              </a:rPr>
              <a:t>»</a:t>
            </a:r>
            <a:endParaRPr lang="en" sz="1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Shape 58"/>
          <p:cNvSpPr txBox="1">
            <a:spLocks/>
          </p:cNvSpPr>
          <p:nvPr/>
        </p:nvSpPr>
        <p:spPr>
          <a:xfrm>
            <a:off x="6156176" y="4797152"/>
            <a:ext cx="2736304" cy="1092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erriweather"/>
              <a:buNone/>
              <a:defRPr sz="36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just"/>
            <a:r>
              <a:rPr lang="uk-UA" sz="2400" dirty="0" smtClean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Виконав</a:t>
            </a:r>
          </a:p>
          <a:p>
            <a:pPr algn="just"/>
            <a:r>
              <a:rPr lang="uk-UA" sz="1800" dirty="0" smtClean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студент групи Піт-15-3:</a:t>
            </a:r>
          </a:p>
          <a:p>
            <a:pPr algn="just"/>
            <a:r>
              <a:rPr lang="uk-UA" sz="1800" dirty="0" smtClean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Молотов А. Р.</a:t>
            </a:r>
            <a:endParaRPr lang="en" sz="1800" dirty="0">
              <a:solidFill>
                <a:schemeClr val="bg1"/>
              </a:solidFill>
              <a:latin typeface="+mn-lt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LOG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>
                <a:latin typeface="+mn-lt"/>
              </a:rPr>
              <a:t>Таким чином, ми зробили кілька </a:t>
            </a:r>
            <a:r>
              <a:rPr lang="ru-RU" dirty="0" smtClean="0">
                <a:latin typeface="+mn-lt"/>
              </a:rPr>
              <a:t>комітів</a:t>
            </a:r>
            <a:r>
              <a:rPr lang="uk-UA" dirty="0" smtClean="0">
                <a:latin typeface="+mn-lt"/>
              </a:rPr>
              <a:t>. </a:t>
            </a:r>
            <a:r>
              <a:rPr lang="uk-UA" dirty="0">
                <a:latin typeface="+mn-lt"/>
              </a:rPr>
              <a:t>Тепер </a:t>
            </a:r>
            <a:r>
              <a:rPr lang="uk-UA" dirty="0" smtClean="0">
                <a:latin typeface="+mn-lt"/>
              </a:rPr>
              <a:t>можна переглянути їх, щоб побачити що було змінено.</a:t>
            </a:r>
            <a:endParaRPr lang="uk-UA" dirty="0">
              <a:latin typeface="+mn-lt"/>
            </a:endParaRPr>
          </a:p>
          <a:p>
            <a:pPr lvl="0" algn="just">
              <a:buNone/>
            </a:pPr>
            <a:r>
              <a:rPr lang="uk-UA" dirty="0" smtClean="0">
                <a:latin typeface="+mn-lt"/>
              </a:rPr>
              <a:t>Для </a:t>
            </a:r>
            <a:r>
              <a:rPr lang="uk-UA" dirty="0" smtClean="0">
                <a:latin typeface="+mn-lt"/>
              </a:rPr>
              <a:t>цього існує команда 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log</a:t>
            </a:r>
            <a:r>
              <a:rPr lang="uk-UA" dirty="0" smtClean="0">
                <a:latin typeface="+mn-lt"/>
              </a:rPr>
              <a:t>»</a:t>
            </a:r>
            <a:r>
              <a:rPr lang="ru-RU" dirty="0" smtClean="0">
                <a:latin typeface="+mn-lt"/>
              </a:rPr>
              <a:t>, яка </a:t>
            </a:r>
            <a:r>
              <a:rPr lang="uk-UA" dirty="0" smtClean="0">
                <a:latin typeface="+mn-lt"/>
              </a:rPr>
              <a:t>відображає інформацію з журналу усіх змін у відповідному порядку.</a:t>
            </a:r>
            <a:endParaRPr lang="en" dirty="0"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76"/>
          <a:stretch/>
        </p:blipFill>
        <p:spPr bwMode="auto">
          <a:xfrm>
            <a:off x="2914036" y="4221088"/>
            <a:ext cx="3315928" cy="241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4743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REMOTE ADD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Для того</a:t>
            </a:r>
            <a:r>
              <a:rPr lang="uk-UA" dirty="0">
                <a:latin typeface="+mn-lt"/>
              </a:rPr>
              <a:t>, щоб </a:t>
            </a:r>
            <a:r>
              <a:rPr lang="uk-UA" dirty="0" smtClean="0">
                <a:latin typeface="+mn-lt"/>
              </a:rPr>
              <a:t>завантажити (</a:t>
            </a:r>
            <a:r>
              <a:rPr lang="en-US" dirty="0" smtClean="0">
                <a:latin typeface="+mn-lt"/>
              </a:rPr>
              <a:t>push</a:t>
            </a:r>
            <a:r>
              <a:rPr lang="uk-UA" dirty="0" smtClean="0">
                <a:latin typeface="+mn-lt"/>
              </a:rPr>
              <a:t>) локальний </a:t>
            </a:r>
            <a:r>
              <a:rPr lang="uk-UA" dirty="0" err="1" smtClean="0">
                <a:latin typeface="+mn-lt"/>
              </a:rPr>
              <a:t>репозиторій</a:t>
            </a:r>
            <a:r>
              <a:rPr lang="uk-UA" dirty="0" smtClean="0">
                <a:latin typeface="+mn-lt"/>
              </a:rPr>
              <a:t> </a:t>
            </a:r>
            <a:r>
              <a:rPr lang="uk-UA" dirty="0">
                <a:latin typeface="+mn-lt"/>
              </a:rPr>
              <a:t>на </a:t>
            </a:r>
            <a:r>
              <a:rPr lang="uk-UA" dirty="0" smtClean="0">
                <a:latin typeface="+mn-lt"/>
              </a:rPr>
              <a:t>сервер </a:t>
            </a:r>
            <a:r>
              <a:rPr lang="en-US" dirty="0">
                <a:latin typeface="+mn-lt"/>
              </a:rPr>
              <a:t>GitHub </a:t>
            </a:r>
            <a:r>
              <a:rPr lang="uk-UA" dirty="0" smtClean="0">
                <a:latin typeface="+mn-lt"/>
              </a:rPr>
              <a:t>потрібно </a:t>
            </a:r>
            <a:r>
              <a:rPr lang="uk-UA" dirty="0">
                <a:latin typeface="+mn-lt"/>
              </a:rPr>
              <a:t>додати віддалений </a:t>
            </a:r>
            <a:r>
              <a:rPr lang="uk-UA" dirty="0" err="1" smtClean="0">
                <a:latin typeface="+mn-lt"/>
              </a:rPr>
              <a:t>репозиторій</a:t>
            </a:r>
            <a:r>
              <a:rPr lang="uk-UA" dirty="0" smtClean="0">
                <a:latin typeface="+mn-lt"/>
              </a:rPr>
              <a:t> «</a:t>
            </a:r>
            <a:r>
              <a:rPr lang="en-US" dirty="0" smtClean="0"/>
              <a:t>try-</a:t>
            </a:r>
            <a:r>
              <a:rPr lang="en-US" dirty="0" err="1" smtClean="0"/>
              <a:t>git</a:t>
            </a:r>
            <a:r>
              <a:rPr lang="uk-UA" dirty="0" smtClean="0"/>
              <a:t>»</a:t>
            </a:r>
            <a:r>
              <a:rPr lang="uk-UA" dirty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командою:</a:t>
            </a:r>
          </a:p>
          <a:p>
            <a:pPr lvl="0" algn="just">
              <a:buNone/>
            </a:pPr>
            <a:r>
              <a:rPr lang="uk-UA" dirty="0" smtClean="0">
                <a:latin typeface="+mn-lt"/>
              </a:rPr>
              <a:t>«</a:t>
            </a:r>
            <a:r>
              <a:rPr lang="en-US" dirty="0" err="1">
                <a:latin typeface="+mn-lt"/>
              </a:rPr>
              <a:t>git</a:t>
            </a:r>
            <a:r>
              <a:rPr lang="en-US" dirty="0">
                <a:latin typeface="+mn-lt"/>
              </a:rPr>
              <a:t> remote add origin https://github.com/try-git/try_git.git</a:t>
            </a:r>
            <a:r>
              <a:rPr lang="uk-UA" dirty="0" smtClean="0">
                <a:latin typeface="+mn-lt"/>
              </a:rPr>
              <a:t>»</a:t>
            </a:r>
            <a:r>
              <a:rPr lang="ru-RU" dirty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799" y="4293096"/>
            <a:ext cx="5500810" cy="154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6528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PUSH -U ORIGIN MASTER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>
                <a:latin typeface="+mn-lt"/>
              </a:rPr>
              <a:t>Команда </a:t>
            </a:r>
            <a:r>
              <a:rPr lang="ru-RU" dirty="0" smtClean="0">
                <a:latin typeface="+mn-lt"/>
              </a:rPr>
              <a:t>«</a:t>
            </a:r>
            <a:r>
              <a:rPr lang="en-US" dirty="0" err="1">
                <a:latin typeface="+mn-lt"/>
              </a:rPr>
              <a:t>git</a:t>
            </a:r>
            <a:r>
              <a:rPr lang="en-US" dirty="0">
                <a:latin typeface="+mn-lt"/>
              </a:rPr>
              <a:t> push -u origin master</a:t>
            </a:r>
            <a:r>
              <a:rPr lang="ru-RU" dirty="0" smtClean="0">
                <a:latin typeface="+mn-lt"/>
              </a:rPr>
              <a:t>» </a:t>
            </a:r>
            <a:r>
              <a:rPr lang="ru-RU" dirty="0" err="1" smtClean="0">
                <a:latin typeface="+mn-lt"/>
              </a:rPr>
              <a:t>повідомляє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Git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куди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завантажити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зроблені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зміни</a:t>
            </a:r>
            <a:r>
              <a:rPr lang="ru-RU" dirty="0" smtClean="0">
                <a:latin typeface="+mn-lt"/>
              </a:rPr>
              <a:t> (</a:t>
            </a:r>
            <a:r>
              <a:rPr lang="ru-RU" dirty="0" err="1" smtClean="0">
                <a:latin typeface="+mn-lt"/>
              </a:rPr>
              <a:t>репозиторій</a:t>
            </a:r>
            <a:r>
              <a:rPr lang="ru-RU" dirty="0" smtClean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гілка</a:t>
            </a:r>
            <a:r>
              <a:rPr lang="ru-RU" dirty="0" smtClean="0">
                <a:latin typeface="+mn-lt"/>
              </a:rPr>
              <a:t>), </a:t>
            </a:r>
            <a:r>
              <a:rPr lang="ru-RU" dirty="0">
                <a:latin typeface="+mn-lt"/>
              </a:rPr>
              <a:t>коли </a:t>
            </a:r>
            <a:r>
              <a:rPr lang="ru-RU" dirty="0" smtClean="0">
                <a:latin typeface="+mn-lt"/>
              </a:rPr>
              <a:t>вони </a:t>
            </a:r>
            <a:r>
              <a:rPr lang="ru-RU" dirty="0" err="1" smtClean="0">
                <a:latin typeface="+mn-lt"/>
              </a:rPr>
              <a:t>готові</a:t>
            </a:r>
            <a:r>
              <a:rPr lang="ru-RU" dirty="0" smtClean="0">
                <a:latin typeface="+mn-lt"/>
              </a:rPr>
              <a:t>. </a:t>
            </a:r>
            <a:r>
              <a:rPr lang="ru-RU" dirty="0">
                <a:latin typeface="+mn-lt"/>
              </a:rPr>
              <a:t>Параметр -u </a:t>
            </a:r>
            <a:r>
              <a:rPr lang="ru-RU" dirty="0" err="1" smtClean="0">
                <a:latin typeface="+mn-lt"/>
              </a:rPr>
              <a:t>повідомляє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запам'ятати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введені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параметри</a:t>
            </a:r>
            <a:r>
              <a:rPr lang="ru-RU" dirty="0" smtClean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щоб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наступного</a:t>
            </a:r>
            <a:r>
              <a:rPr lang="ru-RU" dirty="0" smtClean="0">
                <a:latin typeface="+mn-lt"/>
              </a:rPr>
              <a:t> разу </a:t>
            </a:r>
            <a:r>
              <a:rPr lang="ru-RU" dirty="0" err="1" smtClean="0">
                <a:latin typeface="+mn-lt"/>
              </a:rPr>
              <a:t>використовувати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лише</a:t>
            </a:r>
            <a:r>
              <a:rPr lang="ru-RU" dirty="0" smtClean="0">
                <a:latin typeface="+mn-lt"/>
              </a:rPr>
              <a:t> 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push</a:t>
            </a:r>
            <a:r>
              <a:rPr lang="ru-RU" dirty="0" smtClean="0">
                <a:latin typeface="+mn-lt"/>
              </a:rPr>
              <a:t>»</a:t>
            </a:r>
            <a:r>
              <a:rPr lang="en-US" dirty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67"/>
          <a:stretch/>
        </p:blipFill>
        <p:spPr bwMode="auto">
          <a:xfrm>
            <a:off x="546672" y="4437112"/>
            <a:ext cx="8050656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5052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PULL ORIGIN MASTER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 smtClean="0">
                <a:latin typeface="+mn-lt"/>
              </a:rPr>
              <a:t>У </a:t>
            </a:r>
            <a:r>
              <a:rPr lang="ru-RU" dirty="0" err="1" smtClean="0">
                <a:latin typeface="+mn-lt"/>
              </a:rPr>
              <a:t>випадку</a:t>
            </a:r>
            <a:r>
              <a:rPr lang="ru-RU" dirty="0" smtClean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якщо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було</a:t>
            </a:r>
            <a:r>
              <a:rPr lang="ru-RU" dirty="0" smtClean="0">
                <a:latin typeface="+mn-lt"/>
              </a:rPr>
              <a:t> запрошено </a:t>
            </a:r>
            <a:r>
              <a:rPr lang="ru-RU" dirty="0" err="1">
                <a:latin typeface="+mn-lt"/>
              </a:rPr>
              <a:t>інших</a:t>
            </a:r>
            <a:r>
              <a:rPr lang="ru-RU" dirty="0">
                <a:latin typeface="+mn-lt"/>
              </a:rPr>
              <a:t> людей до </a:t>
            </a:r>
            <a:r>
              <a:rPr lang="ru-RU" dirty="0" smtClean="0">
                <a:latin typeface="+mn-lt"/>
              </a:rPr>
              <a:t>проекту на </a:t>
            </a:r>
            <a:r>
              <a:rPr lang="en-US" dirty="0">
                <a:latin typeface="+mn-lt"/>
              </a:rPr>
              <a:t>GitHub, </a:t>
            </a:r>
            <a:r>
              <a:rPr lang="ru-RU" dirty="0" err="1" smtClean="0">
                <a:latin typeface="+mn-lt"/>
              </a:rPr>
              <a:t>які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мають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змогу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робити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зміни</a:t>
            </a:r>
            <a:r>
              <a:rPr lang="ru-RU" dirty="0" smtClean="0">
                <a:latin typeface="+mn-lt"/>
              </a:rPr>
              <a:t> та </a:t>
            </a:r>
            <a:r>
              <a:rPr lang="ru-RU" dirty="0" err="1" smtClean="0">
                <a:latin typeface="+mn-lt"/>
              </a:rPr>
              <a:t>пушити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їх</a:t>
            </a:r>
            <a:r>
              <a:rPr lang="ru-RU" dirty="0">
                <a:latin typeface="+mn-lt"/>
              </a:rPr>
              <a:t>,</a:t>
            </a:r>
            <a:r>
              <a:rPr lang="ru-RU" dirty="0" smtClean="0">
                <a:latin typeface="+mn-lt"/>
              </a:rPr>
              <a:t> ми </a:t>
            </a:r>
            <a:r>
              <a:rPr lang="ru-RU" dirty="0" err="1">
                <a:latin typeface="+mn-lt"/>
              </a:rPr>
              <a:t>можемо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перевірити</a:t>
            </a:r>
            <a:r>
              <a:rPr lang="ru-RU" dirty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зміни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>
                <a:latin typeface="+mn-lt"/>
              </a:rPr>
              <a:t>виконавши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наступну</a:t>
            </a:r>
            <a:r>
              <a:rPr lang="ru-RU" dirty="0">
                <a:latin typeface="+mn-lt"/>
              </a:rPr>
              <a:t> команду</a:t>
            </a:r>
            <a:r>
              <a:rPr lang="ru-RU" dirty="0" smtClean="0">
                <a:latin typeface="+mn-lt"/>
              </a:rPr>
              <a:t>: 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pull origin master</a:t>
            </a:r>
            <a:r>
              <a:rPr lang="ru-RU" dirty="0" smtClean="0">
                <a:latin typeface="+mn-lt"/>
              </a:rPr>
              <a:t>». </a:t>
            </a:r>
            <a:r>
              <a:rPr lang="ru-RU" dirty="0" smtClean="0"/>
              <a:t>Схоже</a:t>
            </a:r>
            <a:r>
              <a:rPr lang="ru-RU" dirty="0"/>
              <a:t>,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доповнення</a:t>
            </a:r>
            <a:r>
              <a:rPr lang="ru-RU" dirty="0"/>
              <a:t> і </a:t>
            </a:r>
            <a:r>
              <a:rPr lang="ru-RU" dirty="0" err="1"/>
              <a:t>зміни</a:t>
            </a:r>
            <a:r>
              <a:rPr lang="ru-RU" dirty="0"/>
              <a:t> в </a:t>
            </a:r>
            <a:r>
              <a:rPr lang="en-US" dirty="0" err="1" smtClean="0"/>
              <a:t>octocat</a:t>
            </a:r>
            <a:r>
              <a:rPr lang="uk-UA" dirty="0" smtClean="0"/>
              <a:t> </a:t>
            </a:r>
            <a:r>
              <a:rPr lang="en-US" dirty="0" smtClean="0"/>
              <a:t>family.</a:t>
            </a:r>
            <a:endParaRPr lang="en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44"/>
          <a:stretch/>
        </p:blipFill>
        <p:spPr bwMode="auto">
          <a:xfrm>
            <a:off x="574576" y="4221088"/>
            <a:ext cx="799484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9881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DIFF HEAD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 err="1" smtClean="0">
                <a:latin typeface="+mn-lt"/>
              </a:rPr>
              <a:t>Подивитися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на те, </a:t>
            </a:r>
            <a:r>
              <a:rPr lang="ru-RU" dirty="0" err="1">
                <a:latin typeface="+mn-lt"/>
              </a:rPr>
              <a:t>що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відрізняється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від</a:t>
            </a:r>
            <a:r>
              <a:rPr lang="ru-RU" dirty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нашого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останнього</a:t>
            </a:r>
            <a:r>
              <a:rPr lang="ru-RU" dirty="0" smtClean="0">
                <a:latin typeface="+mn-lt"/>
              </a:rPr>
              <a:t> комм</a:t>
            </a:r>
            <a:r>
              <a:rPr lang="uk-UA" dirty="0" smtClean="0">
                <a:latin typeface="+mn-lt"/>
              </a:rPr>
              <a:t>іту можна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за </a:t>
            </a:r>
            <a:r>
              <a:rPr lang="ru-RU" dirty="0" err="1">
                <a:latin typeface="+mn-lt"/>
              </a:rPr>
              <a:t>допомогою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команди</a:t>
            </a:r>
            <a:r>
              <a:rPr lang="ru-RU" dirty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порівняння</a:t>
            </a:r>
            <a:r>
              <a:rPr lang="ru-RU" dirty="0" smtClean="0">
                <a:latin typeface="+mn-lt"/>
              </a:rPr>
              <a:t>: «</a:t>
            </a:r>
            <a:r>
              <a:rPr lang="en-US" dirty="0" err="1"/>
              <a:t>git</a:t>
            </a:r>
            <a:r>
              <a:rPr lang="en-US" dirty="0"/>
              <a:t> diff HEAD</a:t>
            </a:r>
            <a:r>
              <a:rPr lang="ru-RU" dirty="0" smtClean="0">
                <a:latin typeface="+mn-lt"/>
              </a:rPr>
              <a:t>». </a:t>
            </a:r>
            <a:r>
              <a:rPr lang="ru-RU" dirty="0" err="1" smtClean="0">
                <a:latin typeface="+mn-lt"/>
              </a:rPr>
              <a:t>Також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можна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переглядати</a:t>
            </a:r>
            <a:r>
              <a:rPr lang="ru-RU" dirty="0" smtClean="0">
                <a:latin typeface="+mn-lt"/>
              </a:rPr>
              <a:t> в</a:t>
            </a:r>
            <a:r>
              <a:rPr lang="uk-UA" dirty="0" err="1" smtClean="0">
                <a:latin typeface="+mn-lt"/>
              </a:rPr>
              <a:t>ідмінності</a:t>
            </a:r>
            <a:r>
              <a:rPr lang="uk-UA" dirty="0" smtClean="0">
                <a:latin typeface="+mn-lt"/>
              </a:rPr>
              <a:t> у файлах серед власних комітів.</a:t>
            </a:r>
            <a:endParaRPr lang="en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19"/>
          <a:stretch/>
        </p:blipFill>
        <p:spPr bwMode="auto">
          <a:xfrm>
            <a:off x="557643" y="4149080"/>
            <a:ext cx="802871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1720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ADD OCTOFAMILY/OCTODOG.TXT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 smtClean="0">
                <a:latin typeface="+mn-lt"/>
              </a:rPr>
              <a:t>Д</a:t>
            </a:r>
            <a:r>
              <a:rPr lang="uk-UA" dirty="0" err="1" smtClean="0">
                <a:latin typeface="+mn-lt"/>
              </a:rPr>
              <a:t>алі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використовуючи</a:t>
            </a:r>
            <a:r>
              <a:rPr lang="ru-RU" dirty="0" smtClean="0">
                <a:latin typeface="+mn-lt"/>
              </a:rPr>
              <a:t> команду </a:t>
            </a:r>
            <a:r>
              <a:rPr lang="ru-RU" dirty="0"/>
              <a:t>«</a:t>
            </a:r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err="1"/>
              <a:t>octofamily</a:t>
            </a:r>
            <a:r>
              <a:rPr lang="en-US" dirty="0"/>
              <a:t>/octodog.txt</a:t>
            </a:r>
            <a:r>
              <a:rPr lang="ru-RU" dirty="0"/>
              <a:t>»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було</a:t>
            </a:r>
            <a:r>
              <a:rPr lang="ru-RU" dirty="0" smtClean="0">
                <a:latin typeface="+mn-lt"/>
              </a:rPr>
              <a:t> додано для </a:t>
            </a:r>
            <a:r>
              <a:rPr lang="ru-RU" dirty="0" err="1" smtClean="0">
                <a:latin typeface="+mn-lt"/>
              </a:rPr>
              <a:t>індексування</a:t>
            </a:r>
            <a:r>
              <a:rPr lang="ru-RU" dirty="0" smtClean="0">
                <a:latin typeface="+mn-lt"/>
              </a:rPr>
              <a:t> файл octodog.txt</a:t>
            </a:r>
            <a:r>
              <a:rPr lang="ru-RU" dirty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який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спочатку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був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доданий</a:t>
            </a:r>
            <a:r>
              <a:rPr lang="ru-RU" dirty="0" smtClean="0">
                <a:latin typeface="+mn-lt"/>
              </a:rPr>
              <a:t> у </a:t>
            </a:r>
            <a:r>
              <a:rPr lang="ru-RU" dirty="0" err="1" smtClean="0">
                <a:latin typeface="+mn-lt"/>
              </a:rPr>
              <a:t>відповідний</a:t>
            </a:r>
            <a:r>
              <a:rPr lang="ru-RU" dirty="0" smtClean="0">
                <a:latin typeface="+mn-lt"/>
              </a:rPr>
              <a:t> каталог на диску.</a:t>
            </a:r>
            <a:endParaRPr lang="en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54"/>
          <a:stretch/>
        </p:blipFill>
        <p:spPr bwMode="auto">
          <a:xfrm>
            <a:off x="561876" y="4077072"/>
            <a:ext cx="802024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9049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ADD OCTOFAMILY/OCTODOG.TXT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 smtClean="0">
                <a:latin typeface="+mn-lt"/>
              </a:rPr>
              <a:t>Д</a:t>
            </a:r>
            <a:r>
              <a:rPr lang="uk-UA" dirty="0" err="1" smtClean="0">
                <a:latin typeface="+mn-lt"/>
              </a:rPr>
              <a:t>алі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використовуючи</a:t>
            </a:r>
            <a:r>
              <a:rPr lang="ru-RU" dirty="0" smtClean="0">
                <a:latin typeface="+mn-lt"/>
              </a:rPr>
              <a:t> команду </a:t>
            </a:r>
            <a:r>
              <a:rPr lang="ru-RU" dirty="0"/>
              <a:t>«</a:t>
            </a:r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err="1"/>
              <a:t>octofamily</a:t>
            </a:r>
            <a:r>
              <a:rPr lang="en-US" dirty="0"/>
              <a:t>/octodog.txt</a:t>
            </a:r>
            <a:r>
              <a:rPr lang="ru-RU" dirty="0"/>
              <a:t>»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було</a:t>
            </a:r>
            <a:r>
              <a:rPr lang="ru-RU" dirty="0" smtClean="0">
                <a:latin typeface="+mn-lt"/>
              </a:rPr>
              <a:t> додано для </a:t>
            </a:r>
            <a:r>
              <a:rPr lang="ru-RU" dirty="0" err="1" smtClean="0">
                <a:latin typeface="+mn-lt"/>
              </a:rPr>
              <a:t>індексування</a:t>
            </a:r>
            <a:r>
              <a:rPr lang="ru-RU" dirty="0" smtClean="0">
                <a:latin typeface="+mn-lt"/>
              </a:rPr>
              <a:t> файл octodog.txt</a:t>
            </a:r>
            <a:r>
              <a:rPr lang="ru-RU" dirty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який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спочатку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був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доданий</a:t>
            </a:r>
            <a:r>
              <a:rPr lang="ru-RU" dirty="0" smtClean="0">
                <a:latin typeface="+mn-lt"/>
              </a:rPr>
              <a:t> у </a:t>
            </a:r>
            <a:r>
              <a:rPr lang="ru-RU" dirty="0" err="1" smtClean="0">
                <a:latin typeface="+mn-lt"/>
              </a:rPr>
              <a:t>відповідний</a:t>
            </a:r>
            <a:r>
              <a:rPr lang="ru-RU" dirty="0" smtClean="0">
                <a:latin typeface="+mn-lt"/>
              </a:rPr>
              <a:t> каталог на диску.</a:t>
            </a:r>
            <a:endParaRPr lang="en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54"/>
          <a:stretch/>
        </p:blipFill>
        <p:spPr bwMode="auto">
          <a:xfrm>
            <a:off x="561876" y="4077072"/>
            <a:ext cx="802024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312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DIFF --STAGED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Щоб побачити зміни, які були інсценовані (тобто були проведені, але не було їх </a:t>
            </a:r>
            <a:r>
              <a:rPr lang="uk-UA" dirty="0" err="1" smtClean="0">
                <a:latin typeface="+mn-lt"/>
              </a:rPr>
              <a:t>комміту</a:t>
            </a:r>
            <a:r>
              <a:rPr lang="uk-UA" dirty="0" smtClean="0">
                <a:latin typeface="+mn-lt"/>
              </a:rPr>
              <a:t>) використовують команду 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diff</a:t>
            </a:r>
            <a:r>
              <a:rPr lang="uk-UA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із додатковим параметром «--</a:t>
            </a:r>
            <a:r>
              <a:rPr lang="en-US" dirty="0" smtClean="0">
                <a:latin typeface="+mn-lt"/>
              </a:rPr>
              <a:t>staged</a:t>
            </a:r>
            <a:r>
              <a:rPr lang="uk-UA" dirty="0" smtClean="0">
                <a:latin typeface="+mn-lt"/>
              </a:rPr>
              <a:t>»</a:t>
            </a:r>
            <a:r>
              <a:rPr lang="ru-RU" dirty="0">
                <a:latin typeface="+mn-lt"/>
              </a:rPr>
              <a:t>. </a:t>
            </a:r>
            <a:r>
              <a:rPr lang="ru-RU" dirty="0" smtClean="0">
                <a:latin typeface="+mn-lt"/>
              </a:rPr>
              <a:t>Ми </a:t>
            </a:r>
            <a:r>
              <a:rPr lang="ru-RU" dirty="0" err="1">
                <a:latin typeface="+mn-lt"/>
              </a:rPr>
              <a:t>повинні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побачити</a:t>
            </a:r>
            <a:r>
              <a:rPr lang="ru-RU" dirty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що</a:t>
            </a:r>
            <a:r>
              <a:rPr lang="ru-RU" dirty="0" smtClean="0">
                <a:latin typeface="+mn-lt"/>
              </a:rPr>
              <a:t> файл </a:t>
            </a:r>
            <a:r>
              <a:rPr lang="en-US" dirty="0">
                <a:latin typeface="+mn-lt"/>
              </a:rPr>
              <a:t>octodog.txt </a:t>
            </a:r>
            <a:r>
              <a:rPr lang="ru-RU" dirty="0" err="1">
                <a:latin typeface="+mn-lt"/>
              </a:rPr>
              <a:t>був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створений</a:t>
            </a:r>
            <a:r>
              <a:rPr lang="ru-RU" dirty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7"/>
          <a:stretch/>
        </p:blipFill>
        <p:spPr bwMode="auto">
          <a:xfrm>
            <a:off x="569971" y="4149080"/>
            <a:ext cx="800405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3603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RESET OCTOFAMILY/OCTODOG.TXT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Також в </a:t>
            </a:r>
            <a:r>
              <a:rPr lang="en-US" dirty="0" smtClean="0">
                <a:latin typeface="+mn-lt"/>
              </a:rPr>
              <a:t>GIT </a:t>
            </a:r>
            <a:r>
              <a:rPr lang="uk-UA" dirty="0" smtClean="0">
                <a:latin typeface="+mn-lt"/>
              </a:rPr>
              <a:t>дозволяється прибрати зміни за </a:t>
            </a:r>
            <a:r>
              <a:rPr lang="uk-UA" dirty="0">
                <a:latin typeface="+mn-lt"/>
              </a:rPr>
              <a:t>допомогою команди </a:t>
            </a:r>
            <a:r>
              <a:rPr lang="uk-UA" dirty="0" smtClean="0">
                <a:latin typeface="+mn-lt"/>
              </a:rPr>
              <a:t>скидання: «</a:t>
            </a:r>
            <a:r>
              <a:rPr lang="en-US" dirty="0" err="1">
                <a:latin typeface="+mn-lt"/>
              </a:rPr>
              <a:t>git</a:t>
            </a:r>
            <a:r>
              <a:rPr lang="en-US" dirty="0">
                <a:latin typeface="+mn-lt"/>
              </a:rPr>
              <a:t> reset </a:t>
            </a:r>
            <a:r>
              <a:rPr lang="en-US" dirty="0" err="1">
                <a:latin typeface="+mn-lt"/>
              </a:rPr>
              <a:t>octofamily</a:t>
            </a:r>
            <a:r>
              <a:rPr lang="en-US" dirty="0">
                <a:latin typeface="+mn-lt"/>
              </a:rPr>
              <a:t>/octodog.txt</a:t>
            </a:r>
            <a:r>
              <a:rPr lang="uk-UA" dirty="0" smtClean="0">
                <a:latin typeface="+mn-lt"/>
              </a:rPr>
              <a:t>». Після її введення файл зміни видаляться, а на екрані буде </a:t>
            </a:r>
            <a:r>
              <a:rPr lang="ru-RU" dirty="0" err="1" smtClean="0">
                <a:latin typeface="+mn-lt"/>
              </a:rPr>
              <a:t>виведено</a:t>
            </a:r>
            <a:r>
              <a:rPr lang="ru-RU" dirty="0" smtClean="0">
                <a:latin typeface="+mn-lt"/>
              </a:rPr>
              <a:t> «</a:t>
            </a:r>
            <a:r>
              <a:rPr lang="en-US" dirty="0" smtClean="0">
                <a:latin typeface="+mn-lt"/>
              </a:rPr>
              <a:t>Success!</a:t>
            </a:r>
            <a:r>
              <a:rPr lang="ru-RU" dirty="0" smtClean="0">
                <a:latin typeface="+mn-lt"/>
              </a:rPr>
              <a:t>»</a:t>
            </a:r>
            <a:r>
              <a:rPr lang="uk-UA" dirty="0" smtClean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61"/>
          <a:stretch/>
        </p:blipFill>
        <p:spPr bwMode="auto">
          <a:xfrm>
            <a:off x="536476" y="4353437"/>
            <a:ext cx="807104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4541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CHECKOUT -- OCTOCAT.TXT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Ком</a:t>
            </a:r>
            <a:r>
              <a:rPr lang="ru-RU" dirty="0">
                <a:latin typeface="+mn-lt"/>
              </a:rPr>
              <a:t>а</a:t>
            </a:r>
            <a:r>
              <a:rPr lang="uk-UA" dirty="0" err="1" smtClean="0">
                <a:latin typeface="+mn-lt"/>
              </a:rPr>
              <a:t>нда</a:t>
            </a:r>
            <a:r>
              <a:rPr lang="uk-UA" dirty="0" smtClean="0">
                <a:latin typeface="+mn-lt"/>
              </a:rPr>
              <a:t> «</a:t>
            </a:r>
            <a:r>
              <a:rPr lang="en-US" dirty="0" smtClean="0">
                <a:latin typeface="+mn-lt"/>
              </a:rPr>
              <a:t>reset</a:t>
            </a:r>
            <a:r>
              <a:rPr lang="ru-RU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забрала </a:t>
            </a:r>
            <a:r>
              <a:rPr lang="uk-UA" dirty="0" smtClean="0">
                <a:latin typeface="+mn-lt"/>
              </a:rPr>
              <a:t>зміни, проте </a:t>
            </a:r>
            <a:r>
              <a:rPr lang="ru-RU" dirty="0" smtClean="0">
                <a:latin typeface="+mn-lt"/>
              </a:rPr>
              <a:t>ми все одно </a:t>
            </a:r>
            <a:r>
              <a:rPr lang="ru-RU" dirty="0" err="1" smtClean="0">
                <a:latin typeface="+mn-lt"/>
              </a:rPr>
              <a:t>бачимо</a:t>
            </a:r>
            <a:r>
              <a:rPr lang="ru-RU" dirty="0" smtClean="0">
                <a:latin typeface="+mn-lt"/>
              </a:rPr>
              <a:t> файл</a:t>
            </a:r>
            <a:r>
              <a:rPr lang="uk-UA" dirty="0" smtClean="0">
                <a:latin typeface="+mn-lt"/>
              </a:rPr>
              <a:t>. </a:t>
            </a:r>
            <a:r>
              <a:rPr lang="uk-UA" dirty="0">
                <a:latin typeface="+mn-lt"/>
              </a:rPr>
              <a:t>Було б </a:t>
            </a:r>
            <a:r>
              <a:rPr lang="uk-UA" dirty="0" smtClean="0">
                <a:latin typeface="+mn-lt"/>
              </a:rPr>
              <a:t>добре, </a:t>
            </a:r>
            <a:r>
              <a:rPr lang="uk-UA" dirty="0">
                <a:latin typeface="+mn-lt"/>
              </a:rPr>
              <a:t>якби ми </a:t>
            </a:r>
            <a:r>
              <a:rPr lang="ru-RU" dirty="0" err="1" smtClean="0">
                <a:latin typeface="+mn-lt"/>
              </a:rPr>
              <a:t>повернулися</a:t>
            </a:r>
            <a:r>
              <a:rPr lang="ru-RU" dirty="0" smtClean="0">
                <a:latin typeface="+mn-lt"/>
              </a:rPr>
              <a:t> до </a:t>
            </a:r>
            <a:r>
              <a:rPr lang="ru-RU" dirty="0" err="1" smtClean="0">
                <a:latin typeface="+mn-lt"/>
              </a:rPr>
              <a:t>внесення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цього</a:t>
            </a:r>
            <a:r>
              <a:rPr lang="ru-RU" dirty="0" smtClean="0">
                <a:latin typeface="+mn-lt"/>
              </a:rPr>
              <a:t> файлу. </a:t>
            </a:r>
            <a:r>
              <a:rPr lang="uk-UA" dirty="0" smtClean="0">
                <a:latin typeface="+mn-lt"/>
              </a:rPr>
              <a:t>Файли </a:t>
            </a:r>
            <a:r>
              <a:rPr lang="uk-UA" dirty="0">
                <a:latin typeface="+mn-lt"/>
              </a:rPr>
              <a:t>можуть бути змінені назад, як вони були </a:t>
            </a:r>
            <a:r>
              <a:rPr lang="uk-UA" dirty="0" smtClean="0">
                <a:latin typeface="+mn-lt"/>
              </a:rPr>
              <a:t>при останньому </a:t>
            </a:r>
            <a:r>
              <a:rPr lang="uk-UA" dirty="0" err="1" smtClean="0">
                <a:latin typeface="+mn-lt"/>
              </a:rPr>
              <a:t>комміті</a:t>
            </a:r>
            <a:r>
              <a:rPr lang="ru-RU" dirty="0" smtClean="0">
                <a:latin typeface="+mn-lt"/>
              </a:rPr>
              <a:t>,</a:t>
            </a:r>
            <a:r>
              <a:rPr lang="uk-UA" dirty="0" smtClean="0">
                <a:latin typeface="+mn-lt"/>
              </a:rPr>
              <a:t> </a:t>
            </a:r>
            <a:r>
              <a:rPr lang="uk-UA" dirty="0">
                <a:latin typeface="+mn-lt"/>
              </a:rPr>
              <a:t>за допомогою команди: </a:t>
            </a:r>
            <a:r>
              <a:rPr lang="ru-RU" dirty="0" smtClean="0">
                <a:latin typeface="+mn-lt"/>
              </a:rPr>
              <a:t>«</a:t>
            </a:r>
            <a:r>
              <a:rPr lang="en-US" dirty="0" err="1">
                <a:latin typeface="+mn-lt"/>
              </a:rPr>
              <a:t>git</a:t>
            </a:r>
            <a:r>
              <a:rPr lang="en-US" dirty="0">
                <a:latin typeface="+mn-lt"/>
              </a:rPr>
              <a:t> checkout -- octocat.txt</a:t>
            </a:r>
            <a:r>
              <a:rPr lang="ru-RU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6"/>
          <a:stretch/>
        </p:blipFill>
        <p:spPr bwMode="auto">
          <a:xfrm>
            <a:off x="528010" y="4653136"/>
            <a:ext cx="8087981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5494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 idx="4294967295"/>
          </p:nvPr>
        </p:nvSpPr>
        <p:spPr>
          <a:xfrm>
            <a:off x="685800" y="1413975"/>
            <a:ext cx="7772400" cy="9368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>
                <a:solidFill>
                  <a:srgbClr val="A8122A"/>
                </a:solidFill>
                <a:latin typeface="+mj-lt"/>
              </a:rPr>
              <a:t>GIT</a:t>
            </a:r>
            <a:endParaRPr lang="en" sz="4400" dirty="0">
              <a:solidFill>
                <a:srgbClr val="A8122A"/>
              </a:solidFill>
              <a:latin typeface="+mj-lt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-UA" sz="2200" b="1" dirty="0">
                <a:latin typeface="+mn-lt"/>
                <a:cs typeface="Raleway" panose="020B0604020202020204" charset="0"/>
              </a:rPr>
              <a:t>р</a:t>
            </a:r>
            <a:r>
              <a:rPr lang="ru-RU" sz="2200" b="1" dirty="0" err="1" smtClean="0">
                <a:latin typeface="+mn-lt"/>
                <a:cs typeface="Raleway" panose="020B0604020202020204" charset="0"/>
              </a:rPr>
              <a:t>озподілена</a:t>
            </a:r>
            <a:r>
              <a:rPr lang="ru-RU" sz="2200" b="1" dirty="0" smtClean="0">
                <a:latin typeface="+mn-lt"/>
                <a:cs typeface="Raleway" panose="020B0604020202020204" charset="0"/>
              </a:rPr>
              <a:t> система </a:t>
            </a:r>
            <a:r>
              <a:rPr lang="ru-RU" sz="2200" b="1" dirty="0" err="1" smtClean="0">
                <a:latin typeface="+mn-lt"/>
                <a:cs typeface="Raleway" panose="020B0604020202020204" charset="0"/>
              </a:rPr>
              <a:t>керування</a:t>
            </a:r>
            <a:r>
              <a:rPr lang="ru-RU" sz="2200" b="1" dirty="0" smtClean="0">
                <a:latin typeface="+mn-lt"/>
                <a:cs typeface="Raleway" panose="020B0604020202020204" charset="0"/>
              </a:rPr>
              <a:t> </a:t>
            </a:r>
            <a:r>
              <a:rPr lang="ru-RU" sz="2200" b="1" dirty="0" err="1" smtClean="0">
                <a:latin typeface="+mn-lt"/>
                <a:cs typeface="Raleway" panose="020B0604020202020204" charset="0"/>
              </a:rPr>
              <a:t>версіями</a:t>
            </a:r>
            <a:r>
              <a:rPr lang="ru-RU" sz="2200" b="1" dirty="0" smtClean="0">
                <a:latin typeface="+mn-lt"/>
                <a:cs typeface="Raleway" panose="020B0604020202020204" charset="0"/>
              </a:rPr>
              <a:t> </a:t>
            </a:r>
            <a:r>
              <a:rPr lang="ru-RU" sz="2200" b="1" dirty="0" err="1" smtClean="0">
                <a:latin typeface="+mn-lt"/>
                <a:cs typeface="Raleway" panose="020B0604020202020204" charset="0"/>
              </a:rPr>
              <a:t>файлів</a:t>
            </a:r>
            <a:r>
              <a:rPr lang="ru-RU" sz="2200" b="1" dirty="0" smtClean="0">
                <a:latin typeface="+mn-lt"/>
                <a:cs typeface="Raleway" panose="020B0604020202020204" charset="0"/>
              </a:rPr>
              <a:t> та </a:t>
            </a:r>
            <a:r>
              <a:rPr lang="ru-RU" sz="2200" b="1" dirty="0" err="1" smtClean="0">
                <a:latin typeface="+mn-lt"/>
                <a:cs typeface="Raleway" panose="020B0604020202020204" charset="0"/>
              </a:rPr>
              <a:t>спільної</a:t>
            </a:r>
            <a:r>
              <a:rPr lang="ru-RU" sz="2200" b="1" dirty="0" smtClean="0">
                <a:latin typeface="+mn-lt"/>
                <a:cs typeface="Raleway" panose="020B0604020202020204" charset="0"/>
              </a:rPr>
              <a:t> </a:t>
            </a:r>
            <a:r>
              <a:rPr lang="ru-RU" sz="2200" b="1" dirty="0" err="1" smtClean="0">
                <a:latin typeface="+mn-lt"/>
                <a:cs typeface="Raleway" panose="020B0604020202020204" charset="0"/>
              </a:rPr>
              <a:t>роботи</a:t>
            </a:r>
            <a:endParaRPr lang="en" sz="2200" b="1" dirty="0">
              <a:latin typeface="+mn-lt"/>
              <a:cs typeface="Raleway" panose="020B0604020202020204" charset="0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685800" y="3826225"/>
            <a:ext cx="7772400" cy="18350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-US" sz="1800" dirty="0" smtClean="0"/>
              <a:t>Git </a:t>
            </a:r>
            <a:r>
              <a:rPr lang="uk-UA" sz="1800" dirty="0" smtClean="0"/>
              <a:t>є однією </a:t>
            </a:r>
            <a:r>
              <a:rPr lang="uk-UA" sz="1800" dirty="0"/>
              <a:t>з найефективніших, високопродуктивних </a:t>
            </a:r>
            <a:r>
              <a:rPr lang="uk-UA" sz="1800" dirty="0" smtClean="0"/>
              <a:t>і надійних </a:t>
            </a:r>
            <a:r>
              <a:rPr lang="uk-UA" sz="1800" dirty="0" smtClean="0">
                <a:hlinkClick r:id="rId3" tooltip="Система керування версіями"/>
              </a:rPr>
              <a:t>систем </a:t>
            </a:r>
            <a:r>
              <a:rPr lang="uk-UA" sz="1800" dirty="0">
                <a:hlinkClick r:id="rId3" tooltip="Система керування версіями"/>
              </a:rPr>
              <a:t>керування версіями</a:t>
            </a:r>
            <a:r>
              <a:rPr lang="uk-UA" sz="1800" dirty="0"/>
              <a:t>, </a:t>
            </a:r>
            <a:r>
              <a:rPr lang="uk-UA" sz="1800" dirty="0" smtClean="0"/>
              <a:t>яка </a:t>
            </a:r>
            <a:r>
              <a:rPr lang="uk-UA" sz="1800" dirty="0"/>
              <a:t>надає гнучкі засоби нелінійної розробки, що базуються на відгалуженні і злитті гілок. Для забезпечення цілісності історії та стійкості до змін заднім числом використовуються криптографічні методи, також можлива прив'язка </a:t>
            </a:r>
            <a:r>
              <a:rPr lang="uk-UA" sz="1800" dirty="0">
                <a:hlinkClick r:id="rId4" tooltip="Цифровий підпис"/>
              </a:rPr>
              <a:t>цифрових підписів</a:t>
            </a:r>
            <a:r>
              <a:rPr lang="uk-UA" sz="1800" dirty="0"/>
              <a:t> розробників до тегів і комітів.</a:t>
            </a:r>
            <a:endParaRPr lang="en" sz="1800" dirty="0"/>
          </a:p>
        </p:txBody>
      </p:sp>
      <p:cxnSp>
        <p:nvCxnSpPr>
          <p:cNvPr id="77" name="Shape 77"/>
          <p:cNvCxnSpPr/>
          <p:nvPr/>
        </p:nvCxnSpPr>
        <p:spPr>
          <a:xfrm>
            <a:off x="3927600" y="3429000"/>
            <a:ext cx="1288800" cy="0"/>
          </a:xfrm>
          <a:prstGeom prst="straightConnector1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8" name="Shape 78"/>
          <p:cNvSpPr/>
          <p:nvPr/>
        </p:nvSpPr>
        <p:spPr>
          <a:xfrm>
            <a:off x="4529400" y="3386400"/>
            <a:ext cx="85200" cy="85200"/>
          </a:xfrm>
          <a:prstGeom prst="diamond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" name="Shape 411"/>
          <p:cNvGrpSpPr/>
          <p:nvPr/>
        </p:nvGrpSpPr>
        <p:grpSpPr>
          <a:xfrm>
            <a:off x="4326524" y="821146"/>
            <a:ext cx="513806" cy="524415"/>
            <a:chOff x="6625350" y="1613750"/>
            <a:chExt cx="480525" cy="438400"/>
          </a:xfrm>
          <a:solidFill>
            <a:schemeClr val="bg1">
              <a:lumMod val="65000"/>
            </a:schemeClr>
          </a:solidFill>
        </p:grpSpPr>
        <p:sp>
          <p:nvSpPr>
            <p:cNvPr id="9" name="Shape 412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3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5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BRANCH CLEAN_UP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Під час роботи </a:t>
            </a:r>
            <a:r>
              <a:rPr lang="uk-UA" dirty="0">
                <a:latin typeface="+mn-lt"/>
              </a:rPr>
              <a:t>р</a:t>
            </a:r>
            <a:r>
              <a:rPr lang="uk-UA" dirty="0" smtClean="0">
                <a:latin typeface="+mn-lt"/>
              </a:rPr>
              <a:t>озробники часто </a:t>
            </a:r>
            <a:r>
              <a:rPr lang="uk-UA" dirty="0">
                <a:latin typeface="+mn-lt"/>
              </a:rPr>
              <a:t>створюють копію </a:t>
            </a:r>
            <a:r>
              <a:rPr lang="uk-UA" dirty="0" smtClean="0">
                <a:latin typeface="+mn-lt"/>
              </a:rPr>
              <a:t>(гілку, </a:t>
            </a:r>
            <a:r>
              <a:rPr lang="en-US" dirty="0" smtClean="0">
                <a:latin typeface="+mn-lt"/>
              </a:rPr>
              <a:t>branch</a:t>
            </a:r>
            <a:r>
              <a:rPr lang="uk-UA" dirty="0" smtClean="0">
                <a:latin typeface="+mn-lt"/>
              </a:rPr>
              <a:t>) </a:t>
            </a:r>
            <a:r>
              <a:rPr lang="uk-UA" dirty="0">
                <a:latin typeface="+mn-lt"/>
              </a:rPr>
              <a:t>їх </a:t>
            </a:r>
            <a:r>
              <a:rPr lang="uk-UA" dirty="0" smtClean="0">
                <a:latin typeface="+mn-lt"/>
              </a:rPr>
              <a:t>коду, щоб </a:t>
            </a:r>
            <a:r>
              <a:rPr lang="uk-UA" dirty="0">
                <a:latin typeface="+mn-lt"/>
              </a:rPr>
              <a:t>зробити окремі </a:t>
            </a:r>
            <a:r>
              <a:rPr lang="uk-UA" dirty="0" err="1" smtClean="0">
                <a:latin typeface="+mn-lt"/>
              </a:rPr>
              <a:t>комміти</a:t>
            </a:r>
            <a:r>
              <a:rPr lang="uk-UA" dirty="0" smtClean="0">
                <a:latin typeface="+mn-lt"/>
              </a:rPr>
              <a:t>. Потім </a:t>
            </a:r>
            <a:r>
              <a:rPr lang="uk-UA" dirty="0">
                <a:latin typeface="+mn-lt"/>
              </a:rPr>
              <a:t>вони можуть об'єднати </a:t>
            </a:r>
            <a:r>
              <a:rPr lang="uk-UA" dirty="0" smtClean="0">
                <a:latin typeface="+mn-lt"/>
              </a:rPr>
              <a:t>цю гілку </a:t>
            </a:r>
            <a:r>
              <a:rPr lang="uk-UA" dirty="0">
                <a:latin typeface="+mn-lt"/>
              </a:rPr>
              <a:t>назад в їх </a:t>
            </a:r>
            <a:r>
              <a:rPr lang="uk-UA" dirty="0" smtClean="0">
                <a:latin typeface="+mn-lt"/>
              </a:rPr>
              <a:t>основну гілку. Щоб </a:t>
            </a:r>
            <a:r>
              <a:rPr lang="uk-UA" dirty="0">
                <a:latin typeface="+mn-lt"/>
              </a:rPr>
              <a:t>видалити </a:t>
            </a:r>
            <a:r>
              <a:rPr lang="en-US" dirty="0" err="1" smtClean="0">
                <a:latin typeface="+mn-lt"/>
              </a:rPr>
              <a:t>octocats</a:t>
            </a:r>
            <a:r>
              <a:rPr lang="uk-UA" dirty="0" smtClean="0">
                <a:latin typeface="+mn-lt"/>
              </a:rPr>
              <a:t> створено </a:t>
            </a:r>
            <a:r>
              <a:rPr lang="uk-UA" dirty="0">
                <a:latin typeface="+mn-lt"/>
              </a:rPr>
              <a:t>гілку під назвою </a:t>
            </a:r>
            <a:r>
              <a:rPr lang="en-US" dirty="0" err="1">
                <a:latin typeface="+mn-lt"/>
              </a:rPr>
              <a:t>clean_up</a:t>
            </a:r>
            <a:r>
              <a:rPr lang="en-US" dirty="0">
                <a:latin typeface="+mn-lt"/>
              </a:rPr>
              <a:t>, </a:t>
            </a:r>
            <a:r>
              <a:rPr lang="uk-UA" dirty="0">
                <a:latin typeface="+mn-lt"/>
              </a:rPr>
              <a:t>де </a:t>
            </a:r>
            <a:r>
              <a:rPr lang="uk-UA" dirty="0" smtClean="0">
                <a:latin typeface="+mn-lt"/>
              </a:rPr>
              <a:t>буде проводитись наступна робота.</a:t>
            </a:r>
            <a:endParaRPr lang="en" dirty="0"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11"/>
          <a:stretch/>
        </p:blipFill>
        <p:spPr bwMode="auto">
          <a:xfrm>
            <a:off x="539552" y="4562210"/>
            <a:ext cx="8062581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8623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BRANCH CLEAN_UP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Тепер при наборі команди «</a:t>
            </a:r>
            <a:r>
              <a:rPr lang="en-US" dirty="0" err="1"/>
              <a:t>git</a:t>
            </a:r>
            <a:r>
              <a:rPr lang="en-US" dirty="0"/>
              <a:t> branch</a:t>
            </a:r>
            <a:r>
              <a:rPr lang="uk-UA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будуть</a:t>
            </a:r>
            <a:r>
              <a:rPr lang="ru-RU" dirty="0" smtClean="0">
                <a:latin typeface="+mn-lt"/>
              </a:rPr>
              <a:t> в</a:t>
            </a:r>
            <a:r>
              <a:rPr lang="uk-UA" dirty="0" err="1" smtClean="0">
                <a:latin typeface="+mn-lt"/>
              </a:rPr>
              <a:t>ідображатись</a:t>
            </a:r>
            <a:r>
              <a:rPr lang="uk-UA" dirty="0" smtClean="0">
                <a:latin typeface="+mn-lt"/>
              </a:rPr>
              <a:t> дві гілки (</a:t>
            </a:r>
            <a:r>
              <a:rPr lang="en-US" dirty="0" smtClean="0">
                <a:latin typeface="+mn-lt"/>
              </a:rPr>
              <a:t>master, </a:t>
            </a:r>
            <a:r>
              <a:rPr lang="en-US" dirty="0" err="1" smtClean="0">
                <a:latin typeface="+mn-lt"/>
              </a:rPr>
              <a:t>clean_up</a:t>
            </a:r>
            <a:r>
              <a:rPr lang="uk-UA" dirty="0" smtClean="0">
                <a:latin typeface="+mn-lt"/>
              </a:rPr>
              <a:t>)</a:t>
            </a:r>
            <a:r>
              <a:rPr lang="ru-RU" dirty="0" smtClean="0">
                <a:latin typeface="+mn-lt"/>
              </a:rPr>
              <a:t>. </a:t>
            </a:r>
            <a:r>
              <a:rPr lang="ru-RU" dirty="0" err="1" smtClean="0">
                <a:latin typeface="+mn-lt"/>
              </a:rPr>
              <a:t>Щоб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зм</a:t>
            </a:r>
            <a:r>
              <a:rPr lang="uk-UA" dirty="0" err="1" smtClean="0">
                <a:latin typeface="+mn-lt"/>
              </a:rPr>
              <a:t>інити</a:t>
            </a:r>
            <a:r>
              <a:rPr lang="uk-UA" dirty="0" smtClean="0">
                <a:latin typeface="+mn-lt"/>
              </a:rPr>
              <a:t> необхідну гілку на потрібну (</a:t>
            </a:r>
            <a:r>
              <a:rPr lang="en-US" dirty="0" err="1" smtClean="0">
                <a:latin typeface="+mn-lt"/>
              </a:rPr>
              <a:t>clean_up</a:t>
            </a:r>
            <a:r>
              <a:rPr lang="uk-UA" dirty="0" smtClean="0">
                <a:latin typeface="+mn-lt"/>
              </a:rPr>
              <a:t>)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використано</a:t>
            </a:r>
            <a:r>
              <a:rPr lang="ru-RU" dirty="0" smtClean="0">
                <a:latin typeface="+mn-lt"/>
              </a:rPr>
              <a:t> команду: «</a:t>
            </a:r>
            <a:r>
              <a:rPr lang="en-US" dirty="0" err="1">
                <a:latin typeface="+mn-lt"/>
              </a:rPr>
              <a:t>git</a:t>
            </a:r>
            <a:r>
              <a:rPr lang="en-US" dirty="0">
                <a:latin typeface="+mn-lt"/>
              </a:rPr>
              <a:t> checkout </a:t>
            </a:r>
            <a:r>
              <a:rPr lang="en-US" dirty="0" err="1" smtClean="0">
                <a:latin typeface="+mn-lt"/>
              </a:rPr>
              <a:t>clean_up</a:t>
            </a:r>
            <a:r>
              <a:rPr lang="ru-RU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67"/>
          <a:stretch/>
        </p:blipFill>
        <p:spPr bwMode="auto">
          <a:xfrm>
            <a:off x="544943" y="4005064"/>
            <a:ext cx="805411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572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RM '*.TXT'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 err="1" smtClean="0">
                <a:latin typeface="+mn-lt"/>
              </a:rPr>
              <a:t>Перебуваючи</a:t>
            </a:r>
            <a:r>
              <a:rPr lang="ru-RU" dirty="0" smtClean="0">
                <a:latin typeface="+mn-lt"/>
              </a:rPr>
              <a:t> в г</a:t>
            </a:r>
            <a:r>
              <a:rPr lang="uk-UA" dirty="0" err="1" smtClean="0">
                <a:latin typeface="+mn-lt"/>
              </a:rPr>
              <a:t>ілці</a:t>
            </a:r>
            <a:r>
              <a:rPr lang="uk-UA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clean_up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можна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видалити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файли</a:t>
            </a:r>
            <a:r>
              <a:rPr lang="ru-RU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octocats</a:t>
            </a:r>
            <a:r>
              <a:rPr lang="ru-RU" dirty="0" smtClean="0">
                <a:latin typeface="+mn-lt"/>
              </a:rPr>
              <a:t> за </a:t>
            </a:r>
            <a:r>
              <a:rPr lang="ru-RU" dirty="0" err="1" smtClean="0">
                <a:latin typeface="+mn-lt"/>
              </a:rPr>
              <a:t>допомогою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команди</a:t>
            </a:r>
            <a:r>
              <a:rPr lang="ru-RU" dirty="0" smtClean="0">
                <a:latin typeface="+mn-lt"/>
              </a:rPr>
              <a:t> «</a:t>
            </a: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 smtClean="0"/>
              <a:t>rm</a:t>
            </a:r>
            <a:r>
              <a:rPr lang="en-US" sz="2800" dirty="0" smtClean="0"/>
              <a:t> '*.txt'</a:t>
            </a:r>
            <a:r>
              <a:rPr lang="ru-RU" dirty="0" smtClean="0">
                <a:latin typeface="+mn-lt"/>
              </a:rPr>
              <a:t>». </a:t>
            </a:r>
            <a:r>
              <a:rPr lang="ru-RU" dirty="0" err="1" smtClean="0">
                <a:latin typeface="+mn-lt"/>
              </a:rPr>
              <a:t>Ця</a:t>
            </a:r>
            <a:r>
              <a:rPr lang="ru-RU" dirty="0" smtClean="0">
                <a:latin typeface="+mn-lt"/>
              </a:rPr>
              <a:t> команда </a:t>
            </a:r>
            <a:r>
              <a:rPr lang="ru-RU" dirty="0" err="1" smtClean="0">
                <a:latin typeface="+mn-lt"/>
              </a:rPr>
              <a:t>видалить</a:t>
            </a:r>
            <a:r>
              <a:rPr lang="ru-RU" dirty="0" smtClean="0">
                <a:latin typeface="+mn-lt"/>
              </a:rPr>
              <a:t> не т</a:t>
            </a:r>
            <a:r>
              <a:rPr lang="uk-UA" dirty="0" err="1" smtClean="0">
                <a:latin typeface="+mn-lt"/>
              </a:rPr>
              <a:t>ільки</a:t>
            </a:r>
            <a:r>
              <a:rPr lang="uk-UA" dirty="0" smtClean="0">
                <a:latin typeface="+mn-lt"/>
              </a:rPr>
              <a:t> файли, а й операції щодо них.</a:t>
            </a:r>
            <a:endParaRPr lang="en" dirty="0"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67"/>
          <a:stretch/>
        </p:blipFill>
        <p:spPr bwMode="auto">
          <a:xfrm>
            <a:off x="540710" y="3895824"/>
            <a:ext cx="8062581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0225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COMMIT -M "REMOVE ALL</a:t>
            </a:r>
            <a:r>
              <a:rPr lang="uk-UA" sz="2000" dirty="0" smtClean="0">
                <a:latin typeface="+mj-lt"/>
              </a:rPr>
              <a:t> … </a:t>
            </a:r>
            <a:r>
              <a:rPr lang="en-US" sz="2000" dirty="0" smtClean="0">
                <a:latin typeface="+mj-lt"/>
              </a:rPr>
              <a:t>CATS"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Після того як було видалено усі файли </a:t>
            </a:r>
            <a:r>
              <a:rPr lang="en-US" dirty="0" err="1" smtClean="0">
                <a:latin typeface="+mn-lt"/>
              </a:rPr>
              <a:t>octocats</a:t>
            </a:r>
            <a:r>
              <a:rPr lang="ru-RU" dirty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потр</a:t>
            </a:r>
            <a:r>
              <a:rPr lang="uk-UA" dirty="0" err="1" smtClean="0">
                <a:latin typeface="+mn-lt"/>
              </a:rPr>
              <a:t>ібно</a:t>
            </a:r>
            <a:r>
              <a:rPr lang="uk-UA" dirty="0" smtClean="0">
                <a:latin typeface="+mn-lt"/>
              </a:rPr>
              <a:t> зберегти зміни (</a:t>
            </a:r>
            <a:r>
              <a:rPr lang="en-US" dirty="0" smtClean="0">
                <a:latin typeface="+mn-lt"/>
              </a:rPr>
              <a:t>commit</a:t>
            </a:r>
            <a:r>
              <a:rPr lang="uk-UA" dirty="0" smtClean="0">
                <a:latin typeface="+mn-lt"/>
              </a:rPr>
              <a:t>). Також перед збереженням можна перевірити які саме змінити проведено командою </a:t>
            </a:r>
            <a:r>
              <a:rPr lang="ru-RU" dirty="0" smtClean="0">
                <a:latin typeface="+mn-lt"/>
              </a:rPr>
              <a:t>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status</a:t>
            </a:r>
            <a:r>
              <a:rPr lang="ru-RU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49"/>
          <a:stretch/>
        </p:blipFill>
        <p:spPr bwMode="auto">
          <a:xfrm>
            <a:off x="549176" y="3861048"/>
            <a:ext cx="8045648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624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CHECKOUT MASTER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 err="1" smtClean="0">
                <a:latin typeface="+mn-lt"/>
              </a:rPr>
              <a:t>Тепер</a:t>
            </a:r>
            <a:r>
              <a:rPr lang="ru-RU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потрібно переключитися </a:t>
            </a:r>
            <a:r>
              <a:rPr lang="uk-UA" dirty="0">
                <a:latin typeface="+mn-lt"/>
              </a:rPr>
              <a:t>назад </a:t>
            </a:r>
            <a:r>
              <a:rPr lang="uk-UA" dirty="0" smtClean="0">
                <a:latin typeface="+mn-lt"/>
              </a:rPr>
              <a:t>до основної гілки, щоб була змога об’єднати її із змінами з гілки </a:t>
            </a:r>
            <a:r>
              <a:rPr lang="en-US" dirty="0" err="1" smtClean="0">
                <a:latin typeface="+mn-lt"/>
              </a:rPr>
              <a:t>clean_up</a:t>
            </a:r>
            <a:r>
              <a:rPr lang="uk-UA" dirty="0" smtClean="0">
                <a:latin typeface="+mn-lt"/>
              </a:rPr>
              <a:t>. Щоб переключитись до головної гілки введено команду </a:t>
            </a:r>
            <a:r>
              <a:rPr lang="ru-RU" dirty="0" smtClean="0">
                <a:latin typeface="+mn-lt"/>
              </a:rPr>
              <a:t>«</a:t>
            </a:r>
            <a:r>
              <a:rPr lang="en-US" dirty="0" err="1"/>
              <a:t>git</a:t>
            </a:r>
            <a:r>
              <a:rPr lang="en-US" dirty="0"/>
              <a:t> checkout master</a:t>
            </a:r>
            <a:r>
              <a:rPr lang="ru-RU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79"/>
          <a:stretch/>
        </p:blipFill>
        <p:spPr bwMode="auto">
          <a:xfrm>
            <a:off x="539552" y="4005064"/>
            <a:ext cx="804564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0885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MERGE CLEAN_UP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 smtClean="0">
                <a:latin typeface="+mn-lt"/>
              </a:rPr>
              <a:t>П</a:t>
            </a:r>
            <a:r>
              <a:rPr lang="uk-UA" dirty="0" err="1" smtClean="0">
                <a:latin typeface="+mn-lt"/>
              </a:rPr>
              <a:t>ісля</a:t>
            </a:r>
            <a:r>
              <a:rPr lang="uk-UA" dirty="0" smtClean="0">
                <a:latin typeface="+mn-lt"/>
              </a:rPr>
              <a:t> проведених операцій можна зробити об’єднання гілок. Дана дія виконується командою </a:t>
            </a:r>
            <a:r>
              <a:rPr lang="ru-RU" dirty="0" smtClean="0">
                <a:latin typeface="+mn-lt"/>
              </a:rPr>
              <a:t>«</a:t>
            </a:r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err="1"/>
              <a:t>clean_up</a:t>
            </a:r>
            <a:r>
              <a:rPr lang="ru-RU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04"/>
          <a:stretch/>
        </p:blipFill>
        <p:spPr bwMode="auto">
          <a:xfrm>
            <a:off x="525872" y="3356992"/>
            <a:ext cx="8092256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5618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BRANCH -D CLEAN_UP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Далі потрібно прибрати за собою, тобто видалити непотрібну в подальшому гілку </a:t>
            </a:r>
            <a:r>
              <a:rPr lang="en-US" dirty="0" err="1" smtClean="0">
                <a:latin typeface="+mn-lt"/>
              </a:rPr>
              <a:t>clean_up</a:t>
            </a:r>
            <a:r>
              <a:rPr lang="ru-RU" dirty="0" smtClean="0">
                <a:latin typeface="+mn-lt"/>
              </a:rPr>
              <a:t>. Для </a:t>
            </a:r>
            <a:r>
              <a:rPr lang="ru-RU" dirty="0" err="1" smtClean="0">
                <a:latin typeface="+mn-lt"/>
              </a:rPr>
              <a:t>цього</a:t>
            </a:r>
            <a:r>
              <a:rPr lang="ru-RU" dirty="0" smtClean="0">
                <a:latin typeface="+mn-lt"/>
              </a:rPr>
              <a:t> в </a:t>
            </a:r>
            <a:r>
              <a:rPr lang="ru-RU" dirty="0" err="1" smtClean="0">
                <a:latin typeface="+mn-lt"/>
              </a:rPr>
              <a:t>командну</a:t>
            </a:r>
            <a:r>
              <a:rPr lang="ru-RU" dirty="0" smtClean="0">
                <a:latin typeface="+mn-lt"/>
              </a:rPr>
              <a:t> строку введено команду «</a:t>
            </a:r>
            <a:r>
              <a:rPr lang="en-US" dirty="0" err="1"/>
              <a:t>git</a:t>
            </a:r>
            <a:r>
              <a:rPr lang="en-US" dirty="0"/>
              <a:t> branch -d </a:t>
            </a:r>
            <a:r>
              <a:rPr lang="en-US" dirty="0" err="1"/>
              <a:t>clean_up</a:t>
            </a:r>
            <a:r>
              <a:rPr lang="ru-RU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21"/>
          <a:stretch/>
        </p:blipFill>
        <p:spPr bwMode="auto">
          <a:xfrm>
            <a:off x="557643" y="4005064"/>
            <a:ext cx="802871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8743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PUSH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 smtClean="0">
                <a:latin typeface="+mn-lt"/>
              </a:rPr>
              <a:t>О</a:t>
            </a:r>
            <a:r>
              <a:rPr lang="uk-UA" dirty="0" err="1" smtClean="0">
                <a:latin typeface="+mn-lt"/>
              </a:rPr>
              <a:t>станнім</a:t>
            </a:r>
            <a:r>
              <a:rPr lang="uk-UA" dirty="0" smtClean="0">
                <a:latin typeface="+mn-lt"/>
              </a:rPr>
              <a:t> кроком є збереження змін на  віддаленому </a:t>
            </a:r>
            <a:r>
              <a:rPr lang="uk-UA" dirty="0" err="1" smtClean="0">
                <a:latin typeface="+mn-lt"/>
              </a:rPr>
              <a:t>репозиторії</a:t>
            </a:r>
            <a:r>
              <a:rPr lang="uk-UA" dirty="0" smtClean="0">
                <a:latin typeface="+mn-lt"/>
              </a:rPr>
              <a:t> командою</a:t>
            </a:r>
            <a:r>
              <a:rPr lang="uk-UA" dirty="0">
                <a:latin typeface="+mn-lt"/>
              </a:rPr>
              <a:t>:</a:t>
            </a:r>
            <a:r>
              <a:rPr lang="ru-RU" dirty="0" smtClean="0">
                <a:latin typeface="+mn-lt"/>
              </a:rPr>
              <a:t> «</a:t>
            </a:r>
            <a:r>
              <a:rPr lang="en-US" dirty="0" err="1"/>
              <a:t>git</a:t>
            </a:r>
            <a:r>
              <a:rPr lang="en-US" dirty="0"/>
              <a:t> push</a:t>
            </a:r>
            <a:r>
              <a:rPr lang="ru-RU" dirty="0" smtClean="0">
                <a:latin typeface="+mn-lt"/>
              </a:rPr>
              <a:t>». </a:t>
            </a:r>
            <a:r>
              <a:rPr lang="ru-RU" dirty="0" err="1" smtClean="0">
                <a:latin typeface="+mn-lt"/>
              </a:rPr>
              <a:t>Після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цього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лабораторну</a:t>
            </a:r>
            <a:r>
              <a:rPr lang="ru-RU" dirty="0" smtClean="0">
                <a:latin typeface="+mn-lt"/>
              </a:rPr>
              <a:t> роботу </a:t>
            </a:r>
            <a:r>
              <a:rPr lang="ru-RU" dirty="0" err="1" smtClean="0">
                <a:latin typeface="+mn-lt"/>
              </a:rPr>
              <a:t>можна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вважати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завершеною</a:t>
            </a:r>
            <a:r>
              <a:rPr lang="ru-RU" dirty="0" smtClean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46"/>
          <a:stretch/>
        </p:blipFill>
        <p:spPr bwMode="auto">
          <a:xfrm>
            <a:off x="511076" y="4005064"/>
            <a:ext cx="8121848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1511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ctrTitle" idx="4294967295"/>
          </p:nvPr>
        </p:nvSpPr>
        <p:spPr>
          <a:xfrm>
            <a:off x="1080600" y="787800"/>
            <a:ext cx="6982800" cy="11933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-RU" sz="7200" dirty="0" err="1" smtClean="0">
                <a:solidFill>
                  <a:srgbClr val="A8122A"/>
                </a:solidFill>
                <a:latin typeface="+mj-lt"/>
              </a:rPr>
              <a:t>Висновок</a:t>
            </a:r>
            <a:endParaRPr lang="en" sz="7200" dirty="0">
              <a:solidFill>
                <a:srgbClr val="A8122A"/>
              </a:solidFill>
              <a:latin typeface="+mj-lt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4294967295"/>
          </p:nvPr>
        </p:nvSpPr>
        <p:spPr>
          <a:xfrm>
            <a:off x="1115616" y="2204864"/>
            <a:ext cx="6982800" cy="20555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uk-UA" sz="2400" dirty="0" smtClean="0">
                <a:latin typeface="+mn-lt"/>
              </a:rPr>
              <a:t>Під час проведення лабораторної роботи було розглянуто різноманітні можливості </a:t>
            </a:r>
            <a:r>
              <a:rPr lang="en-US" sz="2400" dirty="0" smtClean="0">
                <a:latin typeface="+mn-lt"/>
              </a:rPr>
              <a:t>GIT </a:t>
            </a:r>
            <a:r>
              <a:rPr lang="ru-RU" sz="2400" dirty="0" smtClean="0">
                <a:latin typeface="+mn-lt"/>
              </a:rPr>
              <a:t>та команд для </a:t>
            </a:r>
            <a:r>
              <a:rPr lang="uk-UA" sz="2400" dirty="0" smtClean="0">
                <a:latin typeface="+mn-lt"/>
              </a:rPr>
              <a:t>їх реалізації, спостережено позитивні сторони при розробці проектів як командою, так і одним розробником.</a:t>
            </a:r>
            <a:endParaRPr lang="en" sz="2400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GIT INIT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>
                <a:latin typeface="+mn-lt"/>
              </a:rPr>
              <a:t>Ініціалізація </a:t>
            </a:r>
            <a:r>
              <a:rPr lang="uk-UA" dirty="0" err="1">
                <a:latin typeface="+mn-lt"/>
              </a:rPr>
              <a:t>репозиторію</a:t>
            </a:r>
            <a:r>
              <a:rPr lang="uk-UA" dirty="0">
                <a:latin typeface="+mn-lt"/>
              </a:rPr>
              <a:t>. Створює в каталозі </a:t>
            </a:r>
            <a:r>
              <a:rPr lang="uk-UA" dirty="0" smtClean="0">
                <a:latin typeface="+mn-lt"/>
              </a:rPr>
              <a:t>проекту каталог «.</a:t>
            </a:r>
            <a:r>
              <a:rPr lang="en-US" dirty="0" err="1" smtClean="0">
                <a:latin typeface="+mn-lt"/>
              </a:rPr>
              <a:t>git</a:t>
            </a:r>
            <a:r>
              <a:rPr lang="uk-UA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</a:t>
            </a:r>
            <a:r>
              <a:rPr lang="uk-UA" dirty="0">
                <a:latin typeface="+mn-lt"/>
              </a:rPr>
              <a:t>і в ньому всі необхідні файли </a:t>
            </a:r>
            <a:r>
              <a:rPr lang="uk-UA" dirty="0" err="1" smtClean="0">
                <a:latin typeface="+mn-lt"/>
              </a:rPr>
              <a:t>репозиторію</a:t>
            </a:r>
            <a:r>
              <a:rPr lang="en-US" dirty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04611"/>
            <a:ext cx="4340233" cy="29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GIT STATUS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>
                <a:latin typeface="+mn-lt"/>
              </a:rPr>
              <a:t>Команда </a:t>
            </a:r>
            <a:r>
              <a:rPr lang="uk-UA" dirty="0" smtClean="0">
                <a:latin typeface="+mn-lt"/>
              </a:rPr>
              <a:t>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status</a:t>
            </a:r>
            <a:r>
              <a:rPr lang="uk-UA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</a:t>
            </a:r>
            <a:r>
              <a:rPr lang="uk-UA" dirty="0">
                <a:latin typeface="+mn-lt"/>
              </a:rPr>
              <a:t>показує стани файлів в робочій директорії і індексі: які файли змінені, але не були додані в індекс; які очікують </a:t>
            </a:r>
            <a:r>
              <a:rPr lang="uk-UA" dirty="0" err="1">
                <a:latin typeface="+mn-lt"/>
              </a:rPr>
              <a:t>коммітов</a:t>
            </a:r>
            <a:r>
              <a:rPr lang="uk-UA" dirty="0">
                <a:latin typeface="+mn-lt"/>
              </a:rPr>
              <a:t> в індексі. Додатково до цього виводяться підказки про те, як змінити стани файлів.</a:t>
            </a:r>
            <a:endParaRPr lang="en" dirty="0">
              <a:latin typeface="+mn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88"/>
          <a:stretch/>
        </p:blipFill>
        <p:spPr bwMode="auto">
          <a:xfrm>
            <a:off x="540233" y="4293096"/>
            <a:ext cx="806353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903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GIT STATUS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Було створено новий </a:t>
            </a:r>
            <a:r>
              <a:rPr lang="uk-UA" dirty="0">
                <a:latin typeface="+mn-lt"/>
              </a:rPr>
              <a:t>файл з ім'ям </a:t>
            </a:r>
            <a:r>
              <a:rPr lang="uk-UA" dirty="0" smtClean="0">
                <a:latin typeface="+mn-lt"/>
              </a:rPr>
              <a:t>«</a:t>
            </a:r>
            <a:r>
              <a:rPr lang="en-US" dirty="0" smtClean="0">
                <a:latin typeface="+mn-lt"/>
              </a:rPr>
              <a:t>octocat.txt</a:t>
            </a:r>
            <a:r>
              <a:rPr lang="uk-UA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</a:t>
            </a:r>
            <a:r>
              <a:rPr lang="uk-UA" dirty="0">
                <a:latin typeface="+mn-lt"/>
              </a:rPr>
              <a:t>в </a:t>
            </a:r>
            <a:r>
              <a:rPr lang="uk-UA" dirty="0" err="1" smtClean="0">
                <a:latin typeface="+mn-lt"/>
              </a:rPr>
              <a:t>репозиторій</a:t>
            </a:r>
            <a:r>
              <a:rPr lang="uk-UA" dirty="0" smtClean="0">
                <a:latin typeface="+mn-lt"/>
              </a:rPr>
              <a:t> «</a:t>
            </a:r>
            <a:r>
              <a:rPr lang="en-US" dirty="0" err="1" smtClean="0">
                <a:latin typeface="+mn-lt"/>
              </a:rPr>
              <a:t>octobox</a:t>
            </a:r>
            <a:r>
              <a:rPr lang="uk-UA" dirty="0" smtClean="0">
                <a:latin typeface="+mn-lt"/>
              </a:rPr>
              <a:t>». Після повторного виконання команди 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status</a:t>
            </a:r>
            <a:r>
              <a:rPr lang="uk-UA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можна побачити </a:t>
            </a:r>
            <a:r>
              <a:rPr lang="uk-UA" dirty="0">
                <a:latin typeface="+mn-lt"/>
              </a:rPr>
              <a:t>як змінився стан </a:t>
            </a:r>
            <a:r>
              <a:rPr lang="uk-UA" dirty="0" err="1" smtClean="0">
                <a:latin typeface="+mn-lt"/>
              </a:rPr>
              <a:t>репозиторію</a:t>
            </a:r>
            <a:r>
              <a:rPr lang="uk-UA" dirty="0" smtClean="0">
                <a:latin typeface="+mn-lt"/>
              </a:rPr>
              <a:t>. </a:t>
            </a:r>
            <a:endParaRPr lang="en" dirty="0">
              <a:latin typeface="+mn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79"/>
          <a:stretch/>
        </p:blipFill>
        <p:spPr bwMode="auto">
          <a:xfrm>
            <a:off x="520914" y="4005064"/>
            <a:ext cx="810217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1699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 GIT ADD OCTOCAT.TXT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Щоб повідомити </a:t>
            </a:r>
            <a:r>
              <a:rPr lang="en-US" dirty="0" err="1" smtClean="0">
                <a:latin typeface="+mn-lt"/>
              </a:rPr>
              <a:t>Git</a:t>
            </a:r>
            <a:r>
              <a:rPr lang="uk-UA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необхідність </a:t>
            </a:r>
            <a:r>
              <a:rPr lang="uk-UA" dirty="0" smtClean="0">
                <a:latin typeface="+mn-lt"/>
              </a:rPr>
              <a:t>відстежувати </a:t>
            </a:r>
            <a:r>
              <a:rPr lang="uk-UA" dirty="0">
                <a:latin typeface="+mn-lt"/>
              </a:rPr>
              <a:t>зміни, зроблені в </a:t>
            </a:r>
            <a:r>
              <a:rPr lang="uk-UA" dirty="0" smtClean="0">
                <a:latin typeface="+mn-lt"/>
              </a:rPr>
              <a:t>«</a:t>
            </a:r>
            <a:r>
              <a:rPr lang="en-US" dirty="0" smtClean="0">
                <a:latin typeface="+mn-lt"/>
              </a:rPr>
              <a:t>octocat.txt</a:t>
            </a:r>
            <a:r>
              <a:rPr lang="uk-UA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, </a:t>
            </a:r>
            <a:r>
              <a:rPr lang="uk-UA" dirty="0" smtClean="0">
                <a:latin typeface="+mn-lt"/>
              </a:rPr>
              <a:t>спочатку </a:t>
            </a:r>
            <a:r>
              <a:rPr lang="uk-UA" dirty="0">
                <a:latin typeface="+mn-lt"/>
              </a:rPr>
              <a:t>потрібно додати його в область розміщення за допомогою </a:t>
            </a:r>
            <a:r>
              <a:rPr lang="uk-UA" dirty="0" smtClean="0">
                <a:latin typeface="+mn-lt"/>
              </a:rPr>
              <a:t>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add</a:t>
            </a:r>
            <a:r>
              <a:rPr lang="uk-UA" dirty="0" smtClean="0">
                <a:latin typeface="+mn-lt"/>
              </a:rPr>
              <a:t>». Файл</a:t>
            </a:r>
            <a:r>
              <a:rPr lang="en-US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повинен </a:t>
            </a:r>
            <a:r>
              <a:rPr lang="ru-RU" dirty="0" smtClean="0">
                <a:latin typeface="+mn-lt"/>
              </a:rPr>
              <a:t>в</a:t>
            </a:r>
            <a:r>
              <a:rPr lang="uk-UA" dirty="0" err="1" smtClean="0">
                <a:latin typeface="+mn-lt"/>
              </a:rPr>
              <a:t>ідстежуватись</a:t>
            </a:r>
            <a:r>
              <a:rPr lang="uk-UA" dirty="0" smtClean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36"/>
          <a:stretch/>
        </p:blipFill>
        <p:spPr bwMode="auto">
          <a:xfrm>
            <a:off x="539552" y="4955511"/>
            <a:ext cx="4322074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88" y="3879186"/>
            <a:ext cx="37338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1294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 GIT COMMIT -M “{MESSAGE}"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Файли з попереднього зображення знаходяться в проміжній області. Для </a:t>
            </a:r>
            <a:r>
              <a:rPr lang="uk-UA" dirty="0">
                <a:latin typeface="+mn-lt"/>
              </a:rPr>
              <a:t>того, щоб зберегти </a:t>
            </a:r>
            <a:r>
              <a:rPr lang="uk-UA" dirty="0" smtClean="0">
                <a:latin typeface="+mn-lt"/>
              </a:rPr>
              <a:t>зміни, потрібно виконати команду </a:t>
            </a:r>
            <a:r>
              <a:rPr lang="uk-UA" dirty="0" smtClean="0">
                <a:latin typeface="+mn-lt"/>
              </a:rPr>
              <a:t>підтвердження </a:t>
            </a:r>
            <a:r>
              <a:rPr lang="uk-UA" dirty="0" smtClean="0">
                <a:latin typeface="+mn-lt"/>
              </a:rPr>
              <a:t>з повідомленням що було змінено. Приклад:</a:t>
            </a:r>
            <a:endParaRPr lang="en" dirty="0">
              <a:latin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933056"/>
            <a:ext cx="39719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9489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 GIT ADD</a:t>
            </a:r>
            <a:r>
              <a:rPr lang="uk-UA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‘*.TXT’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Також можна </a:t>
            </a:r>
            <a:r>
              <a:rPr lang="uk-UA" dirty="0">
                <a:latin typeface="+mn-lt"/>
              </a:rPr>
              <a:t>використовувати групові символи, </a:t>
            </a:r>
            <a:r>
              <a:rPr lang="uk-UA" dirty="0" smtClean="0">
                <a:latin typeface="+mn-lt"/>
              </a:rPr>
              <a:t>щоб додати </a:t>
            </a:r>
            <a:r>
              <a:rPr lang="uk-UA" dirty="0">
                <a:latin typeface="+mn-lt"/>
              </a:rPr>
              <a:t>багато файлів одного </a:t>
            </a:r>
            <a:r>
              <a:rPr lang="uk-UA" dirty="0" smtClean="0">
                <a:latin typeface="+mn-lt"/>
              </a:rPr>
              <a:t>типу (</a:t>
            </a:r>
            <a:r>
              <a:rPr lang="en-US" dirty="0" smtClean="0">
                <a:latin typeface="+mn-lt"/>
              </a:rPr>
              <a:t>.txt</a:t>
            </a:r>
            <a:r>
              <a:rPr lang="uk-UA" dirty="0" smtClean="0">
                <a:latin typeface="+mn-lt"/>
              </a:rPr>
              <a:t>). </a:t>
            </a:r>
            <a:r>
              <a:rPr lang="ru-RU" dirty="0" err="1" smtClean="0">
                <a:latin typeface="+mn-lt"/>
              </a:rPr>
              <a:t>Було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розташовано</a:t>
            </a:r>
            <a:r>
              <a:rPr lang="ru-RU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декілька файлів в корені каталогу та в каталозі «</a:t>
            </a:r>
            <a:r>
              <a:rPr lang="en-US" dirty="0" err="1">
                <a:latin typeface="+mn-lt"/>
              </a:rPr>
              <a:t>octofamily</a:t>
            </a:r>
            <a:r>
              <a:rPr lang="uk-UA" dirty="0" smtClean="0">
                <a:latin typeface="+mn-lt"/>
              </a:rPr>
              <a:t>» та додано їх використовуючи </a:t>
            </a:r>
            <a:r>
              <a:rPr lang="uk-UA" dirty="0">
                <a:latin typeface="+mn-lt"/>
              </a:rPr>
              <a:t>символ підстановки з </a:t>
            </a:r>
            <a:r>
              <a:rPr lang="uk-UA" dirty="0" smtClean="0">
                <a:latin typeface="+mn-lt"/>
              </a:rPr>
              <a:t>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add</a:t>
            </a:r>
            <a:r>
              <a:rPr lang="uk-UA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42641"/>
            <a:ext cx="2508498" cy="179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1065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COMMIT -M 'ADD ALL </a:t>
            </a:r>
            <a:r>
              <a:rPr lang="uk-UA" sz="2000" dirty="0" smtClean="0">
                <a:latin typeface="+mj-lt"/>
              </a:rPr>
              <a:t>… </a:t>
            </a:r>
            <a:r>
              <a:rPr lang="en-US" sz="2000" dirty="0" smtClean="0">
                <a:latin typeface="+mj-lt"/>
              </a:rPr>
              <a:t>FILES'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Наступним кроком було підтвердження внесених змін, а саме добавлення файлів. Використовувалась команда: </a:t>
            </a:r>
          </a:p>
          <a:p>
            <a:pPr lvl="0" algn="just">
              <a:buNone/>
            </a:pPr>
            <a:r>
              <a:rPr lang="uk-UA" dirty="0" smtClean="0">
                <a:latin typeface="+mn-lt"/>
              </a:rPr>
              <a:t>«</a:t>
            </a:r>
            <a:r>
              <a:rPr lang="en-US" dirty="0" err="1">
                <a:latin typeface="+mn-lt"/>
              </a:rPr>
              <a:t>git</a:t>
            </a:r>
            <a:r>
              <a:rPr lang="en-US" dirty="0">
                <a:latin typeface="+mn-lt"/>
              </a:rPr>
              <a:t> commit -m 'Add all the </a:t>
            </a:r>
            <a:r>
              <a:rPr lang="en-US" dirty="0" err="1">
                <a:latin typeface="+mn-lt"/>
              </a:rPr>
              <a:t>octocat</a:t>
            </a:r>
            <a:r>
              <a:rPr lang="en-US" dirty="0">
                <a:latin typeface="+mn-lt"/>
              </a:rPr>
              <a:t> txt files'</a:t>
            </a:r>
            <a:r>
              <a:rPr lang="uk-UA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57"/>
          <a:stretch/>
        </p:blipFill>
        <p:spPr bwMode="auto">
          <a:xfrm>
            <a:off x="496046" y="4005064"/>
            <a:ext cx="8151908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0215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Другая 6">
      <a:majorFont>
        <a:latin typeface="Merriweather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1037</Words>
  <Application>Microsoft Office PowerPoint</Application>
  <PresentationFormat>Экран (4:3)</PresentationFormat>
  <Paragraphs>62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Merriweather</vt:lpstr>
      <vt:lpstr>Raleway</vt:lpstr>
      <vt:lpstr>Segoe UI</vt:lpstr>
      <vt:lpstr>Othello template</vt:lpstr>
      <vt:lpstr>ЛАБОРАТОРНА РОБОТА №5 на тему: «Використання GIT»</vt:lpstr>
      <vt:lpstr>GIT</vt:lpstr>
      <vt:lpstr>GIT INIT</vt:lpstr>
      <vt:lpstr>GIT STATUS</vt:lpstr>
      <vt:lpstr>GIT STATUS</vt:lpstr>
      <vt:lpstr> GIT ADD OCTOCAT.TXT</vt:lpstr>
      <vt:lpstr> GIT COMMIT -M “{MESSAGE}"</vt:lpstr>
      <vt:lpstr> GIT ADD ‘*.TXT’</vt:lpstr>
      <vt:lpstr>GIT COMMIT -M 'ADD ALL … FILES'</vt:lpstr>
      <vt:lpstr>GIT LOG</vt:lpstr>
      <vt:lpstr>GIT REMOTE ADD</vt:lpstr>
      <vt:lpstr>GIT PUSH -U ORIGIN MASTER</vt:lpstr>
      <vt:lpstr>GIT PULL ORIGIN MASTER</vt:lpstr>
      <vt:lpstr>GIT DIFF HEAD</vt:lpstr>
      <vt:lpstr>GIT ADD OCTOFAMILY/OCTODOG.TXT</vt:lpstr>
      <vt:lpstr>GIT ADD OCTOFAMILY/OCTODOG.TXT</vt:lpstr>
      <vt:lpstr>GIT DIFF --STAGED</vt:lpstr>
      <vt:lpstr>GIT RESET OCTOFAMILY/OCTODOG.TXT</vt:lpstr>
      <vt:lpstr>GIT CHECKOUT -- OCTOCAT.TXT</vt:lpstr>
      <vt:lpstr>GIT BRANCH CLEAN_UP</vt:lpstr>
      <vt:lpstr>GIT BRANCH CLEAN_UP</vt:lpstr>
      <vt:lpstr>GIT RM '*.TXT'</vt:lpstr>
      <vt:lpstr>GIT COMMIT -M "REMOVE ALL … CATS"</vt:lpstr>
      <vt:lpstr>GIT CHECKOUT MASTER</vt:lpstr>
      <vt:lpstr>GIT MERGE CLEAN_UP</vt:lpstr>
      <vt:lpstr>GIT BRANCH -D CLEAN_UP</vt:lpstr>
      <vt:lpstr>GIT PUSH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№6 на тему: «Спроба використання GIT»</dc:title>
  <dc:creator>User</dc:creator>
  <cp:lastModifiedBy>User</cp:lastModifiedBy>
  <cp:revision>32</cp:revision>
  <dcterms:modified xsi:type="dcterms:W3CDTF">2016-04-06T10:55:05Z</dcterms:modified>
</cp:coreProperties>
</file>