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4" r:id="rId5"/>
    <p:sldId id="273" r:id="rId6"/>
    <p:sldId id="259" r:id="rId7"/>
    <p:sldId id="274" r:id="rId8"/>
    <p:sldId id="260" r:id="rId9"/>
    <p:sldId id="275" r:id="rId10"/>
    <p:sldId id="276" r:id="rId11"/>
    <p:sldId id="277" r:id="rId12"/>
    <p:sldId id="261" r:id="rId13"/>
    <p:sldId id="262" r:id="rId14"/>
    <p:sldId id="278" r:id="rId15"/>
    <p:sldId id="266" r:id="rId16"/>
    <p:sldId id="267" r:id="rId17"/>
    <p:sldId id="269" r:id="rId18"/>
    <p:sldId id="270" r:id="rId19"/>
    <p:sldId id="279" r:id="rId2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788E"/>
    <a:srgbClr val="422C16"/>
    <a:srgbClr val="006666"/>
    <a:srgbClr val="0099CC"/>
    <a:srgbClr val="E0C0A0"/>
    <a:srgbClr val="DDDDDD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35" autoAdjust="0"/>
    <p:restoredTop sz="94652" autoAdjust="0"/>
  </p:normalViewPr>
  <p:slideViewPr>
    <p:cSldViewPr>
      <p:cViewPr varScale="1">
        <p:scale>
          <a:sx n="135" d="100"/>
          <a:sy n="135" d="100"/>
        </p:scale>
        <p:origin x="-73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21E2228-D7EB-4A4C-837F-864FBE37DDDC}" type="datetimeFigureOut">
              <a:rPr lang="uk-UA"/>
              <a:pPr>
                <a:defRPr/>
              </a:pPr>
              <a:t>11.05.2016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uk-UA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uk-UA" noProof="0" smtClean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AAA1892-9C69-4780-83CA-FA7205EFE77A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401996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altLang="uk-UA" smtClean="0"/>
          </a:p>
        </p:txBody>
      </p:sp>
      <p:sp>
        <p:nvSpPr>
          <p:cNvPr id="2253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3127B0-6ED5-4B1F-B521-905A5C9071B0}" type="slidenum">
              <a:rPr lang="uk-UA" altLang="uk-UA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13</a:t>
            </a:fld>
            <a:endParaRPr lang="uk-UA" altLang="uk-UA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altLang="uk-UA" smtClean="0"/>
          </a:p>
        </p:txBody>
      </p:sp>
      <p:sp>
        <p:nvSpPr>
          <p:cNvPr id="2355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E367D2F-E3E0-48C8-A463-1BD369C60F7C}" type="slidenum">
              <a:rPr lang="uk-UA" altLang="uk-UA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14</a:t>
            </a:fld>
            <a:endParaRPr lang="uk-UA" altLang="uk-UA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uk-U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uk-U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AE2CA-2833-4CFB-B893-AFE8222B9701}" type="slidenum">
              <a:rPr lang="es-ES" altLang="uk-UA"/>
              <a:pPr>
                <a:defRPr/>
              </a:pPr>
              <a:t>‹#›</a:t>
            </a:fld>
            <a:endParaRPr lang="es-ES" altLang="uk-UA"/>
          </a:p>
        </p:txBody>
      </p:sp>
    </p:spTree>
    <p:extLst>
      <p:ext uri="{BB962C8B-B14F-4D97-AF65-F5344CB8AC3E}">
        <p14:creationId xmlns:p14="http://schemas.microsoft.com/office/powerpoint/2010/main" val="168500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uk-U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uk-U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8600A-6393-4482-9588-35877290BA3A}" type="slidenum">
              <a:rPr lang="es-ES" altLang="uk-UA"/>
              <a:pPr>
                <a:defRPr/>
              </a:pPr>
              <a:t>‹#›</a:t>
            </a:fld>
            <a:endParaRPr lang="es-ES" altLang="uk-UA"/>
          </a:p>
        </p:txBody>
      </p:sp>
    </p:spTree>
    <p:extLst>
      <p:ext uri="{BB962C8B-B14F-4D97-AF65-F5344CB8AC3E}">
        <p14:creationId xmlns:p14="http://schemas.microsoft.com/office/powerpoint/2010/main" val="163504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uk-U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uk-U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6FF19-863C-48E7-BE30-B06259250276}" type="slidenum">
              <a:rPr lang="es-ES" altLang="uk-UA"/>
              <a:pPr>
                <a:defRPr/>
              </a:pPr>
              <a:t>‹#›</a:t>
            </a:fld>
            <a:endParaRPr lang="es-ES" altLang="uk-UA"/>
          </a:p>
        </p:txBody>
      </p:sp>
    </p:spTree>
    <p:extLst>
      <p:ext uri="{BB962C8B-B14F-4D97-AF65-F5344CB8AC3E}">
        <p14:creationId xmlns:p14="http://schemas.microsoft.com/office/powerpoint/2010/main" val="323145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uk-U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uk-U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E992D-A31D-442C-B7E5-BC8C792544D9}" type="slidenum">
              <a:rPr lang="es-ES" altLang="uk-UA"/>
              <a:pPr>
                <a:defRPr/>
              </a:pPr>
              <a:t>‹#›</a:t>
            </a:fld>
            <a:endParaRPr lang="es-ES" altLang="uk-UA"/>
          </a:p>
        </p:txBody>
      </p:sp>
    </p:spTree>
    <p:extLst>
      <p:ext uri="{BB962C8B-B14F-4D97-AF65-F5344CB8AC3E}">
        <p14:creationId xmlns:p14="http://schemas.microsoft.com/office/powerpoint/2010/main" val="264043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uk-U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uk-U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E9C42-F6CD-422F-A14E-CD6012BA17EF}" type="slidenum">
              <a:rPr lang="es-ES" altLang="uk-UA"/>
              <a:pPr>
                <a:defRPr/>
              </a:pPr>
              <a:t>‹#›</a:t>
            </a:fld>
            <a:endParaRPr lang="es-ES" altLang="uk-UA"/>
          </a:p>
        </p:txBody>
      </p:sp>
    </p:spTree>
    <p:extLst>
      <p:ext uri="{BB962C8B-B14F-4D97-AF65-F5344CB8AC3E}">
        <p14:creationId xmlns:p14="http://schemas.microsoft.com/office/powerpoint/2010/main" val="183787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uk-U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uk-U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85A15-953F-4130-B8A3-43DDE428EF73}" type="slidenum">
              <a:rPr lang="es-ES" altLang="uk-UA"/>
              <a:pPr>
                <a:defRPr/>
              </a:pPr>
              <a:t>‹#›</a:t>
            </a:fld>
            <a:endParaRPr lang="es-ES" altLang="uk-UA"/>
          </a:p>
        </p:txBody>
      </p:sp>
    </p:spTree>
    <p:extLst>
      <p:ext uri="{BB962C8B-B14F-4D97-AF65-F5344CB8AC3E}">
        <p14:creationId xmlns:p14="http://schemas.microsoft.com/office/powerpoint/2010/main" val="57092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uk-U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uk-UA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0B0A7-98B6-4E5C-9176-861342CFDDFA}" type="slidenum">
              <a:rPr lang="es-ES" altLang="uk-UA"/>
              <a:pPr>
                <a:defRPr/>
              </a:pPr>
              <a:t>‹#›</a:t>
            </a:fld>
            <a:endParaRPr lang="es-ES" altLang="uk-UA"/>
          </a:p>
        </p:txBody>
      </p:sp>
    </p:spTree>
    <p:extLst>
      <p:ext uri="{BB962C8B-B14F-4D97-AF65-F5344CB8AC3E}">
        <p14:creationId xmlns:p14="http://schemas.microsoft.com/office/powerpoint/2010/main" val="67678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uk-U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uk-U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03A54-AFA5-484D-8708-D6BB2A0A3E01}" type="slidenum">
              <a:rPr lang="es-ES" altLang="uk-UA"/>
              <a:pPr>
                <a:defRPr/>
              </a:pPr>
              <a:t>‹#›</a:t>
            </a:fld>
            <a:endParaRPr lang="es-ES" altLang="uk-UA"/>
          </a:p>
        </p:txBody>
      </p:sp>
    </p:spTree>
    <p:extLst>
      <p:ext uri="{BB962C8B-B14F-4D97-AF65-F5344CB8AC3E}">
        <p14:creationId xmlns:p14="http://schemas.microsoft.com/office/powerpoint/2010/main" val="208883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uk-U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uk-U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A8556-90AC-4C8D-8314-93FD7345AF51}" type="slidenum">
              <a:rPr lang="es-ES" altLang="uk-UA"/>
              <a:pPr>
                <a:defRPr/>
              </a:pPr>
              <a:t>‹#›</a:t>
            </a:fld>
            <a:endParaRPr lang="es-ES" altLang="uk-UA"/>
          </a:p>
        </p:txBody>
      </p:sp>
    </p:spTree>
    <p:extLst>
      <p:ext uri="{BB962C8B-B14F-4D97-AF65-F5344CB8AC3E}">
        <p14:creationId xmlns:p14="http://schemas.microsoft.com/office/powerpoint/2010/main" val="151639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uk-U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uk-U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25951-5423-425B-8C4D-98F0EFBDEF90}" type="slidenum">
              <a:rPr lang="es-ES" altLang="uk-UA"/>
              <a:pPr>
                <a:defRPr/>
              </a:pPr>
              <a:t>‹#›</a:t>
            </a:fld>
            <a:endParaRPr lang="es-ES" altLang="uk-UA"/>
          </a:p>
        </p:txBody>
      </p:sp>
    </p:spTree>
    <p:extLst>
      <p:ext uri="{BB962C8B-B14F-4D97-AF65-F5344CB8AC3E}">
        <p14:creationId xmlns:p14="http://schemas.microsoft.com/office/powerpoint/2010/main" val="370448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uk-U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uk-U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8509C-4CB3-4A52-BAF8-C05A30F04C0E}" type="slidenum">
              <a:rPr lang="es-ES" altLang="uk-UA"/>
              <a:pPr>
                <a:defRPr/>
              </a:pPr>
              <a:t>‹#›</a:t>
            </a:fld>
            <a:endParaRPr lang="es-ES" altLang="uk-UA"/>
          </a:p>
        </p:txBody>
      </p:sp>
    </p:spTree>
    <p:extLst>
      <p:ext uri="{BB962C8B-B14F-4D97-AF65-F5344CB8AC3E}">
        <p14:creationId xmlns:p14="http://schemas.microsoft.com/office/powerpoint/2010/main" val="88910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uk-UA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uk-UA" smtClean="0"/>
              <a:t>Haga clic para modificar el estilo de texto del patrón</a:t>
            </a:r>
          </a:p>
          <a:p>
            <a:pPr lvl="1"/>
            <a:r>
              <a:rPr lang="es-ES" altLang="uk-UA" smtClean="0"/>
              <a:t>Segundo nivel</a:t>
            </a:r>
          </a:p>
          <a:p>
            <a:pPr lvl="2"/>
            <a:r>
              <a:rPr lang="es-ES" altLang="uk-UA" smtClean="0"/>
              <a:t>Tercer nivel</a:t>
            </a:r>
          </a:p>
          <a:p>
            <a:pPr lvl="3"/>
            <a:r>
              <a:rPr lang="es-ES" altLang="uk-UA" smtClean="0"/>
              <a:t>Cuarto nivel</a:t>
            </a:r>
          </a:p>
          <a:p>
            <a:pPr lvl="4"/>
            <a:r>
              <a:rPr lang="es-ES" altLang="uk-UA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 altLang="uk-UA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 altLang="uk-UA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FAFEC70-57C2-4414-B80B-78582CF67018}" type="slidenum">
              <a:rPr lang="es-ES" altLang="uk-UA"/>
              <a:pPr>
                <a:defRPr/>
              </a:pPr>
              <a:t>‹#›</a:t>
            </a:fld>
            <a:endParaRPr lang="es-ES" alt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163513" y="3933825"/>
            <a:ext cx="5688012" cy="647700"/>
          </a:xfrm>
        </p:spPr>
        <p:txBody>
          <a:bodyPr/>
          <a:lstStyle/>
          <a:p>
            <a:pPr algn="l" eaLnBrk="1" hangingPunct="1"/>
            <a:r>
              <a:rPr lang="ru-RU" altLang="uk-UA" sz="3200" smtClean="0">
                <a:solidFill>
                  <a:srgbClr val="663300"/>
                </a:solidFill>
                <a:latin typeface="Segoe UI" pitchFamily="34" charset="0"/>
                <a:cs typeface="Segoe UI" pitchFamily="34" charset="0"/>
              </a:rPr>
              <a:t>Лабораторна робота №6</a:t>
            </a:r>
            <a:endParaRPr lang="es-ES" altLang="uk-UA" sz="3200" smtClean="0">
              <a:solidFill>
                <a:srgbClr val="6633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51" name="Rectangle 175"/>
          <p:cNvSpPr>
            <a:spLocks noChangeArrowheads="1"/>
          </p:cNvSpPr>
          <p:nvPr/>
        </p:nvSpPr>
        <p:spPr bwMode="auto">
          <a:xfrm>
            <a:off x="1403350" y="4365625"/>
            <a:ext cx="41052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uk-UA" sz="2200">
                <a:solidFill>
                  <a:srgbClr val="663300"/>
                </a:solidFill>
                <a:latin typeface="Segoe UI" pitchFamily="34" charset="0"/>
                <a:cs typeface="Segoe UI" pitchFamily="34" charset="0"/>
              </a:rPr>
              <a:t>на тему: «Типи тестування»</a:t>
            </a:r>
            <a:endParaRPr lang="es-ES" altLang="uk-UA" sz="2200">
              <a:solidFill>
                <a:srgbClr val="6633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52" name="Rectangle 175"/>
          <p:cNvSpPr>
            <a:spLocks noChangeArrowheads="1"/>
          </p:cNvSpPr>
          <p:nvPr/>
        </p:nvSpPr>
        <p:spPr bwMode="auto">
          <a:xfrm>
            <a:off x="179388" y="5229225"/>
            <a:ext cx="525462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uk-UA" sz="1600">
                <a:solidFill>
                  <a:srgbClr val="663300"/>
                </a:solidFill>
                <a:latin typeface="Segoe UI" pitchFamily="34" charset="0"/>
                <a:cs typeface="Segoe UI" pitchFamily="34" charset="0"/>
              </a:rPr>
              <a:t>Винонав: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uk-UA" sz="1600">
                <a:solidFill>
                  <a:srgbClr val="663300"/>
                </a:solidFill>
                <a:latin typeface="Segoe UI" pitchFamily="34" charset="0"/>
                <a:cs typeface="Segoe UI" pitchFamily="34" charset="0"/>
              </a:rPr>
              <a:t>студент групи </a:t>
            </a:r>
            <a:r>
              <a:rPr lang="uk-UA" altLang="uk-UA" sz="1600">
                <a:solidFill>
                  <a:srgbClr val="663300"/>
                </a:solidFill>
                <a:latin typeface="Segoe UI" pitchFamily="34" charset="0"/>
                <a:cs typeface="Segoe UI" pitchFamily="34" charset="0"/>
              </a:rPr>
              <a:t>ПІТ-15-3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uk-UA" sz="1600">
                <a:solidFill>
                  <a:srgbClr val="663300"/>
                </a:solidFill>
                <a:latin typeface="Segoe UI" pitchFamily="34" charset="0"/>
                <a:cs typeface="Segoe UI" pitchFamily="34" charset="0"/>
              </a:rPr>
              <a:t>Молотов А.</a:t>
            </a:r>
            <a:endParaRPr lang="es-ES" altLang="uk-UA" sz="1600">
              <a:solidFill>
                <a:srgbClr val="663300"/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uk-UA" altLang="uk-UA" smtClean="0">
                <a:solidFill>
                  <a:schemeClr val="tx1"/>
                </a:solidFill>
              </a:rPr>
              <a:t>Функціональне тестування</a:t>
            </a:r>
            <a:endParaRPr lang="en-US" altLang="uk-UA" smtClean="0">
              <a:solidFill>
                <a:schemeClr val="tx1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96850" indent="0" algn="just" eaLnBrk="1" hangingPunct="1">
              <a:buFontTx/>
              <a:buNone/>
              <a:defRPr/>
            </a:pPr>
            <a:r>
              <a:rPr lang="uk-UA" altLang="uk-UA" sz="1600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Умова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: </a:t>
            </a: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Як авторизований користувач, я повинен мати можливість вставляти в кімнаті зображення з буферу обміну</a:t>
            </a:r>
            <a:endParaRPr lang="en-US" altLang="uk-UA" sz="1600" dirty="0" smtClean="0">
              <a:latin typeface="Segoe UI" pitchFamily="34" charset="0"/>
              <a:cs typeface="Segoe UI" pitchFamily="34" charset="0"/>
            </a:endParaRPr>
          </a:p>
          <a:p>
            <a:pPr marL="196850" indent="0" algn="just" eaLnBrk="1" hangingPunct="1">
              <a:defRPr/>
            </a:pPr>
            <a:endParaRPr lang="en-US" altLang="uk-UA" sz="1600" dirty="0" smtClean="0">
              <a:latin typeface="Segoe UI" pitchFamily="34" charset="0"/>
              <a:cs typeface="Segoe UI" pitchFamily="34" charset="0"/>
            </a:endParaRPr>
          </a:p>
          <a:p>
            <a:pPr marL="196850" indent="0" algn="just" eaLnBrk="1" hangingPunct="1">
              <a:buFontTx/>
              <a:buNone/>
              <a:defRPr/>
            </a:pPr>
            <a:r>
              <a:rPr lang="uk-UA" altLang="uk-UA" sz="1600" b="1" dirty="0" smtClean="0">
                <a:latin typeface="Segoe UI" pitchFamily="34" charset="0"/>
                <a:cs typeface="Segoe UI" pitchFamily="34" charset="0"/>
              </a:rPr>
              <a:t>Процес тестування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: </a:t>
            </a:r>
          </a:p>
          <a:p>
            <a:pPr marL="539750" algn="just" eaLnBrk="1" hangingPunct="1">
              <a:buFontTx/>
              <a:buAutoNum type="arabicPeriod"/>
              <a:defRPr/>
            </a:pP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Запустити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додаток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HipChat</a:t>
            </a: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.</a:t>
            </a:r>
            <a:endParaRPr lang="ru-RU" altLang="uk-UA" sz="1600" dirty="0" smtClean="0">
              <a:latin typeface="Segoe UI" pitchFamily="34" charset="0"/>
              <a:cs typeface="Segoe UI" pitchFamily="34" charset="0"/>
            </a:endParaRPr>
          </a:p>
          <a:p>
            <a:pPr marL="539750" algn="just" eaLnBrk="1" hangingPunct="1">
              <a:buFontTx/>
              <a:buAutoNum type="arabicPeriod"/>
              <a:defRPr/>
            </a:pP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Вірно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заповнити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поля для входу (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логін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, пароль) в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запущеному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додатку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.</a:t>
            </a:r>
          </a:p>
          <a:p>
            <a:pPr marL="539750" algn="just" eaLnBrk="1" hangingPunct="1">
              <a:buFontTx/>
              <a:buAutoNum type="arabicPeriod"/>
              <a:defRPr/>
            </a:pP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Натиснути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«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Log In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».</a:t>
            </a:r>
            <a:endParaRPr lang="en-US" altLang="uk-UA" sz="1600" dirty="0" smtClean="0">
              <a:latin typeface="Segoe UI" pitchFamily="34" charset="0"/>
              <a:cs typeface="Segoe UI" pitchFamily="34" charset="0"/>
            </a:endParaRPr>
          </a:p>
          <a:p>
            <a:pPr marL="539750" algn="just" eaLnBrk="1" hangingPunct="1">
              <a:buFontTx/>
              <a:buAutoNum type="arabicPeriod"/>
              <a:defRPr/>
            </a:pP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Відкрити будь-яку з існуючих кімнат.</a:t>
            </a:r>
          </a:p>
          <a:p>
            <a:pPr marL="539750" algn="just" eaLnBrk="1" hangingPunct="1">
              <a:buFontTx/>
              <a:buAutoNum type="arabicPeriod"/>
              <a:defRPr/>
            </a:pP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У полі вводу повідомлення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викликати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команду контекстного меню «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Вставити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».</a:t>
            </a:r>
          </a:p>
          <a:p>
            <a:pPr marL="196850" indent="0" algn="just" eaLnBrk="1" hangingPunct="1">
              <a:buFontTx/>
              <a:buNone/>
              <a:defRPr/>
            </a:pPr>
            <a:endParaRPr lang="en-US" altLang="uk-UA" sz="1600" dirty="0" smtClean="0">
              <a:latin typeface="Segoe UI" pitchFamily="34" charset="0"/>
              <a:cs typeface="Segoe UI" pitchFamily="34" charset="0"/>
            </a:endParaRPr>
          </a:p>
          <a:p>
            <a:pPr marL="196850" indent="0" algn="just" eaLnBrk="1" hangingPunct="1">
              <a:buFontTx/>
              <a:buNone/>
              <a:defRPr/>
            </a:pPr>
            <a:r>
              <a:rPr lang="uk-UA" altLang="uk-UA" sz="1600" b="1" dirty="0" smtClean="0">
                <a:latin typeface="Segoe UI" pitchFamily="34" charset="0"/>
                <a:cs typeface="Segoe UI" pitchFamily="34" charset="0"/>
              </a:rPr>
              <a:t>Отриманий результат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:</a:t>
            </a:r>
            <a:endParaRPr lang="ru-RU" altLang="uk-UA" sz="1600" dirty="0" smtClean="0">
              <a:latin typeface="Segoe UI" pitchFamily="34" charset="0"/>
              <a:cs typeface="Segoe UI" pitchFamily="34" charset="0"/>
            </a:endParaRPr>
          </a:p>
          <a:p>
            <a:pPr marL="196850" indent="0" algn="just" eaLnBrk="1" hangingPunct="1">
              <a:buFontTx/>
              <a:buNone/>
              <a:defRPr/>
            </a:pP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Зображення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з буферу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обміну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успішно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вставлене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в поле вводу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повідомлення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.</a:t>
            </a:r>
          </a:p>
          <a:p>
            <a:pPr marL="196850" indent="0" algn="just" eaLnBrk="1" hangingPunct="1">
              <a:buFontTx/>
              <a:buNone/>
              <a:defRPr/>
            </a:pPr>
            <a:endParaRPr lang="ru-RU" altLang="uk-UA" sz="1600" dirty="0" smtClean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uk-UA" altLang="uk-UA" smtClean="0">
                <a:solidFill>
                  <a:schemeClr val="tx1"/>
                </a:solidFill>
              </a:rPr>
              <a:t>Функціональне тестування</a:t>
            </a:r>
            <a:endParaRPr lang="en-US" altLang="uk-UA" smtClean="0">
              <a:solidFill>
                <a:schemeClr val="tx1"/>
              </a:solidFill>
            </a:endParaRPr>
          </a:p>
        </p:txBody>
      </p:sp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925" y="1700213"/>
            <a:ext cx="7267575" cy="4619625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uk-UA" altLang="uk-UA" smtClean="0">
                <a:solidFill>
                  <a:schemeClr val="tx1"/>
                </a:solidFill>
              </a:rPr>
              <a:t>Позитивне тестування</a:t>
            </a:r>
            <a:endParaRPr lang="en-US" altLang="uk-UA" smtClean="0">
              <a:solidFill>
                <a:schemeClr val="tx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96850" indent="0" algn="just" eaLnBrk="1" hangingPunct="1">
              <a:buFontTx/>
              <a:buNone/>
              <a:defRPr/>
            </a:pPr>
            <a:r>
              <a:rPr lang="uk-UA" altLang="uk-UA" sz="1600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Умова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: </a:t>
            </a: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Як авторизований користувач, я повинен мати можливість прикріпляти до повідомлення файли.</a:t>
            </a:r>
            <a:endParaRPr lang="en-US" altLang="uk-UA" sz="1600" dirty="0" smtClean="0">
              <a:latin typeface="Segoe UI" pitchFamily="34" charset="0"/>
              <a:cs typeface="Segoe UI" pitchFamily="34" charset="0"/>
            </a:endParaRPr>
          </a:p>
          <a:p>
            <a:pPr marL="196850" indent="0" algn="just" eaLnBrk="1" hangingPunct="1">
              <a:defRPr/>
            </a:pPr>
            <a:endParaRPr lang="en-US" altLang="uk-UA" sz="1600" dirty="0" smtClean="0">
              <a:latin typeface="Segoe UI" pitchFamily="34" charset="0"/>
              <a:cs typeface="Segoe UI" pitchFamily="34" charset="0"/>
            </a:endParaRPr>
          </a:p>
          <a:p>
            <a:pPr marL="196850" indent="0" algn="just" eaLnBrk="1" hangingPunct="1">
              <a:buFontTx/>
              <a:buNone/>
              <a:defRPr/>
            </a:pPr>
            <a:r>
              <a:rPr lang="uk-UA" altLang="uk-UA" sz="1600" b="1" dirty="0" smtClean="0">
                <a:latin typeface="Segoe UI" pitchFamily="34" charset="0"/>
                <a:cs typeface="Segoe UI" pitchFamily="34" charset="0"/>
              </a:rPr>
              <a:t>Процес тестування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: </a:t>
            </a:r>
            <a:endParaRPr lang="uk-UA" altLang="uk-UA" sz="1600" dirty="0" smtClean="0">
              <a:latin typeface="Segoe UI" pitchFamily="34" charset="0"/>
              <a:cs typeface="Segoe UI" pitchFamily="34" charset="0"/>
            </a:endParaRPr>
          </a:p>
          <a:p>
            <a:pPr marL="539750" algn="just" eaLnBrk="1" hangingPunct="1">
              <a:buFontTx/>
              <a:buAutoNum type="arabicPeriod"/>
              <a:defRPr/>
            </a:pP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Запустити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додаток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HipChat</a:t>
            </a: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.</a:t>
            </a:r>
            <a:endParaRPr lang="ru-RU" altLang="uk-UA" sz="1600" dirty="0" smtClean="0">
              <a:latin typeface="Segoe UI" pitchFamily="34" charset="0"/>
              <a:cs typeface="Segoe UI" pitchFamily="34" charset="0"/>
            </a:endParaRPr>
          </a:p>
          <a:p>
            <a:pPr marL="539750" algn="just" eaLnBrk="1" hangingPunct="1">
              <a:buFontTx/>
              <a:buAutoNum type="arabicPeriod"/>
              <a:defRPr/>
            </a:pP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Вірно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заповнити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поля для входу (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логін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, пароль) в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запущеному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додатку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.</a:t>
            </a:r>
          </a:p>
          <a:p>
            <a:pPr marL="539750" algn="just" eaLnBrk="1" hangingPunct="1">
              <a:buFontTx/>
              <a:buAutoNum type="arabicPeriod"/>
              <a:defRPr/>
            </a:pP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Натиснути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«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Log In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».</a:t>
            </a:r>
          </a:p>
          <a:p>
            <a:pPr marL="539750" algn="just" eaLnBrk="1" hangingPunct="1">
              <a:buFontTx/>
              <a:buAutoNum type="arabicPeriod"/>
              <a:defRPr/>
            </a:pP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Відкрити будь-яку з існуючих кімнат.</a:t>
            </a:r>
          </a:p>
          <a:p>
            <a:pPr marL="539750" algn="just" eaLnBrk="1" hangingPunct="1">
              <a:buFontTx/>
              <a:buAutoNum type="arabicPeriod"/>
              <a:defRPr/>
            </a:pP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У полі вводу повідомлення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натиснути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кнопку «Скрепка» та обрати файл.</a:t>
            </a:r>
          </a:p>
          <a:p>
            <a:pPr marL="196850" indent="0" algn="just" eaLnBrk="1" hangingPunct="1">
              <a:buFontTx/>
              <a:buNone/>
              <a:defRPr/>
            </a:pPr>
            <a:endParaRPr lang="en-US" altLang="uk-UA" sz="1600" dirty="0" smtClean="0">
              <a:latin typeface="Segoe UI" pitchFamily="34" charset="0"/>
              <a:cs typeface="Segoe UI" pitchFamily="34" charset="0"/>
            </a:endParaRPr>
          </a:p>
          <a:p>
            <a:pPr marL="196850" indent="0" algn="just" eaLnBrk="1" hangingPunct="1">
              <a:buFontTx/>
              <a:buNone/>
              <a:defRPr/>
            </a:pPr>
            <a:r>
              <a:rPr lang="uk-UA" altLang="uk-UA" sz="1600" b="1" dirty="0" smtClean="0">
                <a:latin typeface="Segoe UI" pitchFamily="34" charset="0"/>
                <a:cs typeface="Segoe UI" pitchFamily="34" charset="0"/>
              </a:rPr>
              <a:t>Отриманий результат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:</a:t>
            </a:r>
            <a:endParaRPr lang="ru-RU" altLang="uk-UA" sz="1600" dirty="0" smtClean="0">
              <a:latin typeface="Segoe UI" pitchFamily="34" charset="0"/>
              <a:cs typeface="Segoe UI" pitchFamily="34" charset="0"/>
            </a:endParaRPr>
          </a:p>
          <a:p>
            <a:pPr marL="196850" indent="0" algn="just" eaLnBrk="1" hangingPunct="1">
              <a:buFontTx/>
              <a:buNone/>
              <a:defRPr/>
            </a:pP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Додаток 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HipChat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раптово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припинив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роботу без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спов</a:t>
            </a:r>
            <a:r>
              <a:rPr lang="uk-UA" altLang="uk-UA" sz="1600" dirty="0" err="1" smtClean="0">
                <a:latin typeface="Segoe UI" pitchFamily="34" charset="0"/>
                <a:cs typeface="Segoe UI" pitchFamily="34" charset="0"/>
              </a:rPr>
              <a:t>іщення</a:t>
            </a: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 помилки. 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При повторному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проведенні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тесту файл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успішно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прикріплено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.</a:t>
            </a:r>
          </a:p>
          <a:p>
            <a:pPr marL="196850" indent="0" algn="just" eaLnBrk="1" hangingPunct="1">
              <a:buFontTx/>
              <a:buNone/>
              <a:defRPr/>
            </a:pPr>
            <a:endParaRPr lang="ru-RU" altLang="uk-UA" sz="1600" dirty="0" smtClean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uk-UA" altLang="uk-UA" smtClean="0"/>
              <a:t>Негативне тестування</a:t>
            </a:r>
            <a:endParaRPr lang="en-US" altLang="uk-UA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08525"/>
          </a:xfrm>
        </p:spPr>
        <p:txBody>
          <a:bodyPr/>
          <a:lstStyle/>
          <a:p>
            <a:pPr marL="196850" indent="0" algn="just" eaLnBrk="1" hangingPunct="1">
              <a:buFontTx/>
              <a:buNone/>
              <a:defRPr/>
            </a:pPr>
            <a:r>
              <a:rPr lang="uk-UA" altLang="uk-UA" sz="1600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Умова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: </a:t>
            </a: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Як авторизований користувач, в налаштуваннях я повинен вводити значення «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Idle</a:t>
            </a: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»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(простой)</a:t>
            </a: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 не менше 1 хвилини.</a:t>
            </a:r>
            <a:endParaRPr lang="en-US" altLang="uk-UA" sz="1600" dirty="0" smtClean="0">
              <a:latin typeface="Segoe UI" pitchFamily="34" charset="0"/>
              <a:cs typeface="Segoe UI" pitchFamily="34" charset="0"/>
            </a:endParaRPr>
          </a:p>
          <a:p>
            <a:pPr marL="196850" indent="0" algn="just" eaLnBrk="1" hangingPunct="1">
              <a:defRPr/>
            </a:pPr>
            <a:endParaRPr lang="en-US" altLang="uk-UA" sz="1600" dirty="0" smtClean="0">
              <a:latin typeface="Segoe UI" pitchFamily="34" charset="0"/>
              <a:cs typeface="Segoe UI" pitchFamily="34" charset="0"/>
            </a:endParaRPr>
          </a:p>
          <a:p>
            <a:pPr marL="196850" indent="0" algn="just" eaLnBrk="1" hangingPunct="1">
              <a:buFontTx/>
              <a:buNone/>
              <a:defRPr/>
            </a:pPr>
            <a:r>
              <a:rPr lang="uk-UA" altLang="uk-UA" sz="1600" b="1" dirty="0" smtClean="0">
                <a:latin typeface="Segoe UI" pitchFamily="34" charset="0"/>
                <a:cs typeface="Segoe UI" pitchFamily="34" charset="0"/>
              </a:rPr>
              <a:t>Процес тестування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: </a:t>
            </a:r>
          </a:p>
          <a:p>
            <a:pPr marL="539750" algn="just" eaLnBrk="1" hangingPunct="1">
              <a:buFontTx/>
              <a:buAutoNum type="arabicPeriod"/>
              <a:defRPr/>
            </a:pP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Запустити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додаток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HipChat</a:t>
            </a: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.</a:t>
            </a:r>
            <a:endParaRPr lang="ru-RU" altLang="uk-UA" sz="1600" dirty="0" smtClean="0">
              <a:latin typeface="Segoe UI" pitchFamily="34" charset="0"/>
              <a:cs typeface="Segoe UI" pitchFamily="34" charset="0"/>
            </a:endParaRPr>
          </a:p>
          <a:p>
            <a:pPr marL="539750" algn="just" eaLnBrk="1" hangingPunct="1">
              <a:buFontTx/>
              <a:buAutoNum type="arabicPeriod"/>
              <a:defRPr/>
            </a:pP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Вірно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заповнити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поля для входу (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логін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, пароль) в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запущеному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додатку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.</a:t>
            </a:r>
          </a:p>
          <a:p>
            <a:pPr marL="539750" algn="just" eaLnBrk="1" hangingPunct="1">
              <a:buFontTx/>
              <a:buAutoNum type="arabicPeriod"/>
              <a:defRPr/>
            </a:pP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Натиснути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«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Log In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».</a:t>
            </a:r>
          </a:p>
          <a:p>
            <a:pPr marL="539750" algn="just" eaLnBrk="1" hangingPunct="1">
              <a:buFontTx/>
              <a:buAutoNum type="arabicPeriod"/>
              <a:defRPr/>
            </a:pP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Відкрити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налаштування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.</a:t>
            </a:r>
          </a:p>
          <a:p>
            <a:pPr marL="539750" algn="just" eaLnBrk="1" hangingPunct="1">
              <a:buFontTx/>
              <a:buAutoNum type="arabicPeriod"/>
              <a:defRPr/>
            </a:pP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Ввести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значення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менше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1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 (0.00001)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в поле «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Idle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».</a:t>
            </a:r>
          </a:p>
          <a:p>
            <a:pPr marL="539750" algn="just" eaLnBrk="1" hangingPunct="1">
              <a:buFontTx/>
              <a:buAutoNum type="arabicPeriod"/>
              <a:defRPr/>
            </a:pP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Ввести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значення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менше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1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 (0)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в поле «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Idle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».</a:t>
            </a:r>
          </a:p>
          <a:p>
            <a:pPr marL="539750" algn="just" eaLnBrk="1" hangingPunct="1">
              <a:buFontTx/>
              <a:buAutoNum type="arabicPeriod"/>
              <a:defRPr/>
            </a:pP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Ввести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значення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менше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1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 (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текстов</a:t>
            </a: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і дані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)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в поле «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Idle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».</a:t>
            </a:r>
          </a:p>
          <a:p>
            <a:pPr marL="196850" indent="0" algn="just" eaLnBrk="1" hangingPunct="1">
              <a:defRPr/>
            </a:pPr>
            <a:endParaRPr lang="en-US" altLang="uk-UA" sz="1600" dirty="0" smtClean="0">
              <a:latin typeface="Segoe UI" pitchFamily="34" charset="0"/>
              <a:cs typeface="Segoe UI" pitchFamily="34" charset="0"/>
            </a:endParaRPr>
          </a:p>
          <a:p>
            <a:pPr marL="196850" indent="0" algn="just" eaLnBrk="1" hangingPunct="1">
              <a:buFontTx/>
              <a:buNone/>
              <a:defRPr/>
            </a:pPr>
            <a:r>
              <a:rPr lang="uk-UA" altLang="uk-UA" sz="1600" b="1" dirty="0" smtClean="0">
                <a:latin typeface="Segoe UI" pitchFamily="34" charset="0"/>
                <a:cs typeface="Segoe UI" pitchFamily="34" charset="0"/>
              </a:rPr>
              <a:t>Отриманий результат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:</a:t>
            </a:r>
            <a:endParaRPr lang="ru-RU" altLang="uk-UA" sz="1600" dirty="0" smtClean="0">
              <a:latin typeface="Segoe UI" pitchFamily="34" charset="0"/>
              <a:cs typeface="Segoe UI" pitchFamily="34" charset="0"/>
            </a:endParaRPr>
          </a:p>
          <a:p>
            <a:pPr marL="196850" indent="0" algn="just" eaLnBrk="1" hangingPunct="1">
              <a:buFontTx/>
              <a:buNone/>
              <a:defRPr/>
            </a:pP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При в</a:t>
            </a: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воді значення 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0</a:t>
            </a: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 чи тексту з’явилась помилка, при вводі 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0.00001</a:t>
            </a:r>
            <a:endParaRPr lang="uk-UA" altLang="uk-UA" sz="1600" dirty="0">
              <a:latin typeface="Segoe UI" pitchFamily="34" charset="0"/>
              <a:cs typeface="Segoe UI" pitchFamily="34" charset="0"/>
            </a:endParaRPr>
          </a:p>
          <a:p>
            <a:pPr marL="196850" indent="0" algn="just" eaLnBrk="1" hangingPunct="1">
              <a:buFontTx/>
              <a:buNone/>
              <a:defRPr/>
            </a:pP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помилка не відображається, що являє собою дефект.</a:t>
            </a:r>
            <a:endParaRPr lang="ru-RU" altLang="uk-UA" sz="1600" dirty="0" smtClean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uk-UA" altLang="uk-UA" smtClean="0"/>
              <a:t>Негативне тестування</a:t>
            </a:r>
            <a:endParaRPr lang="en-US" altLang="uk-UA" smtClean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1684338"/>
            <a:ext cx="3181350" cy="2943225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32363" y="1684338"/>
            <a:ext cx="3184525" cy="2943225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uk-UA" altLang="uk-UA" sz="2400" smtClean="0"/>
              <a:t>Нефункціональне тестування</a:t>
            </a:r>
            <a:r>
              <a:rPr lang="en-US" altLang="uk-UA" sz="2400" smtClean="0"/>
              <a:t> </a:t>
            </a:r>
            <a:r>
              <a:rPr lang="uk-UA" altLang="uk-UA" sz="2400" smtClean="0"/>
              <a:t>інтерфейсу користувача</a:t>
            </a:r>
            <a:endParaRPr lang="en-US" altLang="uk-UA" sz="240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989388"/>
          </a:xfrm>
        </p:spPr>
        <p:txBody>
          <a:bodyPr/>
          <a:lstStyle/>
          <a:p>
            <a:pPr marL="196850" indent="0" algn="just" eaLnBrk="1" hangingPunct="1">
              <a:buFontTx/>
              <a:buNone/>
              <a:defRPr/>
            </a:pPr>
            <a:r>
              <a:rPr lang="uk-UA" altLang="uk-UA" sz="1600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Умова</a:t>
            </a:r>
            <a:r>
              <a:rPr lang="en-US" altLang="uk-UA" sz="1600" b="1" dirty="0" smtClean="0">
                <a:latin typeface="Segoe UI" pitchFamily="34" charset="0"/>
                <a:cs typeface="Segoe UI" pitchFamily="34" charset="0"/>
              </a:rPr>
              <a:t>: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Як авторизований користувач, я повинен бачити кнопку виклику </a:t>
            </a:r>
            <a:r>
              <a:rPr lang="uk-UA" altLang="uk-UA" sz="1600" dirty="0" err="1" smtClean="0">
                <a:latin typeface="Segoe UI" pitchFamily="34" charset="0"/>
                <a:cs typeface="Segoe UI" pitchFamily="34" charset="0"/>
              </a:rPr>
              <a:t>випадаючого</a:t>
            </a: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 меню (з поточним статусом доступності на ній) з правої сторони головної панелі додатку.</a:t>
            </a:r>
            <a:endParaRPr lang="en-US" altLang="uk-UA" sz="1600" dirty="0" smtClean="0">
              <a:latin typeface="Segoe UI" pitchFamily="34" charset="0"/>
              <a:cs typeface="Segoe UI" pitchFamily="34" charset="0"/>
            </a:endParaRPr>
          </a:p>
          <a:p>
            <a:pPr marL="196850" indent="0" algn="just" eaLnBrk="1" hangingPunct="1">
              <a:buFontTx/>
              <a:buNone/>
              <a:defRPr/>
            </a:pPr>
            <a:endParaRPr lang="en-US" altLang="uk-UA" sz="1600" dirty="0" smtClean="0">
              <a:latin typeface="Segoe UI" pitchFamily="34" charset="0"/>
              <a:cs typeface="Segoe UI" pitchFamily="34" charset="0"/>
            </a:endParaRPr>
          </a:p>
          <a:p>
            <a:pPr marL="196850" indent="0" algn="just" eaLnBrk="1" hangingPunct="1">
              <a:buFontTx/>
              <a:buNone/>
              <a:defRPr/>
            </a:pPr>
            <a:r>
              <a:rPr lang="uk-UA" altLang="uk-UA" sz="1600" b="1" dirty="0" smtClean="0">
                <a:latin typeface="Segoe UI" pitchFamily="34" charset="0"/>
                <a:cs typeface="Segoe UI" pitchFamily="34" charset="0"/>
              </a:rPr>
              <a:t>Процес тестування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: </a:t>
            </a:r>
          </a:p>
          <a:p>
            <a:pPr marL="539750" algn="just" eaLnBrk="1" hangingPunct="1">
              <a:buFontTx/>
              <a:buAutoNum type="arabicPeriod"/>
              <a:defRPr/>
            </a:pP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Запустити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додаток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HipChat</a:t>
            </a: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.</a:t>
            </a:r>
            <a:endParaRPr lang="ru-RU" altLang="uk-UA" sz="1600" dirty="0" smtClean="0">
              <a:latin typeface="Segoe UI" pitchFamily="34" charset="0"/>
              <a:cs typeface="Segoe UI" pitchFamily="34" charset="0"/>
            </a:endParaRPr>
          </a:p>
          <a:p>
            <a:pPr marL="539750" algn="just" eaLnBrk="1" hangingPunct="1">
              <a:buFontTx/>
              <a:buAutoNum type="arabicPeriod"/>
              <a:defRPr/>
            </a:pP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Вірно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заповнити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поля для входу (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логін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, пароль) в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запущеному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додатку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.</a:t>
            </a:r>
          </a:p>
          <a:p>
            <a:pPr marL="539750" algn="just" eaLnBrk="1" hangingPunct="1">
              <a:buFontTx/>
              <a:buAutoNum type="arabicPeriod"/>
              <a:defRPr/>
            </a:pP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Натиснути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«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Log In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».</a:t>
            </a:r>
          </a:p>
          <a:p>
            <a:pPr marL="539750" algn="just" eaLnBrk="1" hangingPunct="1">
              <a:buFontTx/>
              <a:buAutoNum type="arabicPeriod"/>
              <a:defRPr/>
            </a:pP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Перевірити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праву сторону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головної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панелі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додатку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.</a:t>
            </a:r>
          </a:p>
          <a:p>
            <a:pPr marL="196850" indent="0" algn="just" eaLnBrk="1" hangingPunct="1">
              <a:buFontTx/>
              <a:buNone/>
              <a:defRPr/>
            </a:pPr>
            <a:endParaRPr lang="en-US" altLang="uk-UA" sz="1600" dirty="0" smtClean="0">
              <a:latin typeface="Segoe UI" pitchFamily="34" charset="0"/>
              <a:cs typeface="Segoe UI" pitchFamily="34" charset="0"/>
            </a:endParaRPr>
          </a:p>
          <a:p>
            <a:pPr marL="196850" indent="0" algn="just" eaLnBrk="1" hangingPunct="1">
              <a:buFontTx/>
              <a:buNone/>
              <a:defRPr/>
            </a:pPr>
            <a:r>
              <a:rPr lang="uk-UA" altLang="uk-UA" sz="1600" b="1" dirty="0" smtClean="0">
                <a:latin typeface="Segoe UI" pitchFamily="34" charset="0"/>
                <a:cs typeface="Segoe UI" pitchFamily="34" charset="0"/>
              </a:rPr>
              <a:t>Отриманий результат</a:t>
            </a:r>
            <a:r>
              <a:rPr lang="en-US" altLang="uk-UA" sz="1600" b="1" dirty="0" smtClean="0">
                <a:latin typeface="Segoe UI" pitchFamily="34" charset="0"/>
                <a:cs typeface="Segoe UI" pitchFamily="34" charset="0"/>
              </a:rPr>
              <a:t>:</a:t>
            </a:r>
            <a:endParaRPr lang="en-US" altLang="uk-UA" sz="1600" dirty="0" smtClean="0">
              <a:latin typeface="Segoe UI" pitchFamily="34" charset="0"/>
              <a:cs typeface="Segoe UI" pitchFamily="34" charset="0"/>
            </a:endParaRPr>
          </a:p>
          <a:p>
            <a:pPr marL="196850" indent="0" algn="just" eaLnBrk="1" hangingPunct="1">
              <a:buFontTx/>
              <a:buNone/>
              <a:defRPr/>
            </a:pP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Кнопка виклику </a:t>
            </a:r>
            <a:r>
              <a:rPr lang="uk-UA" altLang="uk-UA" sz="1600" dirty="0" err="1" smtClean="0">
                <a:latin typeface="Segoe UI" pitchFamily="34" charset="0"/>
                <a:cs typeface="Segoe UI" pitchFamily="34" charset="0"/>
              </a:rPr>
              <a:t>випадаючого</a:t>
            </a: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 меню користувача розташована </a:t>
            </a:r>
            <a:r>
              <a:rPr lang="uk-UA" altLang="uk-UA" sz="1600" dirty="0" err="1" smtClean="0">
                <a:latin typeface="Segoe UI" pitchFamily="34" charset="0"/>
                <a:cs typeface="Segoe UI" pitchFamily="34" charset="0"/>
              </a:rPr>
              <a:t>зправа</a:t>
            </a: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 на головній панелі додатку та містить в собі поточний статус користувача («активний»).</a:t>
            </a:r>
            <a:endParaRPr lang="en-US" altLang="uk-UA" sz="1600" dirty="0" smtClean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5661025"/>
            <a:ext cx="30575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uk-UA" altLang="uk-UA" sz="2400" smtClean="0"/>
              <a:t>Нефункціональне тестування </a:t>
            </a:r>
            <a:r>
              <a:rPr lang="ru-RU" altLang="uk-UA" sz="2400" smtClean="0"/>
              <a:t>п</a:t>
            </a:r>
            <a:r>
              <a:rPr lang="uk-UA" altLang="uk-UA" sz="2400" smtClean="0"/>
              <a:t>родуктивності</a:t>
            </a:r>
            <a:endParaRPr lang="en-US" altLang="uk-UA" sz="240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96850" indent="0" algn="just" eaLnBrk="1" hangingPunct="1">
              <a:buFontTx/>
              <a:buNone/>
              <a:defRPr/>
            </a:pPr>
            <a:r>
              <a:rPr lang="uk-UA" altLang="uk-UA" sz="1600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Умова</a:t>
            </a:r>
            <a:r>
              <a:rPr lang="en-US" altLang="uk-UA" sz="1600" b="1" dirty="0" smtClean="0">
                <a:latin typeface="Segoe UI" pitchFamily="34" charset="0"/>
                <a:cs typeface="Segoe UI" pitchFamily="34" charset="0"/>
              </a:rPr>
              <a:t>: </a:t>
            </a: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Як авторизований користувач, я хочу отримувати відповідь від серверу про створення кімнати менше, ніж за 3 секунди.</a:t>
            </a:r>
            <a:endParaRPr lang="en-US" altLang="uk-UA" sz="1600" dirty="0" smtClean="0">
              <a:latin typeface="Segoe UI" pitchFamily="34" charset="0"/>
              <a:cs typeface="Segoe UI" pitchFamily="34" charset="0"/>
            </a:endParaRPr>
          </a:p>
          <a:p>
            <a:pPr marL="196850" indent="0" algn="just" eaLnBrk="1" hangingPunct="1">
              <a:buFontTx/>
              <a:buNone/>
              <a:defRPr/>
            </a:pPr>
            <a:endParaRPr lang="en-US" altLang="uk-UA" sz="1600" dirty="0" smtClean="0">
              <a:latin typeface="Segoe UI" pitchFamily="34" charset="0"/>
              <a:cs typeface="Segoe UI" pitchFamily="34" charset="0"/>
            </a:endParaRPr>
          </a:p>
          <a:p>
            <a:pPr marL="196850" indent="0" algn="just" eaLnBrk="1" hangingPunct="1">
              <a:buFontTx/>
              <a:buNone/>
              <a:defRPr/>
            </a:pPr>
            <a:r>
              <a:rPr lang="uk-UA" altLang="uk-UA" sz="1600" b="1" dirty="0" smtClean="0">
                <a:latin typeface="Segoe UI" pitchFamily="34" charset="0"/>
                <a:cs typeface="Segoe UI" pitchFamily="34" charset="0"/>
              </a:rPr>
              <a:t>Процес тестування</a:t>
            </a:r>
            <a:r>
              <a:rPr lang="en-US" altLang="uk-UA" sz="1600" b="1" dirty="0" smtClean="0">
                <a:latin typeface="Segoe UI" pitchFamily="34" charset="0"/>
                <a:cs typeface="Segoe UI" pitchFamily="34" charset="0"/>
              </a:rPr>
              <a:t>: </a:t>
            </a:r>
            <a:endParaRPr lang="en-US" altLang="uk-UA" sz="1600" dirty="0" smtClean="0">
              <a:latin typeface="Segoe UI" pitchFamily="34" charset="0"/>
              <a:cs typeface="Segoe UI" pitchFamily="34" charset="0"/>
            </a:endParaRPr>
          </a:p>
          <a:p>
            <a:pPr marL="539750" algn="just" eaLnBrk="1" hangingPunct="1">
              <a:buFontTx/>
              <a:buAutoNum type="arabicPeriod"/>
              <a:defRPr/>
            </a:pP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Запустити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додаток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HipChat</a:t>
            </a: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.</a:t>
            </a:r>
            <a:endParaRPr lang="ru-RU" altLang="uk-UA" sz="1600" dirty="0" smtClean="0">
              <a:latin typeface="Segoe UI" pitchFamily="34" charset="0"/>
              <a:cs typeface="Segoe UI" pitchFamily="34" charset="0"/>
            </a:endParaRPr>
          </a:p>
          <a:p>
            <a:pPr marL="539750" algn="just" eaLnBrk="1" hangingPunct="1">
              <a:buFontTx/>
              <a:buAutoNum type="arabicPeriod"/>
              <a:defRPr/>
            </a:pP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Вірно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заповнити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поля для входу (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логін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, пароль) в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запущеному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додатку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.</a:t>
            </a:r>
          </a:p>
          <a:p>
            <a:pPr marL="539750" algn="just" eaLnBrk="1" hangingPunct="1">
              <a:buFontTx/>
              <a:buAutoNum type="arabicPeriod"/>
              <a:defRPr/>
            </a:pP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Натиснути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«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Log In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».</a:t>
            </a:r>
            <a:endParaRPr lang="en-US" altLang="uk-UA" sz="1600" dirty="0" smtClean="0">
              <a:latin typeface="Segoe UI" pitchFamily="34" charset="0"/>
              <a:cs typeface="Segoe UI" pitchFamily="34" charset="0"/>
            </a:endParaRPr>
          </a:p>
          <a:p>
            <a:pPr marL="539750" algn="just" eaLnBrk="1" hangingPunct="1">
              <a:buFontTx/>
              <a:buAutoNum type="arabicPeriod"/>
              <a:defRPr/>
            </a:pP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У л</a:t>
            </a:r>
            <a:r>
              <a:rPr lang="uk-UA" altLang="uk-UA" sz="1600" dirty="0" err="1" smtClean="0">
                <a:latin typeface="Segoe UI" pitchFamily="34" charset="0"/>
                <a:cs typeface="Segoe UI" pitchFamily="34" charset="0"/>
              </a:rPr>
              <a:t>івому</a:t>
            </a: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 меню натиснути «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Create room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».</a:t>
            </a:r>
            <a:endParaRPr lang="en-US" altLang="uk-UA" sz="1600" dirty="0" smtClean="0">
              <a:latin typeface="Segoe UI" pitchFamily="34" charset="0"/>
              <a:cs typeface="Segoe UI" pitchFamily="34" charset="0"/>
            </a:endParaRPr>
          </a:p>
          <a:p>
            <a:pPr marL="539750" algn="just" eaLnBrk="1" hangingPunct="1">
              <a:buFontTx/>
              <a:buAutoNum type="arabicPeriod"/>
              <a:defRPr/>
            </a:pP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Вірно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заповнити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об’</a:t>
            </a:r>
            <a:r>
              <a:rPr lang="uk-UA" altLang="uk-UA" sz="1600" dirty="0" err="1" smtClean="0">
                <a:latin typeface="Segoe UI" pitchFamily="34" charset="0"/>
                <a:cs typeface="Segoe UI" pitchFamily="34" charset="0"/>
              </a:rPr>
              <a:t>єкти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«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Room Name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»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, 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«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Topic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», «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Access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».</a:t>
            </a:r>
          </a:p>
          <a:p>
            <a:pPr marL="539750" algn="just" eaLnBrk="1" hangingPunct="1">
              <a:buFontTx/>
              <a:buAutoNum type="arabicPeriod"/>
              <a:defRPr/>
            </a:pP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Натиснути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кнопку «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Create Room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».</a:t>
            </a:r>
          </a:p>
          <a:p>
            <a:pPr marL="539750" algn="just" eaLnBrk="1" hangingPunct="1">
              <a:buFontTx/>
              <a:buAutoNum type="arabicPeriod"/>
              <a:defRPr/>
            </a:pP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Засікти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час до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появи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сповіщення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про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успішне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створення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кімнати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.</a:t>
            </a:r>
          </a:p>
          <a:p>
            <a:pPr marL="539750" algn="just" eaLnBrk="1" hangingPunct="1">
              <a:buFontTx/>
              <a:buAutoNum type="arabicPeriod"/>
              <a:defRPr/>
            </a:pPr>
            <a:endParaRPr lang="en-US" altLang="uk-UA" sz="1600" dirty="0" smtClean="0">
              <a:latin typeface="Segoe UI" pitchFamily="34" charset="0"/>
              <a:cs typeface="Segoe UI" pitchFamily="34" charset="0"/>
            </a:endParaRPr>
          </a:p>
          <a:p>
            <a:pPr marL="196850" indent="0" algn="just" eaLnBrk="1" hangingPunct="1">
              <a:buFontTx/>
              <a:buNone/>
              <a:defRPr/>
            </a:pPr>
            <a:r>
              <a:rPr lang="uk-UA" altLang="uk-UA" sz="1600" b="1" dirty="0" smtClean="0">
                <a:latin typeface="Segoe UI" pitchFamily="34" charset="0"/>
                <a:cs typeface="Segoe UI" pitchFamily="34" charset="0"/>
              </a:rPr>
              <a:t>Отриманий результат</a:t>
            </a:r>
            <a:r>
              <a:rPr lang="en-US" altLang="uk-UA" sz="1600" b="1" dirty="0" smtClean="0">
                <a:latin typeface="Segoe UI" pitchFamily="34" charset="0"/>
                <a:cs typeface="Segoe UI" pitchFamily="34" charset="0"/>
              </a:rPr>
              <a:t>:</a:t>
            </a:r>
            <a:endParaRPr lang="en-US" altLang="uk-UA" sz="1600" dirty="0" smtClean="0">
              <a:latin typeface="Segoe UI" pitchFamily="34" charset="0"/>
              <a:cs typeface="Segoe UI" pitchFamily="34" charset="0"/>
            </a:endParaRPr>
          </a:p>
          <a:p>
            <a:pPr marL="196850" indent="0" algn="just" eaLnBrk="1" hangingPunct="1">
              <a:buFontTx/>
              <a:buNone/>
              <a:defRPr/>
            </a:pP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Сповіщення про створення кімнати від сервера появилось менше, </a:t>
            </a:r>
          </a:p>
          <a:p>
            <a:pPr marL="196850" indent="0" algn="just" eaLnBrk="1" hangingPunct="1">
              <a:buFontTx/>
              <a:buNone/>
              <a:defRPr/>
            </a:pP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ніж за 3 секунди.</a:t>
            </a:r>
            <a:endParaRPr lang="en-US" altLang="uk-UA" sz="1600" dirty="0" smtClean="0">
              <a:latin typeface="Segoe UI" pitchFamily="34" charset="0"/>
              <a:cs typeface="Segoe UI" pitchFamily="34" charset="0"/>
            </a:endParaRPr>
          </a:p>
          <a:p>
            <a:pPr marL="196850" indent="0" algn="just" eaLnBrk="1" hangingPunct="1">
              <a:buFontTx/>
              <a:buNone/>
              <a:defRPr/>
            </a:pPr>
            <a:endParaRPr lang="en-US" altLang="uk-UA" sz="1600" dirty="0" smtClean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uk-UA" altLang="uk-UA" sz="2400" smtClean="0"/>
              <a:t>Нефункціональне тестування: навантаження</a:t>
            </a:r>
            <a:endParaRPr lang="en-US" altLang="uk-UA" sz="240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341688"/>
          </a:xfrm>
        </p:spPr>
        <p:txBody>
          <a:bodyPr/>
          <a:lstStyle/>
          <a:p>
            <a:pPr marL="196850" indent="0" algn="just" eaLnBrk="1" hangingPunct="1">
              <a:spcBef>
                <a:spcPct val="0"/>
              </a:spcBef>
              <a:buFontTx/>
              <a:buNone/>
              <a:defRPr/>
            </a:pPr>
            <a:r>
              <a:rPr lang="uk-UA" altLang="uk-UA" sz="1600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Умова</a:t>
            </a:r>
            <a:r>
              <a:rPr lang="en-US" altLang="uk-UA" sz="1600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: </a:t>
            </a:r>
            <a:r>
              <a:rPr lang="uk-UA" altLang="uk-UA" sz="16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Як система, я повинен підтримувати роботу 2000 користувачів одночасно.</a:t>
            </a:r>
            <a:endParaRPr lang="en-US" altLang="uk-UA" sz="16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pPr marL="196850" indent="0" algn="just" eaLnBrk="1" hangingPunct="1">
              <a:spcBef>
                <a:spcPct val="0"/>
              </a:spcBef>
              <a:buFontTx/>
              <a:buNone/>
              <a:defRPr/>
            </a:pPr>
            <a:endParaRPr lang="en-US" altLang="uk-UA" sz="1600" b="1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pPr marL="196850" indent="0" algn="just" eaLnBrk="1" hangingPunct="1">
              <a:spcBef>
                <a:spcPct val="0"/>
              </a:spcBef>
              <a:buFontTx/>
              <a:buNone/>
              <a:defRPr/>
            </a:pPr>
            <a:r>
              <a:rPr lang="uk-UA" altLang="uk-UA" sz="1600" b="1" dirty="0" smtClean="0">
                <a:latin typeface="Segoe UI" pitchFamily="34" charset="0"/>
                <a:cs typeface="Segoe UI" pitchFamily="34" charset="0"/>
              </a:rPr>
              <a:t>Процес тестування</a:t>
            </a:r>
            <a:r>
              <a:rPr lang="en-US" altLang="uk-UA" sz="1600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: </a:t>
            </a:r>
          </a:p>
          <a:p>
            <a:pPr marL="539750" algn="just" eaLnBrk="1" hangingPunct="1">
              <a:buFontTx/>
              <a:buAutoNum type="arabicPeriod"/>
              <a:defRPr/>
            </a:pP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Запустити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додаток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HipChat</a:t>
            </a: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.</a:t>
            </a:r>
            <a:endParaRPr lang="ru-RU" altLang="uk-UA" sz="1600" dirty="0" smtClean="0">
              <a:latin typeface="Segoe UI" pitchFamily="34" charset="0"/>
              <a:cs typeface="Segoe UI" pitchFamily="34" charset="0"/>
            </a:endParaRPr>
          </a:p>
          <a:p>
            <a:pPr marL="539750" algn="just" eaLnBrk="1" hangingPunct="1">
              <a:buFontTx/>
              <a:buAutoNum type="arabicPeriod"/>
              <a:defRPr/>
            </a:pP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Вірно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заповнити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поля для входу (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логін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, пароль) в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запущеному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додатку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.</a:t>
            </a:r>
          </a:p>
          <a:p>
            <a:pPr marL="539750" algn="just" eaLnBrk="1" hangingPunct="1">
              <a:buFontTx/>
              <a:buAutoNum type="arabicPeriod"/>
              <a:defRPr/>
            </a:pP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Натиснути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«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Log In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».</a:t>
            </a:r>
          </a:p>
          <a:p>
            <a:pPr marL="539750" algn="just" eaLnBrk="1" hangingPunct="1">
              <a:buFontTx/>
              <a:buAutoNum type="arabicPeriod"/>
              <a:defRPr/>
            </a:pP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Повторити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кроки 1-3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дві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тисячі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разів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за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допомогою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утиліт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автоматизації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роботи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.</a:t>
            </a:r>
          </a:p>
          <a:p>
            <a:pPr marL="539750" algn="just" eaLnBrk="1" hangingPunct="1">
              <a:buFontTx/>
              <a:buAutoNum type="arabicPeriod"/>
              <a:defRPr/>
            </a:pPr>
            <a:endParaRPr lang="en-US" altLang="uk-UA" sz="16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pPr marL="196850" indent="0" algn="just" eaLnBrk="1" hangingPunct="1">
              <a:spcBef>
                <a:spcPct val="0"/>
              </a:spcBef>
              <a:buFontTx/>
              <a:buNone/>
              <a:defRPr/>
            </a:pPr>
            <a:r>
              <a:rPr lang="uk-UA" altLang="uk-UA" sz="1600" b="1" dirty="0" smtClean="0">
                <a:latin typeface="Segoe UI" pitchFamily="34" charset="0"/>
                <a:cs typeface="Segoe UI" pitchFamily="34" charset="0"/>
              </a:rPr>
              <a:t>Отриманий результат</a:t>
            </a:r>
            <a:r>
              <a:rPr lang="en-US" altLang="uk-UA" sz="1600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:</a:t>
            </a:r>
          </a:p>
          <a:p>
            <a:pPr marL="196850" indent="0" algn="just" eaLnBrk="1" hangingPunct="1">
              <a:spcBef>
                <a:spcPct val="0"/>
              </a:spcBef>
              <a:buFontTx/>
              <a:buNone/>
              <a:defRPr/>
            </a:pPr>
            <a:r>
              <a:rPr lang="uk-UA" altLang="uk-UA" sz="16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Система успішно підтримує роботу 2000 користувачів одночасно.</a:t>
            </a:r>
            <a:endParaRPr lang="en-US" altLang="uk-UA" sz="16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pPr marL="196850" indent="0" algn="just" eaLnBrk="1" hangingPunct="1">
              <a:spcBef>
                <a:spcPct val="0"/>
              </a:spcBef>
              <a:buFontTx/>
              <a:buNone/>
              <a:defRPr/>
            </a:pPr>
            <a:endParaRPr lang="en-US" altLang="uk-UA" sz="16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uk-UA" altLang="uk-UA" sz="2400" smtClean="0"/>
              <a:t>Нефункціональне тестування: стресове</a:t>
            </a:r>
            <a:endParaRPr lang="en-US" altLang="uk-UA" sz="240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773488"/>
          </a:xfrm>
        </p:spPr>
        <p:txBody>
          <a:bodyPr/>
          <a:lstStyle/>
          <a:p>
            <a:pPr marL="196850" indent="0" algn="just" eaLnBrk="1" hangingPunct="1">
              <a:spcBef>
                <a:spcPct val="0"/>
              </a:spcBef>
              <a:buFontTx/>
              <a:buNone/>
              <a:defRPr/>
            </a:pPr>
            <a:r>
              <a:rPr lang="uk-UA" altLang="uk-UA" sz="16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Умова</a:t>
            </a:r>
            <a:r>
              <a:rPr lang="en-US" altLang="uk-UA" sz="16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: </a:t>
            </a:r>
            <a:r>
              <a:rPr lang="uk-UA" altLang="uk-UA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Як система, я повинен підтримувати роботу </a:t>
            </a:r>
            <a:r>
              <a:rPr lang="uk-UA" altLang="uk-UA" sz="16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2000 </a:t>
            </a:r>
            <a:r>
              <a:rPr lang="uk-UA" altLang="uk-UA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користувачів одночасно.</a:t>
            </a:r>
            <a:endParaRPr lang="en-US" altLang="uk-UA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pPr marL="196850" indent="0" algn="just" eaLnBrk="1" hangingPunct="1">
              <a:spcBef>
                <a:spcPct val="0"/>
              </a:spcBef>
              <a:buFontTx/>
              <a:buNone/>
              <a:defRPr/>
            </a:pPr>
            <a:endParaRPr lang="en-US" altLang="uk-UA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pPr marL="196850" indent="0" algn="just" eaLnBrk="1" hangingPunct="1">
              <a:spcBef>
                <a:spcPct val="0"/>
              </a:spcBef>
              <a:buFontTx/>
              <a:buNone/>
              <a:defRPr/>
            </a:pPr>
            <a:r>
              <a:rPr lang="uk-UA" altLang="uk-UA" sz="1600" b="1" dirty="0" smtClean="0">
                <a:latin typeface="Segoe UI" pitchFamily="34" charset="0"/>
                <a:cs typeface="Segoe UI" pitchFamily="34" charset="0"/>
              </a:rPr>
              <a:t>Процес тестування</a:t>
            </a:r>
            <a:r>
              <a:rPr lang="en-US" altLang="uk-UA" sz="16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: </a:t>
            </a:r>
          </a:p>
          <a:p>
            <a:pPr marL="539750" algn="just" eaLnBrk="1" hangingPunct="1">
              <a:buFontTx/>
              <a:buAutoNum type="arabicPeriod"/>
              <a:defRPr/>
            </a:pP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Запустити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додаток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HipChat</a:t>
            </a: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.</a:t>
            </a:r>
            <a:endParaRPr lang="ru-RU" altLang="uk-UA" sz="1600" dirty="0" smtClean="0">
              <a:latin typeface="Segoe UI" pitchFamily="34" charset="0"/>
              <a:cs typeface="Segoe UI" pitchFamily="34" charset="0"/>
            </a:endParaRPr>
          </a:p>
          <a:p>
            <a:pPr marL="539750" algn="just" eaLnBrk="1" hangingPunct="1">
              <a:buFontTx/>
              <a:buAutoNum type="arabicPeriod"/>
              <a:defRPr/>
            </a:pP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Вірно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заповнити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поля для входу (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логін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, пароль) в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запущеному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додатку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.</a:t>
            </a:r>
          </a:p>
          <a:p>
            <a:pPr marL="539750" algn="just" eaLnBrk="1" hangingPunct="1">
              <a:buFontTx/>
              <a:buAutoNum type="arabicPeriod"/>
              <a:defRPr/>
            </a:pP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Натиснути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«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Log In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».</a:t>
            </a:r>
          </a:p>
          <a:p>
            <a:pPr marL="539750" algn="just" eaLnBrk="1" hangingPunct="1">
              <a:buFontTx/>
              <a:buAutoNum type="arabicPeriod"/>
              <a:defRPr/>
            </a:pP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Повторити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кроки 1-3 три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тисячі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разів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за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допомогою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утиліт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автоматизації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роботи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.</a:t>
            </a:r>
          </a:p>
          <a:p>
            <a:pPr marL="539750" algn="just" eaLnBrk="1" hangingPunct="1">
              <a:buFontTx/>
              <a:buAutoNum type="arabicPeriod"/>
              <a:defRPr/>
            </a:pPr>
            <a:endParaRPr lang="en-US" altLang="uk-UA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pPr marL="196850" indent="0" algn="just" eaLnBrk="1" hangingPunct="1">
              <a:spcBef>
                <a:spcPct val="0"/>
              </a:spcBef>
              <a:buFontTx/>
              <a:buNone/>
              <a:defRPr/>
            </a:pPr>
            <a:r>
              <a:rPr lang="uk-UA" altLang="uk-UA" sz="1600" b="1" dirty="0" smtClean="0">
                <a:latin typeface="Segoe UI" pitchFamily="34" charset="0"/>
                <a:cs typeface="Segoe UI" pitchFamily="34" charset="0"/>
              </a:rPr>
              <a:t>Отриманий результат</a:t>
            </a:r>
            <a:r>
              <a:rPr lang="en-US" altLang="uk-UA" sz="16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:</a:t>
            </a:r>
          </a:p>
          <a:p>
            <a:pPr marL="196850" indent="0" algn="just" eaLnBrk="1" hangingPunct="1">
              <a:spcBef>
                <a:spcPct val="0"/>
              </a:spcBef>
              <a:buFontTx/>
              <a:buNone/>
              <a:defRPr/>
            </a:pPr>
            <a:r>
              <a:rPr lang="uk-UA" altLang="uk-UA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Система успішно підтримує роботу </a:t>
            </a:r>
            <a:r>
              <a:rPr lang="uk-UA" altLang="uk-UA" sz="16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2300 користувачів </a:t>
            </a:r>
            <a:r>
              <a:rPr lang="uk-UA" altLang="uk-UA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одночасно</a:t>
            </a:r>
            <a:r>
              <a:rPr lang="uk-UA" altLang="uk-UA" sz="16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. Решта користувачів отримують помилку входу в додаток: «Усі </a:t>
            </a:r>
            <a:r>
              <a:rPr lang="uk-UA" altLang="uk-UA" sz="16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слоти</a:t>
            </a:r>
            <a:r>
              <a:rPr lang="uk-UA" altLang="uk-UA" sz="16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користувачів зайняті».</a:t>
            </a:r>
            <a:endParaRPr lang="en-US" altLang="uk-UA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pPr marL="196850" indent="0" algn="just" eaLnBrk="1" hangingPunct="1">
              <a:spcBef>
                <a:spcPct val="0"/>
              </a:spcBef>
              <a:buFontTx/>
              <a:buNone/>
              <a:defRPr/>
            </a:pPr>
            <a:endParaRPr lang="en-US" altLang="uk-UA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uk-UA" altLang="uk-UA" smtClean="0"/>
              <a:t>Висновок</a:t>
            </a:r>
            <a:endParaRPr lang="en-US" altLang="uk-UA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906963" cy="4708525"/>
          </a:xfrm>
        </p:spPr>
        <p:txBody>
          <a:bodyPr/>
          <a:lstStyle/>
          <a:p>
            <a:pPr marL="196850" indent="0" algn="just" eaLnBrk="1" hangingPunct="1">
              <a:spcBef>
                <a:spcPct val="0"/>
              </a:spcBef>
              <a:buFontTx/>
              <a:buNone/>
            </a:pPr>
            <a:r>
              <a:rPr lang="uk-UA" altLang="uk-UA" sz="160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Під час проведення даної лабораторної роботи різними типами було протестовано поставлене завдання, а саме додаток </a:t>
            </a:r>
            <a:r>
              <a:rPr lang="en-US" altLang="uk-UA" sz="160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HipChat</a:t>
            </a:r>
            <a:r>
              <a:rPr lang="ru-RU" altLang="uk-UA" sz="160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. </a:t>
            </a:r>
            <a:r>
              <a:rPr lang="uk-UA" altLang="uk-UA" sz="160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В тестах виявлено як вірну роботу частини функціоналу ПЗ, так і певні дефекти в іншій його частині.</a:t>
            </a:r>
            <a:endParaRPr lang="en-US" altLang="uk-UA" sz="160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0484" name="Picture 2" descr="http://welcom-comp.ru/uploads/posts/2013-03/1363354649_vyvo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724025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252538"/>
          </a:xfrm>
        </p:spPr>
        <p:txBody>
          <a:bodyPr/>
          <a:lstStyle/>
          <a:p>
            <a:pPr marL="196850" indent="0" algn="r" eaLnBrk="1" hangingPunct="1">
              <a:buFontTx/>
              <a:buNone/>
            </a:pPr>
            <a:r>
              <a:rPr lang="uk-UA" altLang="uk-UA" sz="1600" smtClean="0">
                <a:latin typeface="Segoe UI" pitchFamily="34" charset="0"/>
                <a:cs typeface="Segoe UI" pitchFamily="34" charset="0"/>
              </a:rPr>
              <a:t>ДЕСКТОПНИЙ КЛІЄНТ </a:t>
            </a:r>
            <a:r>
              <a:rPr lang="uk-UA" altLang="uk-UA" sz="1600" smtClean="0">
                <a:solidFill>
                  <a:srgbClr val="0C788E"/>
                </a:solidFill>
                <a:latin typeface="Segoe UI" pitchFamily="34" charset="0"/>
                <a:cs typeface="Segoe UI" pitchFamily="34" charset="0"/>
              </a:rPr>
              <a:t>HIPCHAT</a:t>
            </a:r>
            <a:endParaRPr lang="en-US" altLang="uk-UA" sz="1600" smtClean="0">
              <a:solidFill>
                <a:srgbClr val="0C788E"/>
              </a:solidFill>
              <a:latin typeface="Segoe UI" pitchFamily="34" charset="0"/>
              <a:cs typeface="Segoe UI" pitchFamily="34" charset="0"/>
            </a:endParaRPr>
          </a:p>
          <a:p>
            <a:pPr marL="196850" indent="0" algn="just" eaLnBrk="1" hangingPunct="1">
              <a:buFontTx/>
              <a:buNone/>
            </a:pPr>
            <a:endParaRPr lang="en-US" altLang="uk-UA" sz="1600" smtClean="0">
              <a:latin typeface="Segoe UI" pitchFamily="34" charset="0"/>
              <a:cs typeface="Segoe UI" pitchFamily="34" charset="0"/>
            </a:endParaRPr>
          </a:p>
          <a:p>
            <a:pPr marL="196850" indent="0" algn="just" eaLnBrk="1" hangingPunct="1">
              <a:buFontTx/>
              <a:buNone/>
            </a:pPr>
            <a:endParaRPr lang="en-US" altLang="uk-UA" sz="1600" smtClean="0">
              <a:latin typeface="Segoe UI" pitchFamily="34" charset="0"/>
              <a:cs typeface="Segoe UI" pitchFamily="34" charset="0"/>
            </a:endParaRPr>
          </a:p>
          <a:p>
            <a:pPr marL="196850" indent="0" algn="just" eaLnBrk="1" hangingPunct="1">
              <a:buFontTx/>
              <a:buNone/>
            </a:pPr>
            <a:endParaRPr lang="en-US" altLang="uk-UA" sz="1600" smtClean="0">
              <a:latin typeface="Segoe UI" pitchFamily="34" charset="0"/>
              <a:cs typeface="Segoe UI" pitchFamily="34" charset="0"/>
            </a:endParaRPr>
          </a:p>
          <a:p>
            <a:pPr marL="196850" indent="0" algn="just" eaLnBrk="1" hangingPunct="1">
              <a:buFontTx/>
              <a:buNone/>
            </a:pPr>
            <a:endParaRPr lang="en-US" altLang="uk-UA" sz="1600" smtClean="0">
              <a:latin typeface="Segoe UI" pitchFamily="34" charset="0"/>
              <a:cs typeface="Segoe UI" pitchFamily="34" charset="0"/>
            </a:endParaRPr>
          </a:p>
          <a:p>
            <a:pPr marL="196850" indent="0" algn="just" eaLnBrk="1" hangingPunct="1">
              <a:buFontTx/>
              <a:buNone/>
            </a:pPr>
            <a:endParaRPr lang="en-US" altLang="uk-UA" sz="1600" smtClean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uk-UA" altLang="uk-UA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Об’єкт тестування</a:t>
            </a:r>
            <a:endParaRPr lang="uk-UA" altLang="uk-UA" smtClean="0">
              <a:solidFill>
                <a:schemeClr val="tx1"/>
              </a:solidFill>
            </a:endParaRPr>
          </a:p>
        </p:txBody>
      </p:sp>
      <p:grpSp>
        <p:nvGrpSpPr>
          <p:cNvPr id="3076" name="Группа 5"/>
          <p:cNvGrpSpPr>
            <a:grpSpLocks/>
          </p:cNvGrpSpPr>
          <p:nvPr/>
        </p:nvGrpSpPr>
        <p:grpSpPr bwMode="auto">
          <a:xfrm>
            <a:off x="4317981" y="2190750"/>
            <a:ext cx="4268787" cy="2676525"/>
            <a:chOff x="4061241" y="2273905"/>
            <a:chExt cx="4269067" cy="267652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pic>
          <p:nvPicPr>
            <p:cNvPr id="3078" name="Picture 10" descr="http://www.di.net.au/wp-content/uploads/2014/10/Hipchat_BlogBanner_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034"/>
            <a:stretch>
              <a:fillRect/>
            </a:stretch>
          </p:blipFill>
          <p:spPr bwMode="auto">
            <a:xfrm>
              <a:off x="4061241" y="2273905"/>
              <a:ext cx="4269067" cy="267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9" name="Picture 8" descr="https://ru.atlassian.com/wac/software/hipchat/sectionWrap/08/column/00/moreContent/0/posterBinary/ui-video-screen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2624" y="2383400"/>
              <a:ext cx="3686300" cy="2457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7" name="TextBox 2"/>
          <p:cNvSpPr txBox="1">
            <a:spLocks noChangeArrowheads="1"/>
          </p:cNvSpPr>
          <p:nvPr/>
        </p:nvSpPr>
        <p:spPr bwMode="auto">
          <a:xfrm>
            <a:off x="468313" y="2060575"/>
            <a:ext cx="3455987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685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uk-UA" sz="1600">
                <a:latin typeface="Segoe UI" pitchFamily="34" charset="0"/>
                <a:cs typeface="Segoe UI" pitchFamily="34" charset="0"/>
              </a:rPr>
              <a:t>HipChat є одним з визнаних лідер</a:t>
            </a:r>
            <a:r>
              <a:rPr lang="uk-UA" altLang="uk-UA" sz="1600">
                <a:latin typeface="Segoe UI" pitchFamily="34" charset="0"/>
                <a:cs typeface="Segoe UI" pitchFamily="34" charset="0"/>
              </a:rPr>
              <a:t>ів</a:t>
            </a:r>
            <a:r>
              <a:rPr lang="ru-RU" altLang="uk-UA" sz="1600">
                <a:latin typeface="Segoe UI" pitchFamily="34" charset="0"/>
                <a:cs typeface="Segoe UI" pitchFamily="34" charset="0"/>
              </a:rPr>
              <a:t> ринку месенджерів для корпоративного спілкування. Сервіс дозволяє членам команди спілкуватися в кімнатах, які об'єднують кількох співрозмовників, а також в режимі один до одного. HipChat в основному написаний на мовах програмування PHP і Python, використовуючи фреймворк </a:t>
            </a:r>
            <a:r>
              <a:rPr lang="en-US" altLang="uk-UA" sz="1600">
                <a:latin typeface="Segoe UI" pitchFamily="34" charset="0"/>
                <a:cs typeface="Segoe UI" pitchFamily="34" charset="0"/>
              </a:rPr>
              <a:t>Twisted</a:t>
            </a:r>
            <a:r>
              <a:rPr lang="ru-RU" altLang="uk-UA" sz="1600">
                <a:latin typeface="Segoe UI" pitchFamily="34" charset="0"/>
                <a:cs typeface="Segoe UI" pitchFamily="34" charset="0"/>
              </a:rPr>
              <a:t>, але також є великою платформою, яка використовує безліч сервісів сторонніх розробників.</a:t>
            </a:r>
            <a:endParaRPr lang="en-US" altLang="uk-UA" sz="1600">
              <a:latin typeface="Segoe UI" pitchFamily="34" charset="0"/>
              <a:cs typeface="Segoe UI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uk-UA" altLang="uk-UA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uk-UA" altLang="uk-UA" smtClean="0">
                <a:solidFill>
                  <a:schemeClr val="tx1"/>
                </a:solidFill>
              </a:rPr>
              <a:t>План тестування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96850" indent="269875" algn="just" eaLnBrk="1" hangingPunct="1"/>
            <a:r>
              <a:rPr lang="uk-UA" altLang="uk-UA" sz="1600" smtClean="0">
                <a:latin typeface="Segoe UI" pitchFamily="34" charset="0"/>
                <a:cs typeface="Segoe UI" pitchFamily="34" charset="0"/>
              </a:rPr>
              <a:t>Інтеграційне</a:t>
            </a:r>
          </a:p>
          <a:p>
            <a:pPr marL="196850" indent="269875" algn="just" eaLnBrk="1" hangingPunct="1"/>
            <a:r>
              <a:rPr lang="uk-UA" altLang="uk-UA" sz="1600" smtClean="0">
                <a:latin typeface="Segoe UI" pitchFamily="34" charset="0"/>
                <a:cs typeface="Segoe UI" pitchFamily="34" charset="0"/>
              </a:rPr>
              <a:t>Димове</a:t>
            </a:r>
            <a:endParaRPr lang="ru-RU" altLang="uk-UA" sz="1600" smtClean="0">
              <a:latin typeface="Segoe UI" pitchFamily="34" charset="0"/>
              <a:cs typeface="Segoe UI" pitchFamily="34" charset="0"/>
            </a:endParaRPr>
          </a:p>
          <a:p>
            <a:pPr marL="196850" indent="269875" algn="just" eaLnBrk="1" hangingPunct="1"/>
            <a:r>
              <a:rPr lang="uk-UA" altLang="uk-UA" sz="1600" smtClean="0">
                <a:latin typeface="Segoe UI" pitchFamily="34" charset="0"/>
                <a:cs typeface="Segoe UI" pitchFamily="34" charset="0"/>
              </a:rPr>
              <a:t>Функціональне</a:t>
            </a:r>
          </a:p>
          <a:p>
            <a:pPr marL="196850" indent="269875" algn="just" eaLnBrk="1" hangingPunct="1"/>
            <a:r>
              <a:rPr lang="uk-UA" altLang="uk-UA" sz="1600" smtClean="0">
                <a:latin typeface="Segoe UI" pitchFamily="34" charset="0"/>
                <a:cs typeface="Segoe UI" pitchFamily="34" charset="0"/>
              </a:rPr>
              <a:t>Позитивне</a:t>
            </a:r>
          </a:p>
          <a:p>
            <a:pPr marL="196850" indent="269875" algn="just" eaLnBrk="1" hangingPunct="1"/>
            <a:r>
              <a:rPr lang="uk-UA" altLang="uk-UA" sz="1600" smtClean="0">
                <a:latin typeface="Segoe UI" pitchFamily="34" charset="0"/>
                <a:cs typeface="Segoe UI" pitchFamily="34" charset="0"/>
              </a:rPr>
              <a:t>Негативне</a:t>
            </a:r>
          </a:p>
          <a:p>
            <a:pPr marL="196850" indent="269875" algn="just" eaLnBrk="1" hangingPunct="1"/>
            <a:r>
              <a:rPr lang="uk-UA" altLang="uk-UA" sz="1600" smtClean="0">
                <a:latin typeface="Segoe UI" pitchFamily="34" charset="0"/>
                <a:cs typeface="Segoe UI" pitchFamily="34" charset="0"/>
              </a:rPr>
              <a:t>Нефункціональне тестування:</a:t>
            </a:r>
          </a:p>
          <a:p>
            <a:pPr marL="596900" lvl="1" indent="269875" algn="just" eaLnBrk="1" hangingPunct="1"/>
            <a:r>
              <a:rPr lang="uk-UA" altLang="uk-UA" sz="1600" smtClean="0">
                <a:latin typeface="Segoe UI" pitchFamily="34" charset="0"/>
                <a:cs typeface="Segoe UI" pitchFamily="34" charset="0"/>
              </a:rPr>
              <a:t>інтерфейсу користувача</a:t>
            </a:r>
          </a:p>
          <a:p>
            <a:pPr marL="596900" lvl="1" indent="269875" algn="just" eaLnBrk="1" hangingPunct="1"/>
            <a:r>
              <a:rPr lang="uk-UA" altLang="uk-UA" sz="1600" smtClean="0">
                <a:latin typeface="Segoe UI" pitchFamily="34" charset="0"/>
                <a:cs typeface="Segoe UI" pitchFamily="34" charset="0"/>
              </a:rPr>
              <a:t>продуктивності</a:t>
            </a:r>
            <a:endParaRPr lang="en-US" altLang="uk-UA" sz="1600" smtClean="0">
              <a:latin typeface="Segoe UI" pitchFamily="34" charset="0"/>
              <a:cs typeface="Segoe UI" pitchFamily="34" charset="0"/>
            </a:endParaRPr>
          </a:p>
          <a:p>
            <a:pPr marL="596900" lvl="1" indent="269875" algn="just" eaLnBrk="1" hangingPunct="1"/>
            <a:r>
              <a:rPr lang="uk-UA" altLang="uk-UA" sz="1600" smtClean="0">
                <a:latin typeface="Segoe UI" pitchFamily="34" charset="0"/>
                <a:cs typeface="Segoe UI" pitchFamily="34" charset="0"/>
              </a:rPr>
              <a:t>навантаження</a:t>
            </a:r>
            <a:endParaRPr lang="en-US" altLang="uk-UA" sz="1600" smtClean="0">
              <a:latin typeface="Segoe UI" pitchFamily="34" charset="0"/>
              <a:cs typeface="Segoe UI" pitchFamily="34" charset="0"/>
            </a:endParaRPr>
          </a:p>
          <a:p>
            <a:pPr marL="596900" lvl="1" indent="269875" algn="just" eaLnBrk="1" hangingPunct="1"/>
            <a:r>
              <a:rPr lang="uk-UA" altLang="uk-UA" sz="1600" smtClean="0">
                <a:latin typeface="Segoe UI" pitchFamily="34" charset="0"/>
                <a:cs typeface="Segoe UI" pitchFamily="34" charset="0"/>
              </a:rPr>
              <a:t>стресу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uk-UA" altLang="uk-UA" smtClean="0"/>
              <a:t>Інтеграційне тестування</a:t>
            </a:r>
            <a:endParaRPr lang="en-US" altLang="uk-UA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96850" indent="0" algn="just" eaLnBrk="1" hangingPunct="1">
              <a:buFontTx/>
              <a:buNone/>
            </a:pPr>
            <a:r>
              <a:rPr lang="uk-UA" altLang="uk-UA" sz="1600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Задача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: 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П</a:t>
            </a:r>
            <a:r>
              <a:rPr lang="uk-UA" altLang="uk-UA" sz="1600" dirty="0" err="1" smtClean="0">
                <a:latin typeface="Segoe UI" pitchFamily="34" charset="0"/>
                <a:cs typeface="Segoe UI" pitchFamily="34" charset="0"/>
              </a:rPr>
              <a:t>ісля</a:t>
            </a: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 інсталяції на ПК у ПЗ користувач може зареєструвати новий обліковий запис.</a:t>
            </a:r>
            <a:endParaRPr lang="en-US" altLang="uk-UA" sz="1600" dirty="0" smtClean="0">
              <a:latin typeface="Segoe UI" pitchFamily="34" charset="0"/>
              <a:cs typeface="Segoe UI" pitchFamily="34" charset="0"/>
            </a:endParaRPr>
          </a:p>
          <a:p>
            <a:pPr marL="196850" indent="0" algn="just" eaLnBrk="1" hangingPunct="1">
              <a:buFontTx/>
              <a:buNone/>
            </a:pPr>
            <a:endParaRPr lang="en-US" altLang="uk-UA" sz="1600" b="1" dirty="0" smtClean="0">
              <a:latin typeface="Segoe UI" pitchFamily="34" charset="0"/>
              <a:cs typeface="Segoe UI" pitchFamily="34" charset="0"/>
            </a:endParaRPr>
          </a:p>
          <a:p>
            <a:pPr marL="196850" indent="0" algn="just" eaLnBrk="1" hangingPunct="1">
              <a:buFontTx/>
              <a:buNone/>
            </a:pPr>
            <a:r>
              <a:rPr lang="uk-UA" altLang="uk-UA" sz="1600" b="1" dirty="0" smtClean="0">
                <a:latin typeface="Segoe UI" pitchFamily="34" charset="0"/>
                <a:cs typeface="Segoe UI" pitchFamily="34" charset="0"/>
              </a:rPr>
              <a:t>Процес тестування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: </a:t>
            </a:r>
          </a:p>
          <a:p>
            <a:pPr marL="196850" indent="0" algn="just" eaLnBrk="1" hangingPunct="1">
              <a:buFontTx/>
              <a:buAutoNum type="arabicPeriod"/>
            </a:pP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Завантажити інсталяційний пакет з адреси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:</a:t>
            </a: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https://www.hipchat.com/downloads/</a:t>
            </a:r>
          </a:p>
          <a:p>
            <a:pPr marL="196850" indent="0" algn="just" eaLnBrk="1" hangingPunct="1">
              <a:buFontTx/>
              <a:buAutoNum type="arabicPeriod"/>
            </a:pP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Встановити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ПЗ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вв</a:t>
            </a:r>
            <a:r>
              <a:rPr lang="uk-UA" altLang="uk-UA" sz="1600" dirty="0" err="1" smtClean="0">
                <a:latin typeface="Segoe UI" pitchFamily="34" charset="0"/>
                <a:cs typeface="Segoe UI" pitchFamily="34" charset="0"/>
              </a:rPr>
              <a:t>івши</a:t>
            </a: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 коректний шлях встановлення та запустити ПЗ.</a:t>
            </a:r>
            <a:endParaRPr lang="en-US" altLang="uk-UA" sz="1600" dirty="0" smtClean="0">
              <a:latin typeface="Segoe UI" pitchFamily="34" charset="0"/>
              <a:cs typeface="Segoe UI" pitchFamily="34" charset="0"/>
            </a:endParaRPr>
          </a:p>
          <a:p>
            <a:pPr marL="196850" indent="0" algn="just" eaLnBrk="1" hangingPunct="1">
              <a:buFontTx/>
              <a:buNone/>
            </a:pPr>
            <a:r>
              <a:rPr lang="uk-UA" altLang="uk-UA" sz="1600" b="1" dirty="0" smtClean="0">
                <a:latin typeface="Segoe UI" pitchFamily="34" charset="0"/>
                <a:cs typeface="Segoe UI" pitchFamily="34" charset="0"/>
              </a:rPr>
              <a:t>Отриманий результат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:</a:t>
            </a: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</a:p>
          <a:p>
            <a:pPr marL="196850" indent="0" algn="just" eaLnBrk="1" hangingPunct="1">
              <a:buFontTx/>
              <a:buNone/>
            </a:pP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Програмне забезпечення було успішно встановлено на ПК.</a:t>
            </a:r>
            <a:endParaRPr lang="en-US" altLang="uk-UA" sz="1600" dirty="0" smtClean="0">
              <a:latin typeface="Segoe UI" pitchFamily="34" charset="0"/>
              <a:cs typeface="Segoe UI" pitchFamily="34" charset="0"/>
            </a:endParaRPr>
          </a:p>
          <a:p>
            <a:pPr marL="196850" indent="0" algn="just" eaLnBrk="1" hangingPunct="1">
              <a:buFontTx/>
              <a:buNone/>
            </a:pPr>
            <a:endParaRPr lang="en-US" altLang="uk-UA" sz="1600" dirty="0" smtClean="0">
              <a:latin typeface="Segoe UI" pitchFamily="34" charset="0"/>
              <a:cs typeface="Segoe UI" pitchFamily="34" charset="0"/>
            </a:endParaRPr>
          </a:p>
          <a:p>
            <a:pPr marL="196850" indent="0" algn="just" eaLnBrk="1" hangingPunct="1">
              <a:buFontTx/>
              <a:buNone/>
            </a:pPr>
            <a:r>
              <a:rPr lang="uk-UA" altLang="uk-UA" sz="1600" b="1" dirty="0" smtClean="0">
                <a:latin typeface="Segoe UI" pitchFamily="34" charset="0"/>
                <a:cs typeface="Segoe UI" pitchFamily="34" charset="0"/>
              </a:rPr>
              <a:t>Процес тестування</a:t>
            </a:r>
            <a:endParaRPr lang="en-US" altLang="uk-UA" sz="1600" dirty="0" smtClean="0">
              <a:latin typeface="Segoe UI" pitchFamily="34" charset="0"/>
              <a:cs typeface="Segoe UI" pitchFamily="34" charset="0"/>
            </a:endParaRPr>
          </a:p>
          <a:p>
            <a:pPr marL="196850" indent="0" algn="just" eaLnBrk="1" hangingPunct="1">
              <a:buFontTx/>
              <a:buAutoNum type="arabicPeriod"/>
            </a:pP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Натиснути кнопку «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Get Started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» 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&gt; 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«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Sign Up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»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.</a:t>
            </a:r>
          </a:p>
          <a:p>
            <a:pPr marL="196850" indent="0" algn="just" eaLnBrk="1" hangingPunct="1">
              <a:buFontTx/>
              <a:buAutoNum type="arabicPeriod"/>
            </a:pP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Вірно </a:t>
            </a: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заповнити поля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«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Full Name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», «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Work Email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» та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натиснувши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кнопку «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Continue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» на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сторінці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сайту,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що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відкрилася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.</a:t>
            </a:r>
          </a:p>
          <a:p>
            <a:pPr marL="196850" indent="0" algn="just" eaLnBrk="1" hangingPunct="1">
              <a:buFontTx/>
              <a:buAutoNum type="arabicPeriod"/>
            </a:pP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Натиснути на гіперпосилання «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Join %username% on HipChat</a:t>
            </a: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»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в ел. лис</a:t>
            </a: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ті.</a:t>
            </a:r>
          </a:p>
          <a:p>
            <a:pPr marL="196850" indent="0" algn="just" eaLnBrk="1" hangingPunct="1">
              <a:buFontTx/>
              <a:buAutoNum type="arabicPeriod"/>
            </a:pP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Вірно </a:t>
            </a: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заповнити поле «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Password</a:t>
            </a: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» та натиснути кнопку «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Continue</a:t>
            </a: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».</a:t>
            </a:r>
            <a:endParaRPr lang="en-US" altLang="uk-UA" sz="1600" b="1" dirty="0" smtClean="0">
              <a:latin typeface="Segoe UI" pitchFamily="34" charset="0"/>
              <a:cs typeface="Segoe UI" pitchFamily="34" charset="0"/>
            </a:endParaRPr>
          </a:p>
          <a:p>
            <a:pPr marL="196850" indent="0" algn="just" eaLnBrk="1" hangingPunct="1">
              <a:buFontTx/>
              <a:buNone/>
            </a:pPr>
            <a:r>
              <a:rPr lang="uk-UA" altLang="uk-UA" sz="1600" b="1" dirty="0" smtClean="0">
                <a:latin typeface="Segoe UI" pitchFamily="34" charset="0"/>
                <a:cs typeface="Segoe UI" pitchFamily="34" charset="0"/>
              </a:rPr>
              <a:t>Отриманий результат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:</a:t>
            </a: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</a:p>
          <a:p>
            <a:pPr marL="196850" indent="0" algn="just" eaLnBrk="1" hangingPunct="1">
              <a:buFontTx/>
              <a:buNone/>
            </a:pP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Обліковий запис було успішно створено, </a:t>
            </a:r>
            <a:r>
              <a:rPr lang="uk-UA" altLang="uk-UA" sz="1600" dirty="0" err="1" smtClean="0">
                <a:latin typeface="Segoe UI" pitchFamily="34" charset="0"/>
                <a:cs typeface="Segoe UI" pitchFamily="34" charset="0"/>
              </a:rPr>
              <a:t>ел</a:t>
            </a: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. лист отримано миттєво.</a:t>
            </a:r>
            <a:endParaRPr lang="en-US" altLang="uk-UA" sz="1600" dirty="0" smtClean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uk-UA" altLang="uk-UA" smtClean="0"/>
              <a:t>Інтеграційне тестування</a:t>
            </a:r>
            <a:endParaRPr lang="en-US" altLang="uk-UA" smtClean="0"/>
          </a:p>
        </p:txBody>
      </p:sp>
      <p:pic>
        <p:nvPicPr>
          <p:cNvPr id="31746" name="Picture 2" descr="C:\Users\User\Documents\Lightshot\Screenshot_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382713"/>
            <a:ext cx="3016250" cy="2330450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7" name="Picture 3" descr="C:\Users\User\Documents\Lightshot\Screenshot_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76625" y="1397000"/>
            <a:ext cx="3024188" cy="2330450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8" name="Picture 4" descr="C:\Users\User\Documents\Lightshot\Screenshot_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04025" y="1382713"/>
            <a:ext cx="1758950" cy="2330450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9" name="Picture 5" descr="C:\Users\User\Documents\Lightshot\Screenshot_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19475" y="3933825"/>
            <a:ext cx="3136900" cy="2274888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uk-UA" altLang="uk-UA" smtClean="0">
                <a:solidFill>
                  <a:schemeClr val="tx1"/>
                </a:solidFill>
              </a:rPr>
              <a:t>Димове тестування</a:t>
            </a:r>
            <a:endParaRPr lang="en-US" altLang="uk-UA" smtClean="0">
              <a:solidFill>
                <a:schemeClr val="tx1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96850" indent="0" algn="just" eaLnBrk="1" hangingPunct="1">
              <a:buFontTx/>
              <a:buNone/>
              <a:defRPr/>
            </a:pPr>
            <a:r>
              <a:rPr lang="uk-UA" altLang="uk-UA" sz="1600" b="1" dirty="0" smtClean="0">
                <a:latin typeface="Segoe UI" pitchFamily="34" charset="0"/>
                <a:cs typeface="Segoe UI" pitchFamily="34" charset="0"/>
              </a:rPr>
              <a:t>Задача: </a:t>
            </a: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Як зареєстрований користувач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, </a:t>
            </a: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я повинен мати можливість </a:t>
            </a:r>
            <a:r>
              <a:rPr lang="uk-UA" altLang="uk-UA" sz="1600" dirty="0" err="1" smtClean="0">
                <a:latin typeface="Segoe UI" pitchFamily="34" charset="0"/>
                <a:cs typeface="Segoe UI" pitchFamily="34" charset="0"/>
              </a:rPr>
              <a:t>авторизоватися</a:t>
            </a: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 в додатку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.</a:t>
            </a:r>
          </a:p>
          <a:p>
            <a:pPr marL="196850" indent="0" algn="just" eaLnBrk="1" hangingPunct="1">
              <a:defRPr/>
            </a:pPr>
            <a:endParaRPr lang="en-US" altLang="uk-UA" sz="1600" dirty="0" smtClean="0">
              <a:latin typeface="Segoe UI" pitchFamily="34" charset="0"/>
              <a:cs typeface="Segoe UI" pitchFamily="34" charset="0"/>
            </a:endParaRPr>
          </a:p>
          <a:p>
            <a:pPr marL="196850" indent="0" algn="just" eaLnBrk="1" hangingPunct="1">
              <a:buFontTx/>
              <a:buNone/>
              <a:defRPr/>
            </a:pPr>
            <a:r>
              <a:rPr lang="uk-UA" altLang="uk-UA" sz="1600" b="1" dirty="0" smtClean="0">
                <a:latin typeface="Segoe UI" pitchFamily="34" charset="0"/>
                <a:cs typeface="Segoe UI" pitchFamily="34" charset="0"/>
              </a:rPr>
              <a:t>Процес тестування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: </a:t>
            </a:r>
          </a:p>
          <a:p>
            <a:pPr marL="539750" algn="just" eaLnBrk="1" hangingPunct="1">
              <a:buFontTx/>
              <a:buAutoNum type="arabicPeriod"/>
              <a:defRPr/>
            </a:pP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Запустити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додаток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HipChat</a:t>
            </a: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.</a:t>
            </a:r>
            <a:endParaRPr lang="ru-RU" altLang="uk-UA" sz="1600" dirty="0" smtClean="0">
              <a:latin typeface="Segoe UI" pitchFamily="34" charset="0"/>
              <a:cs typeface="Segoe UI" pitchFamily="34" charset="0"/>
            </a:endParaRPr>
          </a:p>
          <a:p>
            <a:pPr marL="539750" algn="just" eaLnBrk="1" hangingPunct="1">
              <a:buFontTx/>
              <a:buAutoNum type="arabicPeriod"/>
              <a:defRPr/>
            </a:pP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Вірно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заповнити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поля для входу (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логін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, пароль) в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запущеному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додатку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.</a:t>
            </a:r>
          </a:p>
          <a:p>
            <a:pPr marL="539750" algn="just" eaLnBrk="1" hangingPunct="1">
              <a:buFontTx/>
              <a:buAutoNum type="arabicPeriod"/>
              <a:defRPr/>
            </a:pP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Натиснути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«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Log In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».</a:t>
            </a:r>
          </a:p>
          <a:p>
            <a:pPr marL="539750" algn="just" eaLnBrk="1" hangingPunct="1">
              <a:buFontTx/>
              <a:buAutoNum type="arabicPeriod"/>
              <a:defRPr/>
            </a:pPr>
            <a:endParaRPr lang="en-US" altLang="uk-UA" sz="1600" dirty="0" smtClean="0">
              <a:latin typeface="Segoe UI" pitchFamily="34" charset="0"/>
              <a:cs typeface="Segoe UI" pitchFamily="34" charset="0"/>
            </a:endParaRPr>
          </a:p>
          <a:p>
            <a:pPr marL="196850" indent="0" algn="just" eaLnBrk="1" hangingPunct="1">
              <a:defRPr/>
            </a:pPr>
            <a:endParaRPr lang="en-US" altLang="uk-UA" sz="1600" dirty="0" smtClean="0">
              <a:latin typeface="Segoe UI" pitchFamily="34" charset="0"/>
              <a:cs typeface="Segoe UI" pitchFamily="34" charset="0"/>
            </a:endParaRPr>
          </a:p>
          <a:p>
            <a:pPr marL="196850" indent="0" algn="just" eaLnBrk="1" hangingPunct="1">
              <a:buFontTx/>
              <a:buNone/>
              <a:defRPr/>
            </a:pPr>
            <a:r>
              <a:rPr lang="uk-UA" altLang="uk-UA" sz="1600" b="1" dirty="0" smtClean="0">
                <a:latin typeface="Segoe UI" pitchFamily="34" charset="0"/>
                <a:cs typeface="Segoe UI" pitchFamily="34" charset="0"/>
              </a:rPr>
              <a:t>Отриманий результат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:</a:t>
            </a:r>
          </a:p>
          <a:p>
            <a:pPr marL="196850" indent="0" algn="just" eaLnBrk="1" hangingPunct="1">
              <a:buFontTx/>
              <a:buNone/>
              <a:defRPr/>
            </a:pP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З’явилось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вікно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з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кімнатами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користувача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, </a:t>
            </a: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авторизація</a:t>
            </a:r>
            <a:r>
              <a:rPr lang="uk-UA" altLang="uk-UA" sz="1600" dirty="0">
                <a:latin typeface="Segoe UI" pitchFamily="34" charset="0"/>
                <a:cs typeface="Segoe UI" pitchFamily="34" charset="0"/>
              </a:rPr>
              <a:t> </a:t>
            </a: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відбулась.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Під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час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обробки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логіну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та паролю не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відображався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прогрес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перевірки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та на секунду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з’явилось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порожнє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біле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вікно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.</a:t>
            </a:r>
            <a:endParaRPr lang="en-US" altLang="uk-UA" sz="1600" dirty="0" smtClean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uk-UA" altLang="uk-UA" smtClean="0">
                <a:solidFill>
                  <a:schemeClr val="tx1"/>
                </a:solidFill>
              </a:rPr>
              <a:t>Димове тестування</a:t>
            </a:r>
            <a:endParaRPr lang="en-US" altLang="uk-UA" smtClean="0">
              <a:solidFill>
                <a:schemeClr val="tx1"/>
              </a:solidFill>
            </a:endParaRPr>
          </a:p>
        </p:txBody>
      </p:sp>
      <p:pic>
        <p:nvPicPr>
          <p:cNvPr id="32770" name="Picture 2" descr="C:\Users\User\Documents\Lightshot\Screenshot_2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288" y="1628775"/>
            <a:ext cx="2546350" cy="36988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1" name="Picture 3" descr="C:\Users\User\Documents\Lightshot\Screenshot_2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9475" y="1628775"/>
            <a:ext cx="5270500" cy="36988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uk-UA" altLang="uk-UA" smtClean="0">
                <a:solidFill>
                  <a:schemeClr val="tx1"/>
                </a:solidFill>
              </a:rPr>
              <a:t>Функціональне тестування</a:t>
            </a:r>
            <a:endParaRPr lang="en-US" altLang="uk-UA" smtClean="0">
              <a:solidFill>
                <a:schemeClr val="tx1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96850" indent="0" algn="just" eaLnBrk="1" hangingPunct="1">
              <a:buFontTx/>
              <a:buNone/>
              <a:defRPr/>
            </a:pPr>
            <a:r>
              <a:rPr lang="uk-UA" altLang="uk-UA" sz="1600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Умова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: </a:t>
            </a: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Як авторизований користувач, я повинен мати можливість створювати кімнати</a:t>
            </a:r>
            <a:endParaRPr lang="en-US" altLang="uk-UA" sz="1600" dirty="0" smtClean="0">
              <a:latin typeface="Segoe UI" pitchFamily="34" charset="0"/>
              <a:cs typeface="Segoe UI" pitchFamily="34" charset="0"/>
            </a:endParaRPr>
          </a:p>
          <a:p>
            <a:pPr marL="196850" indent="0" algn="just" eaLnBrk="1" hangingPunct="1">
              <a:defRPr/>
            </a:pPr>
            <a:endParaRPr lang="en-US" altLang="uk-UA" sz="1600" dirty="0" smtClean="0">
              <a:latin typeface="Segoe UI" pitchFamily="34" charset="0"/>
              <a:cs typeface="Segoe UI" pitchFamily="34" charset="0"/>
            </a:endParaRPr>
          </a:p>
          <a:p>
            <a:pPr marL="196850" indent="0" algn="just" eaLnBrk="1" hangingPunct="1">
              <a:buFontTx/>
              <a:buNone/>
              <a:defRPr/>
            </a:pPr>
            <a:r>
              <a:rPr lang="uk-UA" altLang="uk-UA" sz="1600" b="1" dirty="0" smtClean="0">
                <a:latin typeface="Segoe UI" pitchFamily="34" charset="0"/>
                <a:cs typeface="Segoe UI" pitchFamily="34" charset="0"/>
              </a:rPr>
              <a:t>Процес тестування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: </a:t>
            </a:r>
          </a:p>
          <a:p>
            <a:pPr marL="539750" algn="just" eaLnBrk="1" hangingPunct="1">
              <a:buFontTx/>
              <a:buAutoNum type="arabicPeriod"/>
              <a:defRPr/>
            </a:pP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Запустити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додаток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HipChat</a:t>
            </a: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.</a:t>
            </a:r>
            <a:endParaRPr lang="ru-RU" altLang="uk-UA" sz="1600" dirty="0" smtClean="0">
              <a:latin typeface="Segoe UI" pitchFamily="34" charset="0"/>
              <a:cs typeface="Segoe UI" pitchFamily="34" charset="0"/>
            </a:endParaRPr>
          </a:p>
          <a:p>
            <a:pPr marL="539750" algn="just" eaLnBrk="1" hangingPunct="1">
              <a:buFontTx/>
              <a:buAutoNum type="arabicPeriod"/>
              <a:defRPr/>
            </a:pP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Вірно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заповнити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поля для входу (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логін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, пароль) в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запущеному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додатку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.</a:t>
            </a:r>
          </a:p>
          <a:p>
            <a:pPr marL="539750" algn="just" eaLnBrk="1" hangingPunct="1">
              <a:buFontTx/>
              <a:buAutoNum type="arabicPeriod"/>
              <a:defRPr/>
            </a:pP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Натиснути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«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Log In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».</a:t>
            </a:r>
            <a:endParaRPr lang="en-US" altLang="uk-UA" sz="1600" dirty="0" smtClean="0">
              <a:latin typeface="Segoe UI" pitchFamily="34" charset="0"/>
              <a:cs typeface="Segoe UI" pitchFamily="34" charset="0"/>
            </a:endParaRPr>
          </a:p>
          <a:p>
            <a:pPr marL="539750" algn="just" eaLnBrk="1" hangingPunct="1">
              <a:buFontTx/>
              <a:buAutoNum type="arabicPeriod"/>
              <a:defRPr/>
            </a:pP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У л</a:t>
            </a:r>
            <a:r>
              <a:rPr lang="uk-UA" altLang="uk-UA" sz="1600" dirty="0" err="1" smtClean="0">
                <a:latin typeface="Segoe UI" pitchFamily="34" charset="0"/>
                <a:cs typeface="Segoe UI" pitchFamily="34" charset="0"/>
              </a:rPr>
              <a:t>івому</a:t>
            </a: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 меню натиснути «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Create room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».</a:t>
            </a:r>
            <a:endParaRPr lang="en-US" altLang="uk-UA" sz="1600" dirty="0" smtClean="0">
              <a:latin typeface="Segoe UI" pitchFamily="34" charset="0"/>
              <a:cs typeface="Segoe UI" pitchFamily="34" charset="0"/>
            </a:endParaRPr>
          </a:p>
          <a:p>
            <a:pPr marL="539750" algn="just" eaLnBrk="1" hangingPunct="1">
              <a:buFontTx/>
              <a:buAutoNum type="arabicPeriod"/>
              <a:defRPr/>
            </a:pP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Вірно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заповнити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об’</a:t>
            </a:r>
            <a:r>
              <a:rPr lang="uk-UA" altLang="uk-UA" sz="1600" dirty="0" err="1" smtClean="0">
                <a:latin typeface="Segoe UI" pitchFamily="34" charset="0"/>
                <a:cs typeface="Segoe UI" pitchFamily="34" charset="0"/>
              </a:rPr>
              <a:t>єкти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«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Room Name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»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, 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«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Topic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», «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Access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».</a:t>
            </a:r>
          </a:p>
          <a:p>
            <a:pPr marL="539750" algn="just" eaLnBrk="1" hangingPunct="1">
              <a:buFontTx/>
              <a:buAutoNum type="arabicPeriod"/>
              <a:defRPr/>
            </a:pPr>
            <a:r>
              <a:rPr lang="ru-RU" altLang="uk-UA" sz="1600" dirty="0" err="1" smtClean="0">
                <a:latin typeface="Segoe UI" pitchFamily="34" charset="0"/>
                <a:cs typeface="Segoe UI" pitchFamily="34" charset="0"/>
              </a:rPr>
              <a:t>Натиснути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 кнопку «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Create Room</a:t>
            </a: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».</a:t>
            </a:r>
          </a:p>
          <a:p>
            <a:pPr marL="196850" indent="0" algn="just" eaLnBrk="1" hangingPunct="1">
              <a:buFontTx/>
              <a:buNone/>
              <a:defRPr/>
            </a:pPr>
            <a:endParaRPr lang="en-US" altLang="uk-UA" sz="1600" dirty="0" smtClean="0">
              <a:latin typeface="Segoe UI" pitchFamily="34" charset="0"/>
              <a:cs typeface="Segoe UI" pitchFamily="34" charset="0"/>
            </a:endParaRPr>
          </a:p>
          <a:p>
            <a:pPr marL="196850" indent="0" algn="just" eaLnBrk="1" hangingPunct="1">
              <a:buFontTx/>
              <a:buNone/>
              <a:defRPr/>
            </a:pPr>
            <a:r>
              <a:rPr lang="uk-UA" altLang="uk-UA" sz="1600" b="1" dirty="0" smtClean="0">
                <a:latin typeface="Segoe UI" pitchFamily="34" charset="0"/>
                <a:cs typeface="Segoe UI" pitchFamily="34" charset="0"/>
              </a:rPr>
              <a:t>Отриманий результат</a:t>
            </a:r>
            <a:r>
              <a:rPr lang="en-US" altLang="uk-UA" sz="1600" dirty="0" smtClean="0">
                <a:latin typeface="Segoe UI" pitchFamily="34" charset="0"/>
                <a:cs typeface="Segoe UI" pitchFamily="34" charset="0"/>
              </a:rPr>
              <a:t>:</a:t>
            </a:r>
            <a:endParaRPr lang="ru-RU" altLang="uk-UA" sz="1600" dirty="0" smtClean="0">
              <a:latin typeface="Segoe UI" pitchFamily="34" charset="0"/>
              <a:cs typeface="Segoe UI" pitchFamily="34" charset="0"/>
            </a:endParaRPr>
          </a:p>
          <a:p>
            <a:pPr marL="196850" indent="0" algn="just" eaLnBrk="1" hangingPunct="1">
              <a:buFontTx/>
              <a:buNone/>
              <a:defRPr/>
            </a:pPr>
            <a:r>
              <a:rPr lang="ru-RU" altLang="uk-UA" sz="1600" dirty="0" smtClean="0">
                <a:latin typeface="Segoe UI" pitchFamily="34" charset="0"/>
                <a:cs typeface="Segoe UI" pitchFamily="34" charset="0"/>
              </a:rPr>
              <a:t>К</a:t>
            </a:r>
            <a:r>
              <a:rPr lang="uk-UA" altLang="uk-UA" sz="1600" dirty="0" err="1" smtClean="0">
                <a:latin typeface="Segoe UI" pitchFamily="34" charset="0"/>
                <a:cs typeface="Segoe UI" pitchFamily="34" charset="0"/>
              </a:rPr>
              <a:t>імнату</a:t>
            </a:r>
            <a:r>
              <a:rPr lang="uk-UA" altLang="uk-UA" sz="1600" dirty="0" smtClean="0">
                <a:latin typeface="Segoe UI" pitchFamily="34" charset="0"/>
                <a:cs typeface="Segoe UI" pitchFamily="34" charset="0"/>
              </a:rPr>
              <a:t> успішно створено.</a:t>
            </a:r>
            <a:endParaRPr lang="ru-RU" altLang="uk-UA" sz="1600" dirty="0" smtClean="0">
              <a:latin typeface="Segoe UI" pitchFamily="34" charset="0"/>
              <a:cs typeface="Segoe UI" pitchFamily="34" charset="0"/>
            </a:endParaRPr>
          </a:p>
          <a:p>
            <a:pPr marL="196850" indent="0" algn="just" eaLnBrk="1" hangingPunct="1">
              <a:buFontTx/>
              <a:buNone/>
              <a:defRPr/>
            </a:pPr>
            <a:endParaRPr lang="ru-RU" altLang="uk-UA" sz="1600" dirty="0" smtClean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uk-UA" altLang="uk-UA" smtClean="0">
                <a:solidFill>
                  <a:schemeClr val="tx1"/>
                </a:solidFill>
              </a:rPr>
              <a:t>Функціональне тестування</a:t>
            </a:r>
            <a:endParaRPr lang="en-US" altLang="uk-UA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9113" y="2852738"/>
            <a:ext cx="5724525" cy="3524250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9113" y="1557338"/>
            <a:ext cx="7762875" cy="1181100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7536</TotalTime>
  <Words>1056</Words>
  <Application>Microsoft Office PowerPoint</Application>
  <PresentationFormat>Экран (4:3)</PresentationFormat>
  <Paragraphs>158</Paragraphs>
  <Slides>19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Segoe UI</vt:lpstr>
      <vt:lpstr>Diseño predeterminado</vt:lpstr>
      <vt:lpstr>Лабораторна робота №6</vt:lpstr>
      <vt:lpstr>Об’єкт тестування</vt:lpstr>
      <vt:lpstr>План тестування</vt:lpstr>
      <vt:lpstr>Інтеграційне тестування</vt:lpstr>
      <vt:lpstr>Інтеграційне тестування</vt:lpstr>
      <vt:lpstr>Димове тестування</vt:lpstr>
      <vt:lpstr>Димове тестування</vt:lpstr>
      <vt:lpstr>Функціональне тестування</vt:lpstr>
      <vt:lpstr>Функціональне тестування</vt:lpstr>
      <vt:lpstr>Функціональне тестування</vt:lpstr>
      <vt:lpstr>Функціональне тестування</vt:lpstr>
      <vt:lpstr>Позитивне тестування</vt:lpstr>
      <vt:lpstr>Негативне тестування</vt:lpstr>
      <vt:lpstr>Негативне тестування</vt:lpstr>
      <vt:lpstr>Нефункціональне тестування інтерфейсу користувача</vt:lpstr>
      <vt:lpstr>Нефункціональне тестування продуктивності</vt:lpstr>
      <vt:lpstr>Нефункціональне тестування: навантаження</vt:lpstr>
      <vt:lpstr>Нефункціональне тестування: стресове</vt:lpstr>
      <vt:lpstr>Висновок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User</cp:lastModifiedBy>
  <cp:revision>799</cp:revision>
  <dcterms:created xsi:type="dcterms:W3CDTF">2010-05-23T14:28:12Z</dcterms:created>
  <dcterms:modified xsi:type="dcterms:W3CDTF">2016-05-11T19:06:55Z</dcterms:modified>
</cp:coreProperties>
</file>