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9" r:id="rId4"/>
    <p:sldId id="280" r:id="rId5"/>
    <p:sldId id="290" r:id="rId6"/>
    <p:sldId id="289" r:id="rId7"/>
    <p:sldId id="286" r:id="rId8"/>
    <p:sldId id="287" r:id="rId9"/>
    <p:sldId id="288" r:id="rId10"/>
    <p:sldId id="28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1F"/>
    <a:srgbClr val="37416F"/>
    <a:srgbClr val="040E08"/>
    <a:srgbClr val="B92D14"/>
    <a:srgbClr val="35759D"/>
    <a:srgbClr val="35B19D"/>
    <a:srgbClr val="000000"/>
    <a:srgbClr val="FFFF00"/>
    <a:srgbClr val="491403"/>
    <a:srgbClr val="3A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536" autoAdjust="0"/>
    <p:restoredTop sz="95596" autoAdjust="0"/>
  </p:normalViewPr>
  <p:slideViewPr>
    <p:cSldViewPr>
      <p:cViewPr>
        <p:scale>
          <a:sx n="100" d="100"/>
          <a:sy n="100" d="100"/>
        </p:scale>
        <p:origin x="-1758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uk-UA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uk-UA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Click to edit Master text styles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uk-UA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210B72-EC04-4497-8C6D-58E0DB05FC6D}" type="slidenum">
              <a:rPr lang="en-US" altLang="uk-UA"/>
              <a:pPr/>
              <a:t>‹#›</a:t>
            </a:fld>
            <a:endParaRPr lang="en-US" altLang="uk-UA" dirty="0"/>
          </a:p>
        </p:txBody>
      </p:sp>
    </p:spTree>
    <p:extLst>
      <p:ext uri="{BB962C8B-B14F-4D97-AF65-F5344CB8AC3E}">
        <p14:creationId xmlns:p14="http://schemas.microsoft.com/office/powerpoint/2010/main" val="10374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40027-A9D1-45C1-B842-DD3A34AF63DE}" type="slidenum">
              <a:rPr lang="en-US" altLang="uk-UA"/>
              <a:pPr/>
              <a:t>1</a:t>
            </a:fld>
            <a:endParaRPr lang="en-US" altLang="uk-UA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uk-U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283DC-679F-43C4-8314-F73DA1A85703}" type="slidenum">
              <a:rPr lang="en-US" altLang="uk-UA"/>
              <a:pPr/>
              <a:t>2</a:t>
            </a:fld>
            <a:endParaRPr lang="en-US" altLang="uk-UA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uk-U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E48D6-A834-4AB6-BC25-7AFE18AC1E09}" type="slidenum">
              <a:rPr lang="en-US" altLang="uk-UA"/>
              <a:pPr/>
              <a:t>3</a:t>
            </a:fld>
            <a:endParaRPr lang="en-US" altLang="uk-UA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uk-U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76800" y="4267200"/>
            <a:ext cx="41910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ru-RU" altLang="uk-UA" noProof="0" smtClean="0"/>
              <a:t>Образец заголовка</a:t>
            </a:r>
            <a:endParaRPr lang="en-US" altLang="uk-UA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5257800"/>
            <a:ext cx="41910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ru-RU" altLang="uk-UA" noProof="0" smtClean="0"/>
              <a:t>Образец подзаголовка</a:t>
            </a:r>
            <a:endParaRPr lang="en-US" altLang="uk-UA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666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6600" y="228600"/>
            <a:ext cx="1905000" cy="5943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28600"/>
            <a:ext cx="5562600" cy="5943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47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013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1405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752600"/>
            <a:ext cx="3581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57800" y="1752600"/>
            <a:ext cx="3581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76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684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66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62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223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264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76200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  <a:endParaRPr lang="en-US" altLang="uk-UA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752600"/>
            <a:ext cx="7315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  <a:endParaRPr lang="en-US" altLang="uk-UA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tile tx="0" ty="-6350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114303" y="2348880"/>
            <a:ext cx="5760640" cy="704850"/>
          </a:xfrm>
        </p:spPr>
        <p:txBody>
          <a:bodyPr/>
          <a:lstStyle/>
          <a:p>
            <a:r>
              <a:rPr lang="uk-UA" altLang="uk-UA" dirty="0" smtClean="0"/>
              <a:t>Лабораторна</a:t>
            </a:r>
            <a:r>
              <a:rPr lang="ru-RU" altLang="uk-UA" dirty="0" smtClean="0"/>
              <a:t> робота №1</a:t>
            </a:r>
            <a:endParaRPr lang="ru-RU" altLang="uk-UA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779912" y="3284984"/>
            <a:ext cx="4464496" cy="685800"/>
          </a:xfrm>
        </p:spPr>
        <p:txBody>
          <a:bodyPr/>
          <a:lstStyle/>
          <a:p>
            <a:r>
              <a:rPr lang="uk-UA" altLang="uk-UA" dirty="0" smtClean="0"/>
              <a:t>на тему: «Тестування простого предмета»</a:t>
            </a:r>
            <a:endParaRPr lang="en-US" altLang="uk-UA" dirty="0"/>
          </a:p>
          <a:p>
            <a:endParaRPr lang="ru-RU" altLang="uk-UA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5868144" y="4708004"/>
            <a:ext cx="30243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l"/>
            <a:r>
              <a:rPr lang="uk-UA" altLang="uk-UA" sz="1800" kern="0" dirty="0" smtClean="0"/>
              <a:t>Виконав:</a:t>
            </a:r>
          </a:p>
          <a:p>
            <a:pPr algn="l"/>
            <a:r>
              <a:rPr lang="uk-UA" altLang="uk-UA" sz="1800" kern="0" dirty="0" smtClean="0"/>
              <a:t>студент групи Піт-15-3</a:t>
            </a:r>
          </a:p>
          <a:p>
            <a:pPr algn="l"/>
            <a:r>
              <a:rPr lang="uk-UA" altLang="uk-UA" sz="1800" kern="0" dirty="0" smtClean="0"/>
              <a:t>Молотов Артем</a:t>
            </a:r>
            <a:endParaRPr lang="en-US" altLang="uk-UA" sz="1800" kern="0" dirty="0" smtClean="0"/>
          </a:p>
          <a:p>
            <a:endParaRPr lang="ru-RU" altLang="uk-UA" sz="180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dirty="0" smtClean="0"/>
              <a:t>Висновок</a:t>
            </a:r>
            <a:endParaRPr lang="uk-UA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752600"/>
            <a:ext cx="7315200" cy="2324472"/>
          </a:xfrm>
        </p:spPr>
        <p:txBody>
          <a:bodyPr/>
          <a:lstStyle/>
          <a:p>
            <a:pPr marL="400050" lvl="1" indent="0" algn="just">
              <a:buNone/>
            </a:pPr>
            <a:r>
              <a:rPr lang="uk-UA" sz="2000" dirty="0" smtClean="0">
                <a:solidFill>
                  <a:schemeClr val="bg1"/>
                </a:solidFill>
              </a:rPr>
              <a:t>Під </a:t>
            </a:r>
            <a:r>
              <a:rPr lang="uk-UA" sz="2000" dirty="0" smtClean="0">
                <a:solidFill>
                  <a:schemeClr val="bg1"/>
                </a:solidFill>
              </a:rPr>
              <a:t>час проведення </a:t>
            </a:r>
            <a:r>
              <a:rPr lang="uk-UA" sz="2000" dirty="0">
                <a:solidFill>
                  <a:schemeClr val="bg1"/>
                </a:solidFill>
              </a:rPr>
              <a:t>даної лабораторної роботи було </a:t>
            </a:r>
            <a:r>
              <a:rPr lang="uk-UA" sz="2000" dirty="0" smtClean="0">
                <a:solidFill>
                  <a:schemeClr val="bg1"/>
                </a:solidFill>
              </a:rPr>
              <a:t>протестовано набір </a:t>
            </a:r>
            <a:r>
              <a:rPr lang="uk-UA" sz="2000" dirty="0">
                <a:solidFill>
                  <a:schemeClr val="bg1"/>
                </a:solidFill>
              </a:rPr>
              <a:t>пензликів. В результаті проведених досліджень </a:t>
            </a:r>
            <a:r>
              <a:rPr lang="uk-UA" sz="2000" dirty="0" smtClean="0">
                <a:solidFill>
                  <a:schemeClr val="bg1"/>
                </a:solidFill>
              </a:rPr>
              <a:t>вияснилось, </a:t>
            </a:r>
            <a:r>
              <a:rPr lang="uk-UA" sz="2000" dirty="0">
                <a:solidFill>
                  <a:schemeClr val="bg1"/>
                </a:solidFill>
              </a:rPr>
              <a:t>що даний набір задовольняє умови тестування, а саме використання при живописі для гуашевих фарб та акварелі. Негативних моментів, окрім незначного прогинання дерева, спостережено не було.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23485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z="4000" dirty="0" smtClean="0"/>
              <a:t>Анотація</a:t>
            </a:r>
            <a:endParaRPr lang="ru-RU" altLang="uk-UA" sz="4000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lvl="1" indent="0" algn="just">
              <a:buNone/>
            </a:pPr>
            <a:r>
              <a:rPr lang="uk-UA" sz="2000" dirty="0">
                <a:solidFill>
                  <a:schemeClr val="bg1"/>
                </a:solidFill>
                <a:ea typeface="+mn-ea"/>
                <a:cs typeface="+mn-cs"/>
              </a:rPr>
              <a:t>Для тестування було обрано набір Roubloff «Палітра-20», який складається з трьох художніх дерев’яних пензликів різних розмірів. В комплектації також присутній пенал</a:t>
            </a:r>
            <a:r>
              <a:rPr lang="uk-UA" sz="2000" dirty="0" smtClean="0">
                <a:solidFill>
                  <a:schemeClr val="bg1"/>
                </a:solidFill>
                <a:ea typeface="+mn-ea"/>
                <a:cs typeface="+mn-cs"/>
              </a:rPr>
              <a:t>.</a:t>
            </a:r>
          </a:p>
          <a:p>
            <a:pPr marL="0" indent="0" algn="just">
              <a:buNone/>
            </a:pPr>
            <a:endParaRPr lang="uk-UA" sz="2000" dirty="0">
              <a:solidFill>
                <a:schemeClr val="bg1"/>
              </a:solidFill>
            </a:endParaRPr>
          </a:p>
          <a:p>
            <a:pPr marL="400050" lvl="1" indent="0" algn="just">
              <a:buNone/>
            </a:pPr>
            <a:r>
              <a:rPr lang="uk-UA" sz="2000" dirty="0" smtClean="0">
                <a:solidFill>
                  <a:schemeClr val="bg1"/>
                </a:solidFill>
                <a:ea typeface="+mn-ea"/>
                <a:cs typeface="+mn-cs"/>
              </a:rPr>
              <a:t>Даний </a:t>
            </a:r>
            <a:r>
              <a:rPr lang="uk-UA" sz="2000" dirty="0">
                <a:solidFill>
                  <a:schemeClr val="bg1"/>
                </a:solidFill>
                <a:ea typeface="+mn-ea"/>
                <a:cs typeface="+mn-cs"/>
              </a:rPr>
              <a:t>набір, згідно вказаних виробником специфікацій, повинен бути оптимальним інструментом живопису для гуашевих фарб та акварелі.</a:t>
            </a:r>
            <a:endParaRPr lang="ru-RU" altLang="uk-UA" sz="2000" dirty="0"/>
          </a:p>
          <a:p>
            <a:pPr>
              <a:lnSpc>
                <a:spcPct val="80000"/>
              </a:lnSpc>
            </a:pPr>
            <a:endParaRPr lang="ru-RU" altLang="uk-UA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652342"/>
            <a:ext cx="4032448" cy="1845882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861175" cy="685800"/>
          </a:xfrm>
        </p:spPr>
        <p:txBody>
          <a:bodyPr/>
          <a:lstStyle/>
          <a:p>
            <a:r>
              <a:rPr lang="ru-RU" altLang="uk-UA" sz="4000" dirty="0" smtClean="0">
                <a:solidFill>
                  <a:schemeClr val="tx2"/>
                </a:solidFill>
              </a:rPr>
              <a:t>Х</a:t>
            </a:r>
            <a:r>
              <a:rPr lang="uk-UA" altLang="uk-UA" sz="4000" dirty="0" smtClean="0">
                <a:solidFill>
                  <a:schemeClr val="tx2"/>
                </a:solidFill>
              </a:rPr>
              <a:t>ід роботи</a:t>
            </a:r>
            <a:endParaRPr lang="en-US" altLang="uk-UA" sz="4000" dirty="0">
              <a:solidFill>
                <a:schemeClr val="tx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000" y="1981200"/>
            <a:ext cx="6863680" cy="3752056"/>
          </a:xfrm>
        </p:spPr>
        <p:txBody>
          <a:bodyPr/>
          <a:lstStyle/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uk-UA" altLang="ko-KR" sz="2000" dirty="0" smtClean="0">
                <a:solidFill>
                  <a:schemeClr val="tx2"/>
                </a:solidFill>
                <a:ea typeface="굴림" charset="-127"/>
              </a:rPr>
              <a:t>Насамперед необхідно переконатись, що </a:t>
            </a:r>
            <a:r>
              <a:rPr lang="uk-UA" altLang="ko-KR" sz="2000" dirty="0" smtClean="0">
                <a:solidFill>
                  <a:schemeClr val="tx2"/>
                </a:solidFill>
                <a:ea typeface="굴림" charset="-127"/>
              </a:rPr>
              <a:t>пензлики</a:t>
            </a:r>
            <a:r>
              <a:rPr lang="uk-UA" altLang="ko-KR" sz="2000" dirty="0" smtClean="0">
                <a:solidFill>
                  <a:schemeClr val="tx2"/>
                </a:solidFill>
                <a:ea typeface="굴림" charset="-127"/>
              </a:rPr>
              <a:t> </a:t>
            </a:r>
            <a:r>
              <a:rPr lang="uk-UA" altLang="ko-KR" sz="2000" dirty="0" smtClean="0">
                <a:solidFill>
                  <a:schemeClr val="tx2"/>
                </a:solidFill>
                <a:ea typeface="굴림" charset="-127"/>
              </a:rPr>
              <a:t>саме </a:t>
            </a:r>
            <a:r>
              <a:rPr lang="uk-UA" altLang="ko-KR" sz="2000" dirty="0" smtClean="0">
                <a:solidFill>
                  <a:schemeClr val="tx2"/>
                </a:solidFill>
                <a:ea typeface="굴림" charset="-127"/>
              </a:rPr>
              <a:t>з даного набору. </a:t>
            </a:r>
            <a:r>
              <a:rPr lang="uk-UA" altLang="ko-KR" sz="2000" dirty="0" smtClean="0">
                <a:solidFill>
                  <a:schemeClr val="tx2"/>
                </a:solidFill>
                <a:ea typeface="굴림" charset="-127"/>
              </a:rPr>
              <a:t>Згідно інформації на </a:t>
            </a:r>
            <a:r>
              <a:rPr lang="uk-UA" altLang="ko-KR" sz="2000" dirty="0" smtClean="0">
                <a:solidFill>
                  <a:schemeClr val="tx2"/>
                </a:solidFill>
                <a:ea typeface="굴림" charset="-127"/>
              </a:rPr>
              <a:t>пензликах вони відповідають </a:t>
            </a:r>
            <a:r>
              <a:rPr lang="uk-UA" altLang="ko-KR" sz="2000" dirty="0" smtClean="0">
                <a:solidFill>
                  <a:schemeClr val="tx2"/>
                </a:solidFill>
                <a:ea typeface="굴림" charset="-127"/>
              </a:rPr>
              <a:t>набору, що тестується.</a:t>
            </a:r>
          </a:p>
          <a:p>
            <a:pPr>
              <a:lnSpc>
                <a:spcPct val="80000"/>
              </a:lnSpc>
            </a:pPr>
            <a:endParaRPr lang="uk-UA" altLang="ko-KR" sz="2000" dirty="0">
              <a:solidFill>
                <a:schemeClr val="tx2"/>
              </a:solidFill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uk-UA" altLang="ko-KR" sz="2000" dirty="0" smtClean="0">
              <a:solidFill>
                <a:schemeClr val="tx2"/>
              </a:solidFill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uk-UA" altLang="ko-KR" sz="2000" dirty="0">
              <a:solidFill>
                <a:schemeClr val="tx2"/>
              </a:solidFill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uk-UA" altLang="ko-KR" sz="2000" dirty="0" smtClean="0">
              <a:solidFill>
                <a:schemeClr val="tx2"/>
              </a:solidFill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 smtClean="0">
              <a:solidFill>
                <a:schemeClr val="tx2"/>
              </a:solidFill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uk-UA" sz="2000" dirty="0">
              <a:solidFill>
                <a:schemeClr val="tx2"/>
              </a:solidFill>
              <a:ea typeface="굴림" charset="-127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2"/>
            </a:pPr>
            <a:r>
              <a:rPr lang="uk-UA" altLang="uk-UA" sz="2000" dirty="0" smtClean="0">
                <a:solidFill>
                  <a:schemeClr val="tx2"/>
                </a:solidFill>
              </a:rPr>
              <a:t>Було протестовано, що пензлики вбирають фарбу та здатні малювати по акварельній основі.</a:t>
            </a:r>
            <a:endParaRPr lang="uk-UA" altLang="uk-UA" sz="2000" dirty="0">
              <a:solidFill>
                <a:schemeClr val="tx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5" t="42728" b="37272"/>
          <a:stretch/>
        </p:blipFill>
        <p:spPr>
          <a:xfrm>
            <a:off x="3491880" y="3789040"/>
            <a:ext cx="5181872" cy="6631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32" y="3344699"/>
            <a:ext cx="5652120" cy="280449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0000" y="720000"/>
            <a:ext cx="6715472" cy="2276952"/>
          </a:xfrm>
        </p:spPr>
        <p:txBody>
          <a:bodyPr/>
          <a:lstStyle/>
          <a:p>
            <a:pPr marL="457200" lvl="0" indent="-457200" algn="just">
              <a:buFont typeface="+mj-lt"/>
              <a:buAutoNum type="arabicPeriod" startAt="3"/>
            </a:pPr>
            <a:r>
              <a:rPr lang="uk-UA" sz="2000" dirty="0">
                <a:solidFill>
                  <a:schemeClr val="tx1"/>
                </a:solidFill>
              </a:rPr>
              <a:t>Зручність </a:t>
            </a:r>
            <a:r>
              <a:rPr lang="ru-RU" sz="2000" dirty="0">
                <a:solidFill>
                  <a:schemeClr val="tx1"/>
                </a:solidFill>
              </a:rPr>
              <a:t>при </a:t>
            </a:r>
            <a:r>
              <a:rPr lang="uk-UA" sz="2000" dirty="0">
                <a:solidFill>
                  <a:schemeClr val="tx1"/>
                </a:solidFill>
              </a:rPr>
              <a:t>використанні: наявність пеналу позбавляє від можливої втрати пензликів, які через загальну форму можуть кудись закотитись.  Використання пензлів людиною вважаю комфортним (зручно сидить, низька вага, колір покриття не залишається на пальцях</a:t>
            </a:r>
            <a:r>
              <a:rPr lang="uk-UA" sz="2000" dirty="0" smtClean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 bwMode="auto">
          <a:xfrm>
            <a:off x="7308304" y="6057292"/>
            <a:ext cx="1584176" cy="504056"/>
          </a:xfrm>
          <a:prstGeom prst="roundRect">
            <a:avLst/>
          </a:prstGeom>
          <a:solidFill>
            <a:srgbClr val="37416F">
              <a:alpha val="9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rgbClr val="F2C01F"/>
                </a:solidFill>
                <a:effectLst/>
                <a:latin typeface="+mj-lt"/>
              </a:rPr>
              <a:t>Хід роботи</a:t>
            </a:r>
            <a:endParaRPr kumimoji="0" lang="uk-UA" sz="2200" b="0" i="0" u="none" strike="noStrike" cap="none" normalizeH="0" baseline="0" dirty="0" smtClean="0">
              <a:ln>
                <a:noFill/>
              </a:ln>
              <a:solidFill>
                <a:srgbClr val="F2C01F"/>
              </a:solidFill>
              <a:effectLst/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69" r="8541" b="11476"/>
          <a:stretch/>
        </p:blipFill>
        <p:spPr>
          <a:xfrm>
            <a:off x="4427984" y="3140968"/>
            <a:ext cx="4176464" cy="26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93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0000" y="720000"/>
            <a:ext cx="6715472" cy="1340848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4"/>
            </a:pPr>
            <a:r>
              <a:rPr lang="uk-UA" sz="2000" dirty="0">
                <a:solidFill>
                  <a:schemeClr val="tx1"/>
                </a:solidFill>
              </a:rPr>
              <a:t>Розміри волосяного пучка</a:t>
            </a:r>
            <a:r>
              <a:rPr lang="ru-RU" sz="2000" dirty="0">
                <a:solidFill>
                  <a:schemeClr val="tx1"/>
                </a:solidFill>
              </a:rPr>
              <a:t>: </a:t>
            </a:r>
            <a:r>
              <a:rPr lang="uk-UA" sz="2000" dirty="0">
                <a:solidFill>
                  <a:schemeClr val="tx1"/>
                </a:solidFill>
              </a:rPr>
              <a:t>довжина </a:t>
            </a:r>
            <a:r>
              <a:rPr lang="ru-RU" sz="2000" dirty="0">
                <a:solidFill>
                  <a:schemeClr val="tx1"/>
                </a:solidFill>
              </a:rPr>
              <a:t>стандартна</a:t>
            </a:r>
            <a:r>
              <a:rPr lang="uk-UA" sz="2000" dirty="0">
                <a:solidFill>
                  <a:schemeClr val="tx1"/>
                </a:solidFill>
              </a:rPr>
              <a:t>, товщина співпадає з заявленою на упаковці та інструменті (2, 3, 5</a:t>
            </a:r>
            <a:r>
              <a:rPr lang="en-US" sz="2000" dirty="0">
                <a:solidFill>
                  <a:schemeClr val="tx1"/>
                </a:solidFill>
              </a:rPr>
              <a:t>; </a:t>
            </a:r>
            <a:r>
              <a:rPr lang="uk-UA" sz="2000" dirty="0">
                <a:solidFill>
                  <a:schemeClr val="tx1"/>
                </a:solidFill>
              </a:rPr>
              <a:t>номер відповідає розмірам в мм).</a:t>
            </a:r>
            <a:endParaRPr lang="uk-UA" sz="20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 bwMode="auto">
          <a:xfrm>
            <a:off x="7308304" y="6057292"/>
            <a:ext cx="1584176" cy="504056"/>
          </a:xfrm>
          <a:prstGeom prst="roundRect">
            <a:avLst/>
          </a:prstGeom>
          <a:solidFill>
            <a:srgbClr val="37416F">
              <a:alpha val="9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rgbClr val="F2C01F"/>
                </a:solidFill>
                <a:effectLst/>
                <a:latin typeface="+mj-lt"/>
              </a:rPr>
              <a:t>Хід роботи</a:t>
            </a:r>
            <a:endParaRPr kumimoji="0" lang="uk-UA" sz="2200" b="0" i="0" u="none" strike="noStrike" cap="none" normalizeH="0" baseline="0" dirty="0" smtClean="0">
              <a:ln>
                <a:noFill/>
              </a:ln>
              <a:solidFill>
                <a:srgbClr val="F2C01F"/>
              </a:solidFill>
              <a:effectLst/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73938" y="2326399"/>
            <a:ext cx="2222416" cy="27780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33550" y="2326655"/>
            <a:ext cx="2222188" cy="27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60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0000" y="720000"/>
            <a:ext cx="6715472" cy="5157272"/>
          </a:xfrm>
        </p:spPr>
        <p:txBody>
          <a:bodyPr/>
          <a:lstStyle/>
          <a:p>
            <a:pPr marL="457200" lvl="0" indent="-457200" algn="just">
              <a:buFont typeface="+mj-lt"/>
              <a:buAutoNum type="arabicPeriod" startAt="5"/>
            </a:pPr>
            <a:r>
              <a:rPr lang="uk-UA" sz="2000" dirty="0" smtClean="0">
                <a:solidFill>
                  <a:schemeClr val="tx1"/>
                </a:solidFill>
              </a:rPr>
              <a:t>Форма </a:t>
            </a:r>
            <a:r>
              <a:rPr lang="uk-UA" sz="2000" dirty="0">
                <a:solidFill>
                  <a:schemeClr val="tx1"/>
                </a:solidFill>
              </a:rPr>
              <a:t>волосяного пучка: кругла. Це дає можливість створювати різноманітні форми та ефекти малюнку, накладати широкі мазки чи розмивати </a:t>
            </a:r>
            <a:r>
              <a:rPr lang="uk-UA" sz="2000" dirty="0" smtClean="0">
                <a:solidFill>
                  <a:schemeClr val="tx1"/>
                </a:solidFill>
              </a:rPr>
              <a:t>фарбу.</a:t>
            </a:r>
          </a:p>
          <a:p>
            <a:pPr marL="457200" lvl="0" indent="-457200" algn="just">
              <a:buFont typeface="+mj-lt"/>
              <a:buAutoNum type="arabicPeriod" startAt="5"/>
            </a:pPr>
            <a:endParaRPr lang="uk-UA" sz="2000" dirty="0">
              <a:solidFill>
                <a:schemeClr val="tx1"/>
              </a:solidFill>
            </a:endParaRPr>
          </a:p>
          <a:p>
            <a:pPr marL="457200" lvl="0" indent="-457200" algn="just">
              <a:buFont typeface="+mj-lt"/>
              <a:buAutoNum type="arabicPeriod" startAt="5"/>
            </a:pPr>
            <a:endParaRPr lang="uk-UA" sz="2000" dirty="0" smtClean="0">
              <a:solidFill>
                <a:schemeClr val="tx1"/>
              </a:solidFill>
            </a:endParaRPr>
          </a:p>
          <a:p>
            <a:pPr marL="457200" lvl="0" indent="-457200" algn="just">
              <a:buFont typeface="+mj-lt"/>
              <a:buAutoNum type="arabicPeriod" startAt="5"/>
            </a:pPr>
            <a:endParaRPr lang="uk-UA" sz="2000" dirty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endParaRPr lang="uk-UA" sz="2000" dirty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endParaRPr lang="uk-UA" sz="2000" dirty="0" smtClean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endParaRPr lang="uk-UA" sz="2000" dirty="0">
              <a:solidFill>
                <a:schemeClr val="tx1"/>
              </a:solidFill>
            </a:endParaRPr>
          </a:p>
          <a:p>
            <a:pPr marL="400050" lvl="1" indent="0" algn="just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Також </a:t>
            </a:r>
            <a:r>
              <a:rPr lang="uk-UA" sz="2000" dirty="0">
                <a:solidFill>
                  <a:schemeClr val="tx1"/>
                </a:solidFill>
              </a:rPr>
              <a:t>на меті стояло виконувати деталізовані роботи завдяки гострому кінчику, проте він є неефективним для заливки великих ділянок. Більш універсальним виявився пензлик, який має велику товщину волосяного пучка</a:t>
            </a:r>
            <a:r>
              <a:rPr lang="uk-UA" sz="2000" dirty="0" smtClean="0">
                <a:solidFill>
                  <a:schemeClr val="tx1"/>
                </a:solidFill>
              </a:rPr>
              <a:t>.</a:t>
            </a:r>
            <a:endParaRPr lang="uk-UA" sz="20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 bwMode="auto">
          <a:xfrm>
            <a:off x="7308304" y="6057292"/>
            <a:ext cx="1584176" cy="504056"/>
          </a:xfrm>
          <a:prstGeom prst="roundRect">
            <a:avLst/>
          </a:prstGeom>
          <a:solidFill>
            <a:srgbClr val="37416F">
              <a:alpha val="9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rgbClr val="F2C01F"/>
                </a:solidFill>
                <a:effectLst/>
                <a:latin typeface="+mj-lt"/>
              </a:rPr>
              <a:t>Хід роботи</a:t>
            </a:r>
            <a:endParaRPr kumimoji="0" lang="uk-UA" sz="2200" b="0" i="0" u="none" strike="noStrike" cap="none" normalizeH="0" baseline="0" dirty="0" smtClean="0">
              <a:ln>
                <a:noFill/>
              </a:ln>
              <a:solidFill>
                <a:srgbClr val="F2C01F"/>
              </a:solidFill>
              <a:effectLst/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9" r="36312" b="34167"/>
          <a:stretch/>
        </p:blipFill>
        <p:spPr>
          <a:xfrm>
            <a:off x="3851920" y="2204864"/>
            <a:ext cx="3456384" cy="18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55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0000" y="720000"/>
            <a:ext cx="6715472" cy="2564984"/>
          </a:xfrm>
        </p:spPr>
        <p:txBody>
          <a:bodyPr/>
          <a:lstStyle/>
          <a:p>
            <a:pPr marL="457200" lvl="0" indent="-457200" algn="just">
              <a:buFont typeface="+mj-lt"/>
              <a:buAutoNum type="arabicPeriod" startAt="6"/>
            </a:pPr>
            <a:r>
              <a:rPr lang="uk-UA" sz="2000" dirty="0">
                <a:solidFill>
                  <a:schemeClr val="tx1"/>
                </a:solidFill>
              </a:rPr>
              <a:t>Матеріал волосяного пучка: колонок, синтетики не містить. Пензлик легко ополіскується, швидко вбирає необхідну кількість фарби та рівномірно віддає її на полотно. Воду утримує добре. Надлишку води, як в білячих пензлях, не виявлено. Пучок при намоканні не повинен змінювати свою форму, що було підтверджено.</a:t>
            </a:r>
            <a:endParaRPr lang="uk-UA" sz="2000" dirty="0" smtClean="0">
              <a:solidFill>
                <a:schemeClr val="tx1"/>
              </a:solidFill>
            </a:endParaRPr>
          </a:p>
          <a:p>
            <a:pPr lvl="0"/>
            <a:endParaRPr lang="uk-UA" sz="2000" dirty="0">
              <a:solidFill>
                <a:schemeClr val="tx1"/>
              </a:solidFill>
            </a:endParaRPr>
          </a:p>
          <a:p>
            <a:r>
              <a:rPr lang="uk-UA" sz="2000" dirty="0"/>
              <a:t>Форма волосяного пучка: кругла. Це дає можливість створювати різноманітні форми та ефекти малюнку, накладати широкі мазки чи розмивати фарбу. Також на меті стояло виконувати деталізовані роботи завдяки гострому кінчику, проте він є неефективним для заливки великих ділянок. Більш універсальним виявився пензлик, який має велику товщину волосяного пучка.</a:t>
            </a:r>
            <a:endParaRPr lang="uk-UA" sz="2000" dirty="0">
              <a:solidFill>
                <a:schemeClr val="tx1"/>
              </a:solidFill>
            </a:endParaRPr>
          </a:p>
          <a:p>
            <a:endParaRPr lang="uk-UA" sz="20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 bwMode="auto">
          <a:xfrm>
            <a:off x="7308304" y="6057292"/>
            <a:ext cx="1584176" cy="504056"/>
          </a:xfrm>
          <a:prstGeom prst="roundRect">
            <a:avLst/>
          </a:prstGeom>
          <a:solidFill>
            <a:srgbClr val="37416F">
              <a:alpha val="9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rgbClr val="F2C01F"/>
                </a:solidFill>
                <a:effectLst/>
                <a:latin typeface="+mj-lt"/>
              </a:rPr>
              <a:t>Хід роботи</a:t>
            </a:r>
            <a:endParaRPr kumimoji="0" lang="uk-UA" sz="2200" b="0" i="0" u="none" strike="noStrike" cap="none" normalizeH="0" baseline="0" dirty="0" smtClean="0">
              <a:ln>
                <a:noFill/>
              </a:ln>
              <a:solidFill>
                <a:srgbClr val="F2C01F"/>
              </a:solidFill>
              <a:effectLst/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19"/>
          <a:stretch/>
        </p:blipFill>
        <p:spPr>
          <a:xfrm>
            <a:off x="2491755" y="3429000"/>
            <a:ext cx="4528517" cy="251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73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0000" y="720000"/>
            <a:ext cx="6715472" cy="4653216"/>
          </a:xfrm>
        </p:spPr>
        <p:txBody>
          <a:bodyPr/>
          <a:lstStyle/>
          <a:p>
            <a:pPr marL="457200" lvl="0" indent="-457200" algn="just">
              <a:buFont typeface="+mj-lt"/>
              <a:buAutoNum type="arabicPeriod" startAt="7"/>
            </a:pPr>
            <a:r>
              <a:rPr lang="uk-UA" sz="2000" dirty="0">
                <a:solidFill>
                  <a:schemeClr val="tx1"/>
                </a:solidFill>
              </a:rPr>
              <a:t>Заводські дефекти відсутні. Зовнішньо поломок не спостережено. Недостатньо зафіксовані елементи відсутні. Кріплення пензлів в пеналі також міцне.</a:t>
            </a:r>
          </a:p>
          <a:p>
            <a:pPr lvl="0"/>
            <a:endParaRPr lang="uk-UA" sz="20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 startAt="8"/>
            </a:pPr>
            <a:r>
              <a:rPr lang="uk-UA" sz="2000" dirty="0">
                <a:solidFill>
                  <a:schemeClr val="tx1"/>
                </a:solidFill>
              </a:rPr>
              <a:t>Матеріал: пенал та пензлі виконані з буку, присутні вставки металу. При тестуванні було помічене незначне прогинання дерев’яної частини. Покриття чорне матове.</a:t>
            </a:r>
          </a:p>
          <a:p>
            <a:pPr marL="457200" lvl="0" indent="-457200" algn="just">
              <a:buFont typeface="+mj-lt"/>
              <a:buAutoNum type="arabicPeriod" startAt="8"/>
            </a:pPr>
            <a:endParaRPr lang="uk-UA" sz="2000" dirty="0" smtClean="0">
              <a:solidFill>
                <a:schemeClr val="tx1"/>
              </a:solidFill>
            </a:endParaRPr>
          </a:p>
          <a:p>
            <a:pPr marL="457200" lvl="0" indent="-457200" algn="just">
              <a:buFont typeface="+mj-lt"/>
              <a:buAutoNum type="arabicPeriod" startAt="8"/>
            </a:pPr>
            <a:r>
              <a:rPr lang="uk-UA" sz="2000" dirty="0" smtClean="0">
                <a:solidFill>
                  <a:schemeClr val="tx1"/>
                </a:solidFill>
              </a:rPr>
              <a:t>Зовнішній </a:t>
            </a:r>
            <a:r>
              <a:rPr lang="uk-UA" sz="2000" dirty="0">
                <a:solidFill>
                  <a:schemeClr val="tx1"/>
                </a:solidFill>
              </a:rPr>
              <a:t>вигляд: відповідає заявленому на сайті виробника. На пензлі нанесено інформацію про їх розмір та модель. Так легше орієнтуватись який саме обрати. </a:t>
            </a:r>
          </a:p>
          <a:p>
            <a:pPr lvl="0"/>
            <a:endParaRPr lang="uk-UA" sz="2000" dirty="0">
              <a:solidFill>
                <a:schemeClr val="tx1"/>
              </a:solidFill>
            </a:endParaRPr>
          </a:p>
          <a:p>
            <a:endParaRPr lang="uk-UA" sz="20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 bwMode="auto">
          <a:xfrm>
            <a:off x="7308304" y="6057292"/>
            <a:ext cx="1584176" cy="504056"/>
          </a:xfrm>
          <a:prstGeom prst="roundRect">
            <a:avLst/>
          </a:prstGeom>
          <a:solidFill>
            <a:srgbClr val="37416F">
              <a:alpha val="9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rgbClr val="F2C01F"/>
                </a:solidFill>
                <a:effectLst/>
                <a:latin typeface="+mj-lt"/>
              </a:rPr>
              <a:t>Хід роботи</a:t>
            </a:r>
            <a:endParaRPr kumimoji="0" lang="uk-UA" sz="2200" b="0" i="0" u="none" strike="noStrike" cap="none" normalizeH="0" baseline="0" dirty="0" smtClean="0">
              <a:ln>
                <a:noFill/>
              </a:ln>
              <a:solidFill>
                <a:srgbClr val="F2C01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747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0000" y="720000"/>
            <a:ext cx="6715472" cy="2997032"/>
          </a:xfrm>
        </p:spPr>
        <p:txBody>
          <a:bodyPr/>
          <a:lstStyle/>
          <a:p>
            <a:pPr marL="457200" lvl="0" indent="-457200" algn="just">
              <a:buFont typeface="+mj-lt"/>
              <a:buAutoNum type="arabicPeriod" startAt="10"/>
            </a:pPr>
            <a:r>
              <a:rPr lang="en-US" sz="2000" dirty="0" smtClean="0">
                <a:solidFill>
                  <a:schemeClr val="tx1"/>
                </a:solidFill>
              </a:rPr>
              <a:t>Crash</a:t>
            </a:r>
            <a:r>
              <a:rPr lang="uk-UA" sz="2000" dirty="0" smtClean="0">
                <a:solidFill>
                  <a:schemeClr val="tx1"/>
                </a:solidFill>
              </a:rPr>
              <a:t>-тест на випадання частини волосяного пучка було пройдено. Дана проблема у пензликів зустрічається найчастіше. Тест вважався успішним, якщо ворсинки не випадали за умов: </a:t>
            </a:r>
          </a:p>
          <a:p>
            <a:pPr lvl="2" algn="just"/>
            <a:r>
              <a:rPr lang="uk-UA" sz="2000" dirty="0" smtClean="0">
                <a:solidFill>
                  <a:schemeClr val="tx1"/>
                </a:solidFill>
              </a:rPr>
              <a:t>зберігання волосяного пучка зігнутим у воді на протязі 1 години;</a:t>
            </a:r>
          </a:p>
          <a:p>
            <a:pPr lvl="2" algn="just"/>
            <a:r>
              <a:rPr lang="uk-UA" sz="2000" dirty="0" smtClean="0">
                <a:solidFill>
                  <a:schemeClr val="tx1"/>
                </a:solidFill>
              </a:rPr>
              <a:t>багаторазового згинання сухого волосяного пучка в різні сторони.</a:t>
            </a:r>
            <a:endParaRPr lang="uk-UA" sz="20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 bwMode="auto">
          <a:xfrm>
            <a:off x="7308304" y="6057292"/>
            <a:ext cx="1584176" cy="504056"/>
          </a:xfrm>
          <a:prstGeom prst="roundRect">
            <a:avLst/>
          </a:prstGeom>
          <a:solidFill>
            <a:srgbClr val="37416F">
              <a:alpha val="9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rgbClr val="F2C01F"/>
                </a:solidFill>
                <a:effectLst/>
                <a:latin typeface="+mj-lt"/>
              </a:rPr>
              <a:t>Хід роботи</a:t>
            </a:r>
            <a:endParaRPr kumimoji="0" lang="uk-UA" sz="2200" b="0" i="0" u="none" strike="noStrike" cap="none" normalizeH="0" baseline="0" dirty="0" smtClean="0">
              <a:ln>
                <a:noFill/>
              </a:ln>
              <a:solidFill>
                <a:srgbClr val="F2C01F"/>
              </a:solidFill>
              <a:effectLst/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32" y="4005064"/>
            <a:ext cx="38766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6">
      <a:dk1>
        <a:srgbClr val="4D4D4D"/>
      </a:dk1>
      <a:lt1>
        <a:srgbClr val="FFFFFF"/>
      </a:lt1>
      <a:dk2>
        <a:srgbClr val="4D4D4D"/>
      </a:dk2>
      <a:lt2>
        <a:srgbClr val="C75F06"/>
      </a:lt2>
      <a:accent1>
        <a:srgbClr val="E07D06"/>
      </a:accent1>
      <a:accent2>
        <a:srgbClr val="F2A016"/>
      </a:accent2>
      <a:accent3>
        <a:srgbClr val="FFFFFF"/>
      </a:accent3>
      <a:accent4>
        <a:srgbClr val="404040"/>
      </a:accent4>
      <a:accent5>
        <a:srgbClr val="EDBFAA"/>
      </a:accent5>
      <a:accent6>
        <a:srgbClr val="DB9113"/>
      </a:accent6>
      <a:hlink>
        <a:srgbClr val="F7C91C"/>
      </a:hlink>
      <a:folHlink>
        <a:srgbClr val="DDDDDD"/>
      </a:folHlink>
    </a:clrScheme>
    <a:fontScheme name="Другая 1">
      <a:majorFont>
        <a:latin typeface="Calibri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33617"/>
        </a:lt2>
        <a:accent1>
          <a:srgbClr val="DC6900"/>
        </a:accent1>
        <a:accent2>
          <a:srgbClr val="ED9500"/>
        </a:accent2>
        <a:accent3>
          <a:srgbClr val="FFFFFF"/>
        </a:accent3>
        <a:accent4>
          <a:srgbClr val="404040"/>
        </a:accent4>
        <a:accent5>
          <a:srgbClr val="EBB9AA"/>
        </a:accent5>
        <a:accent6>
          <a:srgbClr val="D78700"/>
        </a:accent6>
        <a:hlink>
          <a:srgbClr val="F8BE1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965300"/>
        </a:lt2>
        <a:accent1>
          <a:srgbClr val="AC6000"/>
        </a:accent1>
        <a:accent2>
          <a:srgbClr val="C96409"/>
        </a:accent2>
        <a:accent3>
          <a:srgbClr val="FFFFFF"/>
        </a:accent3>
        <a:accent4>
          <a:srgbClr val="404040"/>
        </a:accent4>
        <a:accent5>
          <a:srgbClr val="D2B6AA"/>
        </a:accent5>
        <a:accent6>
          <a:srgbClr val="B65A07"/>
        </a:accent6>
        <a:hlink>
          <a:srgbClr val="C67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E06A04"/>
        </a:lt2>
        <a:accent1>
          <a:srgbClr val="AC6000"/>
        </a:accent1>
        <a:accent2>
          <a:srgbClr val="C96409"/>
        </a:accent2>
        <a:accent3>
          <a:srgbClr val="FFFFFF"/>
        </a:accent3>
        <a:accent4>
          <a:srgbClr val="404040"/>
        </a:accent4>
        <a:accent5>
          <a:srgbClr val="D2B6AA"/>
        </a:accent5>
        <a:accent6>
          <a:srgbClr val="B65A07"/>
        </a:accent6>
        <a:hlink>
          <a:srgbClr val="C67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E06A04"/>
        </a:lt2>
        <a:accent1>
          <a:srgbClr val="E19604"/>
        </a:accent1>
        <a:accent2>
          <a:srgbClr val="FFAD0C"/>
        </a:accent2>
        <a:accent3>
          <a:srgbClr val="FFFFFF"/>
        </a:accent3>
        <a:accent4>
          <a:srgbClr val="404040"/>
        </a:accent4>
        <a:accent5>
          <a:srgbClr val="EEC9AA"/>
        </a:accent5>
        <a:accent6>
          <a:srgbClr val="E79C0A"/>
        </a:accent6>
        <a:hlink>
          <a:srgbClr val="5C526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E06A04"/>
        </a:lt2>
        <a:accent1>
          <a:srgbClr val="E19604"/>
        </a:accent1>
        <a:accent2>
          <a:srgbClr val="FFAD0C"/>
        </a:accent2>
        <a:accent3>
          <a:srgbClr val="FFFFFF"/>
        </a:accent3>
        <a:accent4>
          <a:srgbClr val="404040"/>
        </a:accent4>
        <a:accent5>
          <a:srgbClr val="EEC9AA"/>
        </a:accent5>
        <a:accent6>
          <a:srgbClr val="E79C0A"/>
        </a:accent6>
        <a:hlink>
          <a:srgbClr val="3C353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164</TotalTime>
  <Words>518</Words>
  <Application>Microsoft Office PowerPoint</Application>
  <PresentationFormat>Экран (4:3)</PresentationFormat>
  <Paragraphs>50</Paragraphs>
  <Slides>10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powerpoint-template</vt:lpstr>
      <vt:lpstr>Лабораторна робота №1</vt:lpstr>
      <vt:lpstr>Анотація</vt:lpstr>
      <vt:lpstr>Хід роботи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31</cp:revision>
  <dcterms:created xsi:type="dcterms:W3CDTF">2016-03-08T19:23:12Z</dcterms:created>
  <dcterms:modified xsi:type="dcterms:W3CDTF">2016-03-08T22:07:34Z</dcterms:modified>
</cp:coreProperties>
</file>