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61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80" r:id="rId13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Walter Turncoat" panose="020B0604020202020204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Sniglet" panose="020B0604020202020204" charset="0"/>
      <p:regular r:id="rId24"/>
    </p:embeddedFont>
    <p:embeddedFont>
      <p:font typeface="Cambria Math" panose="02040503050406030204" pitchFamily="18" charset="0"/>
      <p:regular r:id="rId25"/>
    </p:embeddedFont>
    <p:embeddedFont>
      <p:font typeface="Wingdings 3" panose="05040102010807070707" pitchFamily="18" charset="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E9D53B-FF0C-4558-9C40-D59F29DD1EAC}">
  <a:tblStyle styleId="{01E9D53B-FF0C-4558-9C40-D59F29DD1EA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7902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8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21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02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38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28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13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3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7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17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09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7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75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13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906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276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788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578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69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487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093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249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3148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36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7576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75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47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617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963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651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985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496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214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24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3568" y="1275606"/>
            <a:ext cx="7772400" cy="115212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sz="46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ЛАБОРАТОРНА РОБОТА №2</a:t>
            </a: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uk-UA" sz="20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на тему: «</a:t>
            </a:r>
            <a:r>
              <a:rPr lang="uk-UA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Тестування поля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FIRST NAME</a:t>
            </a:r>
            <a:r>
              <a:rPr lang="uk-UA" sz="20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»</a:t>
            </a:r>
            <a:endParaRPr lang="en" sz="20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2" name="Shape 42"/>
          <p:cNvGrpSpPr/>
          <p:nvPr/>
        </p:nvGrpSpPr>
        <p:grpSpPr>
          <a:xfrm rot="3970050">
            <a:off x="4567423" y="3444500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1163580" y="2211710"/>
            <a:ext cx="3514534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8"/>
          <p:cNvSpPr txBox="1">
            <a:spLocks/>
          </p:cNvSpPr>
          <p:nvPr/>
        </p:nvSpPr>
        <p:spPr>
          <a:xfrm>
            <a:off x="5868144" y="3457029"/>
            <a:ext cx="3096344" cy="1070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uk-UA" sz="18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Виконав:</a:t>
            </a:r>
          </a:p>
          <a:p>
            <a:pPr algn="l"/>
            <a:r>
              <a:rPr lang="uk-UA" sz="18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студент групи П</a:t>
            </a:r>
            <a:r>
              <a:rPr lang="uk-UA" sz="1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І</a:t>
            </a:r>
            <a:r>
              <a:rPr lang="uk-UA" sz="18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т-15-3</a:t>
            </a:r>
          </a:p>
          <a:p>
            <a:pPr algn="l"/>
            <a:r>
              <a:rPr lang="uk-UA" sz="18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Цап Тарас</a:t>
            </a:r>
            <a:endParaRPr lang="en" sz="1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39552" y="195486"/>
            <a:ext cx="8363272" cy="28803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За допомогою пропуска пройдено ще один тест. Отримано рядок «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Space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.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Отже, загалом пройдено 17 з 18 тестів, не враховуючи того, який повторився.</a:t>
            </a:r>
          </a:p>
          <a:p>
            <a:pPr marL="228600" algn="just">
              <a:buNone/>
            </a:pPr>
            <a:endParaRPr lang="uk-UA" dirty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Далі на протязі 30 хвилин ніякого результату не було. У відчаї вирішено перевірити різноманітні вразливості власне сайту. Наприклад, вразливість розкриття шляху файлів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(</a:t>
            </a:r>
            <a:r>
              <a:rPr lang="en-US" dirty="0">
                <a:latin typeface="+mn-lt"/>
              </a:rPr>
              <a:t>Full Path Disclosure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)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. Для цього необхідно в значення сесії додати спеціальні символи. Сесії зберігаються у вигляді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Cookie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.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591" y="3337148"/>
            <a:ext cx="3733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22"/>
          <p:cNvSpPr/>
          <p:nvPr/>
        </p:nvSpPr>
        <p:spPr>
          <a:xfrm rot="20149289">
            <a:off x="150425" y="1245460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" name="Shape 384"/>
          <p:cNvGrpSpPr/>
          <p:nvPr/>
        </p:nvGrpSpPr>
        <p:grpSpPr>
          <a:xfrm rot="3967211">
            <a:off x="1378346" y="3793672"/>
            <a:ext cx="1057805" cy="936478"/>
            <a:chOff x="1113100" y="2199475"/>
            <a:chExt cx="801900" cy="709925"/>
          </a:xfrm>
        </p:grpSpPr>
        <p:sp>
          <p:nvSpPr>
            <p:cNvPr id="9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493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39552" y="195486"/>
            <a:ext cx="8363272" cy="12961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Серед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cookies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помічено не тільки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PHPSESSID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, а й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TestChallenge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із підказкою до тест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у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 («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oi32jnxd42390slk345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»). Пройдено усі 18 тестів.</a:t>
            </a:r>
          </a:p>
          <a:p>
            <a:pPr marL="228600" algn="just">
              <a:buNone/>
            </a:pP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787" y="1243558"/>
            <a:ext cx="2152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Shape 387"/>
          <p:cNvGrpSpPr/>
          <p:nvPr/>
        </p:nvGrpSpPr>
        <p:grpSpPr>
          <a:xfrm rot="19676761">
            <a:off x="1987613" y="3291830"/>
            <a:ext cx="1011199" cy="292499"/>
            <a:chOff x="271125" y="812725"/>
            <a:chExt cx="766525" cy="221725"/>
          </a:xfrm>
        </p:grpSpPr>
        <p:sp>
          <p:nvSpPr>
            <p:cNvPr id="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4147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4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ВИСНОВОК</a:t>
            </a:r>
            <a:endParaRPr lang="en" sz="4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55576" y="1923678"/>
            <a:ext cx="7941568" cy="2503199"/>
          </a:xfrm>
        </p:spPr>
        <p:txBody>
          <a:bodyPr/>
          <a:lstStyle/>
          <a:p>
            <a:pPr algn="just">
              <a:buNone/>
            </a:pPr>
            <a:r>
              <a:rPr lang="uk-UA" dirty="0" smtClean="0">
                <a:latin typeface="+mn-lt"/>
              </a:rPr>
              <a:t>Під час проведення даної лабораторної роботи було протестовано поле </a:t>
            </a:r>
            <a:r>
              <a:rPr lang="en-US" dirty="0" smtClean="0">
                <a:latin typeface="+mn-lt"/>
              </a:rPr>
              <a:t>FIRST NAME</a:t>
            </a:r>
            <a:r>
              <a:rPr lang="uk-UA" dirty="0" smtClean="0">
                <a:latin typeface="+mn-lt"/>
              </a:rPr>
              <a:t> на </a:t>
            </a:r>
            <a:r>
              <a:rPr lang="uk-UA" dirty="0">
                <a:latin typeface="+mn-lt"/>
              </a:rPr>
              <a:t>сайті </a:t>
            </a:r>
            <a:r>
              <a:rPr lang="en-US" dirty="0">
                <a:solidFill>
                  <a:schemeClr val="accent1"/>
                </a:solidFill>
                <a:latin typeface="Sniglet" panose="020B0604020202020204" charset="0"/>
              </a:rPr>
              <a:t>testingchallenges.thetestingmap.org</a:t>
            </a:r>
            <a:r>
              <a:rPr lang="en-US" dirty="0" smtClean="0">
                <a:latin typeface="+mn-lt"/>
              </a:rPr>
              <a:t>.</a:t>
            </a:r>
          </a:p>
          <a:p>
            <a:pPr algn="just">
              <a:buNone/>
            </a:pPr>
            <a:endParaRPr lang="en-US" dirty="0">
              <a:latin typeface="+mn-lt"/>
            </a:endParaRPr>
          </a:p>
          <a:p>
            <a:pPr algn="just">
              <a:buNone/>
            </a:pPr>
            <a:r>
              <a:rPr lang="uk-UA" dirty="0" smtClean="0">
                <a:latin typeface="+mn-lt"/>
              </a:rPr>
              <a:t>Пройдено всі </a:t>
            </a:r>
            <a:r>
              <a:rPr lang="uk-UA" dirty="0">
                <a:latin typeface="+mn-lt"/>
              </a:rPr>
              <a:t>18 поставлених тестів та знайдено ще </a:t>
            </a:r>
            <a:r>
              <a:rPr lang="uk-UA" dirty="0" smtClean="0">
                <a:latin typeface="+mn-lt"/>
              </a:rPr>
              <a:t>помилки </a:t>
            </a:r>
            <a:r>
              <a:rPr lang="uk-UA" dirty="0">
                <a:latin typeface="+mn-lt"/>
              </a:rPr>
              <a:t>власне сайту.</a:t>
            </a:r>
          </a:p>
          <a:p>
            <a:pPr algn="just">
              <a:buNone/>
            </a:pPr>
            <a:endParaRPr lang="uk-UA" dirty="0">
              <a:latin typeface="+mn-lt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4111415" y="118500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90"/>
          <p:cNvSpPr/>
          <p:nvPr/>
        </p:nvSpPr>
        <p:spPr>
          <a:xfrm>
            <a:off x="4318825" y="281248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55"/>
          <p:cNvSpPr/>
          <p:nvPr/>
        </p:nvSpPr>
        <p:spPr>
          <a:xfrm>
            <a:off x="7235578" y="4011910"/>
            <a:ext cx="648072" cy="579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11560" y="267494"/>
            <a:ext cx="7772400" cy="8717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uk-UA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ХІД РОБОТИ</a:t>
            </a:r>
            <a:endParaRPr lang="en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83568" y="1275606"/>
            <a:ext cx="4824536" cy="3168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/>
            <a:r>
              <a:rPr lang="uk-UA" dirty="0" smtClean="0">
                <a:latin typeface="+mn-lt"/>
              </a:rPr>
              <a:t>На сайті серед опису завдання було помічено наступне</a:t>
            </a:r>
            <a:r>
              <a:rPr lang="en-US" dirty="0" smtClean="0">
                <a:latin typeface="+mn-lt"/>
              </a:rPr>
              <a:t>:</a:t>
            </a:r>
            <a:r>
              <a:rPr lang="uk-UA" dirty="0" smtClean="0">
                <a:latin typeface="+mn-lt"/>
              </a:rPr>
              <a:t> «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</a:rPr>
              <a:t>The field has a max length of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</a:rPr>
              <a:t>30</a:t>
            </a:r>
            <a:r>
              <a:rPr lang="uk-UA" dirty="0" smtClean="0">
                <a:latin typeface="+mn-lt"/>
              </a:rPr>
              <a:t>», що в перекладі означає: «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Максимальна довжина поля – 30</a:t>
            </a:r>
            <a:r>
              <a:rPr lang="uk-UA" dirty="0" smtClean="0">
                <a:latin typeface="+mn-lt"/>
              </a:rPr>
              <a:t>»</a:t>
            </a:r>
            <a:r>
              <a:rPr lang="ru-RU" dirty="0" smtClean="0">
                <a:latin typeface="+mn-lt"/>
              </a:rPr>
              <a:t>.</a:t>
            </a:r>
          </a:p>
          <a:p>
            <a:pPr lvl="0" algn="just"/>
            <a:endParaRPr lang="ru-RU" dirty="0">
              <a:latin typeface="+mn-lt"/>
            </a:endParaRPr>
          </a:p>
          <a:p>
            <a:pPr lvl="0" algn="just"/>
            <a:r>
              <a:rPr lang="uk-UA" dirty="0" smtClean="0">
                <a:latin typeface="+mn-lt"/>
              </a:rPr>
              <a:t>Тому в поле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FIRST NAME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було введено текст, який містить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31 </a:t>
            </a:r>
            <a:r>
              <a:rPr lang="uk-UA" dirty="0" smtClean="0">
                <a:latin typeface="+mn-lt"/>
              </a:rPr>
              <a:t>символ: «</a:t>
            </a:r>
            <a:r>
              <a:rPr lang="uk-UA" b="1" dirty="0">
                <a:solidFill>
                  <a:schemeClr val="accent1"/>
                </a:solidFill>
              </a:rPr>
              <a:t>1234567890123456789012345678901</a:t>
            </a:r>
            <a:r>
              <a:rPr lang="uk-UA" dirty="0" smtClean="0">
                <a:latin typeface="+mn-lt"/>
              </a:rPr>
              <a:t>».</a:t>
            </a:r>
            <a:endParaRPr lang="uk-UA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49425"/>
            <a:ext cx="2664295" cy="29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Shape 384"/>
          <p:cNvGrpSpPr/>
          <p:nvPr/>
        </p:nvGrpSpPr>
        <p:grpSpPr>
          <a:xfrm rot="11245850">
            <a:off x="7580443" y="256604"/>
            <a:ext cx="1057805" cy="936478"/>
            <a:chOff x="1113100" y="2199475"/>
            <a:chExt cx="801900" cy="709925"/>
          </a:xfrm>
        </p:grpSpPr>
        <p:sp>
          <p:nvSpPr>
            <p:cNvPr id="8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347614"/>
            <a:ext cx="8229600" cy="2718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latin typeface="+mn-lt"/>
              </a:rPr>
              <a:t>Очікувана помилка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More than maximum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values</a:t>
            </a:r>
            <a:r>
              <a:rPr lang="uk-UA" dirty="0" smtClean="0">
                <a:latin typeface="+mn-lt"/>
              </a:rPr>
              <a:t>»</a:t>
            </a:r>
            <a:r>
              <a:rPr lang="uk-UA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була отримана. Разом із нею з’явилась і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chars then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alphabetic</a:t>
            </a:r>
            <a:r>
              <a:rPr lang="uk-UA" dirty="0" smtClean="0">
                <a:latin typeface="+mn-lt"/>
              </a:rPr>
              <a:t>», як наслідок використання цифр замість букв (в поле необхідно вводити ім’я).</a:t>
            </a:r>
          </a:p>
          <a:p>
            <a:pPr marL="228600">
              <a:buNone/>
            </a:pPr>
            <a:endParaRPr lang="uk-UA" dirty="0"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latin typeface="+mn-lt"/>
              </a:rPr>
              <a:t>Вищезазначене наштовхнуло на використання </a:t>
            </a:r>
            <a:r>
              <a:rPr lang="en-US" dirty="0" smtClean="0">
                <a:latin typeface="+mn-lt"/>
              </a:rPr>
              <a:t>Unicode </a:t>
            </a:r>
            <a:r>
              <a:rPr lang="uk-UA" dirty="0" smtClean="0">
                <a:latin typeface="+mn-lt"/>
              </a:rPr>
              <a:t>символів, а саме символу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alt+255</a:t>
            </a:r>
            <a:r>
              <a:rPr lang="ru-RU" dirty="0" smtClean="0">
                <a:latin typeface="+mn-lt"/>
              </a:rPr>
              <a:t>. </a:t>
            </a:r>
            <a:r>
              <a:rPr lang="uk-UA" dirty="0" smtClean="0">
                <a:latin typeface="+mn-lt"/>
              </a:rPr>
              <a:t>Після надсилання форми у відповідь отримано: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ASCII</a:t>
            </a:r>
            <a:r>
              <a:rPr lang="uk-UA" dirty="0" smtClean="0">
                <a:latin typeface="+mn-lt"/>
              </a:rPr>
              <a:t>»</a:t>
            </a:r>
            <a:r>
              <a:rPr lang="ru-RU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229600" cy="37991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latin typeface="+mn-lt"/>
              </a:rPr>
              <a:t>Також форма надсилалась без введення жодного тексту, оскільки пусті форми слід ігнорувати. З’явилась помилка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Empty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uk-UA" dirty="0" smtClean="0">
                <a:latin typeface="+mn-lt"/>
              </a:rPr>
              <a:t>».</a:t>
            </a:r>
          </a:p>
          <a:p>
            <a:pPr marL="228600">
              <a:buNone/>
            </a:pPr>
            <a:endParaRPr lang="uk-UA" dirty="0"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latin typeface="+mn-lt"/>
              </a:rPr>
              <a:t>Слідом у </a:t>
            </a:r>
            <a:r>
              <a:rPr lang="en-US" dirty="0" smtClean="0">
                <a:latin typeface="+mn-lt"/>
              </a:rPr>
              <a:t>FIRST NAME </a:t>
            </a:r>
            <a:r>
              <a:rPr lang="ru-RU" dirty="0" smtClean="0">
                <a:latin typeface="+mn-lt"/>
              </a:rPr>
              <a:t>протестовано </a:t>
            </a:r>
            <a:r>
              <a:rPr lang="uk-UA" dirty="0" smtClean="0">
                <a:latin typeface="+mn-lt"/>
              </a:rPr>
              <a:t>можливу </a:t>
            </a:r>
            <a:r>
              <a:rPr lang="en-US" dirty="0" smtClean="0">
                <a:latin typeface="+mn-lt"/>
              </a:rPr>
              <a:t>XSS </a:t>
            </a:r>
            <a:r>
              <a:rPr lang="ru-RU" dirty="0" smtClean="0">
                <a:latin typeface="+mn-lt"/>
              </a:rPr>
              <a:t>атаку </a:t>
            </a:r>
            <a:r>
              <a:rPr lang="uk-UA" dirty="0" smtClean="0">
                <a:latin typeface="+mn-lt"/>
              </a:rPr>
              <a:t>текстом: «</a:t>
            </a:r>
            <a:r>
              <a:rPr lang="en-US" dirty="0">
                <a:solidFill>
                  <a:schemeClr val="accent1"/>
                </a:solidFill>
                <a:latin typeface="Sniglet" panose="020B0604020202020204" charset="0"/>
              </a:rPr>
              <a:t>"&gt;&lt;script&gt; alert(1); &lt;/script&gt;</a:t>
            </a:r>
            <a:r>
              <a:rPr lang="uk-UA" dirty="0" smtClean="0">
                <a:latin typeface="+mn-lt"/>
              </a:rPr>
              <a:t>»</a:t>
            </a:r>
            <a:r>
              <a:rPr lang="ru-RU" dirty="0" smtClean="0">
                <a:latin typeface="+mn-lt"/>
              </a:rPr>
              <a:t>. </a:t>
            </a:r>
            <a:r>
              <a:rPr lang="uk-UA" dirty="0" smtClean="0">
                <a:latin typeface="+mn-lt"/>
              </a:rPr>
              <a:t>І тут понеслось:</a:t>
            </a:r>
          </a:p>
          <a:p>
            <a:pPr marL="360000"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Space in the middle</a:t>
            </a:r>
          </a:p>
          <a:p>
            <a:pPr marL="360000"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used html tags</a:t>
            </a:r>
          </a:p>
          <a:p>
            <a:pPr marL="360000"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Basic XSS</a:t>
            </a:r>
          </a:p>
          <a:p>
            <a:pPr marL="360000"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Maximum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values</a:t>
            </a:r>
            <a:endParaRPr lang="ru-RU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60000">
              <a:buNone/>
            </a:pPr>
            <a:endParaRPr lang="ru-RU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304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Отже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, пройдено 8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 тестів.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endParaRPr lang="uk-UA" dirty="0" smtClean="0"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4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435280" cy="4176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latin typeface="+mn-lt"/>
              </a:rPr>
              <a:t>Пункти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Space in the middle</a:t>
            </a:r>
            <a:r>
              <a:rPr lang="uk-UA" dirty="0" smtClean="0">
                <a:latin typeface="+mn-lt"/>
              </a:rPr>
              <a:t>» і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Maximum values</a:t>
            </a:r>
            <a:r>
              <a:rPr lang="uk-UA" dirty="0" smtClean="0">
                <a:latin typeface="+mn-lt"/>
              </a:rPr>
              <a:t>» натякали на необхідність перевірки мінімальної довжини, пробілу на початку та в кінці рядка. Дана гіпотеза підтвердилась вводом: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d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», «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d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»,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d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».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</a:t>
            </a: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 </a:t>
            </a:r>
            <a:endParaRPr lang="uk-UA" dirty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Знайдено помилку сайту тестування. При вводі символу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alt+255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відповіді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Minimum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 не було, хоча довжина рядка однакова.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97033"/>
            <a:ext cx="2057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ape 384"/>
          <p:cNvGrpSpPr/>
          <p:nvPr/>
        </p:nvGrpSpPr>
        <p:grpSpPr>
          <a:xfrm rot="5217488">
            <a:off x="3890671" y="2387930"/>
            <a:ext cx="1057805" cy="936478"/>
            <a:chOff x="1113100" y="2199475"/>
            <a:chExt cx="801900" cy="709925"/>
          </a:xfrm>
        </p:grpSpPr>
        <p:sp>
          <p:nvSpPr>
            <p:cNvPr id="7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5391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219256" cy="4176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latin typeface="+mn-lt"/>
              </a:rPr>
              <a:t>Зрозумівши, що попередні введені дані нічим не допомагають, вирішено ввести рядок із </a:t>
            </a:r>
            <a:r>
              <a:rPr lang="en-US" dirty="0" smtClean="0">
                <a:latin typeface="+mn-lt"/>
              </a:rPr>
              <a:t>SQL </a:t>
            </a:r>
            <a:r>
              <a:rPr lang="uk-UA" dirty="0" smtClean="0">
                <a:latin typeface="+mn-lt"/>
              </a:rPr>
              <a:t>ін’єкцією наступним чином: «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’ or SELECT 1 --</a:t>
            </a:r>
            <a:r>
              <a:rPr lang="uk-UA" dirty="0" smtClean="0">
                <a:latin typeface="+mn-lt"/>
              </a:rPr>
              <a:t>»</a:t>
            </a:r>
            <a:r>
              <a:rPr lang="ru-RU" dirty="0" smtClean="0">
                <a:latin typeface="+mn-lt"/>
              </a:rPr>
              <a:t>.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Отримано </a:t>
            </a:r>
            <a:r>
              <a:rPr lang="ru-RU" dirty="0" smtClean="0">
                <a:latin typeface="+mn-lt"/>
              </a:rPr>
              <a:t>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Basic Sql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injection</a:t>
            </a:r>
            <a:r>
              <a:rPr lang="ru-RU" dirty="0" smtClean="0">
                <a:latin typeface="+mn-lt"/>
              </a:rPr>
              <a:t>» та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Average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ru-RU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(</a:t>
            </a:r>
            <a:r>
              <a:rPr lang="uk-UA" dirty="0" smtClean="0">
                <a:latin typeface="+mn-lt"/>
              </a:rPr>
              <a:t>середня довжина рядка</a:t>
            </a:r>
            <a:r>
              <a:rPr lang="en-US" dirty="0" smtClean="0">
                <a:latin typeface="+mn-lt"/>
              </a:rPr>
              <a:t>)</a:t>
            </a:r>
            <a:r>
              <a:rPr lang="uk-UA" dirty="0" smtClean="0">
                <a:latin typeface="+mn-lt"/>
              </a:rPr>
              <a:t>.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5" y="1842802"/>
            <a:ext cx="2926300" cy="260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Shape 384"/>
          <p:cNvGrpSpPr/>
          <p:nvPr/>
        </p:nvGrpSpPr>
        <p:grpSpPr>
          <a:xfrm rot="17369497">
            <a:off x="4528677" y="3070514"/>
            <a:ext cx="1057805" cy="936478"/>
            <a:chOff x="1113100" y="2199475"/>
            <a:chExt cx="801900" cy="709925"/>
          </a:xfrm>
        </p:grpSpPr>
        <p:sp>
          <p:nvSpPr>
            <p:cNvPr id="8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5380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219256" cy="4176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Ввід в текстове поле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PHP-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коду для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ін'єкції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нульового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 байту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, який застосовується для обрізання даних при різноманітних перевірках та інше не давали жодного результату. У зв'язку з цим було вирішено переглянути поля форми у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html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-коді за допомогою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Chrome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DevTools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228600" algn="just">
              <a:buNone/>
            </a:pPr>
            <a:endParaRPr lang="ru-RU" dirty="0" smtClean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Серед коду знайдено коментарі, які були підказками для проходження тестів: </a:t>
            </a:r>
          </a:p>
          <a:p>
            <a:pPr marL="228600" algn="just">
              <a:buNone/>
            </a:pPr>
            <a:r>
              <a:rPr lang="uk-UA" dirty="0">
                <a:solidFill>
                  <a:schemeClr val="bg1"/>
                </a:solidFill>
                <a:latin typeface="+mn-lt"/>
              </a:rPr>
              <a:t>	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this value in the First Name to validate that you have looked at the page source : dfjwGGe82H43g3uRiy53h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</a:t>
            </a:r>
          </a:p>
          <a:p>
            <a:pPr marL="228600" algn="just">
              <a:buNone/>
            </a:pPr>
            <a:r>
              <a:rPr lang="uk-UA" dirty="0">
                <a:solidFill>
                  <a:schemeClr val="bg1"/>
                </a:solidFill>
                <a:latin typeface="+mn-lt"/>
              </a:rPr>
              <a:t>	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there is a missing resource add the name and extension of the FIRST NAME field in the page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 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Shape 335"/>
          <p:cNvSpPr/>
          <p:nvPr/>
        </p:nvSpPr>
        <p:spPr>
          <a:xfrm>
            <a:off x="4860032" y="3835163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455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219256" cy="1728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Ввід «</a:t>
            </a:r>
            <a:r>
              <a:rPr lang="en-US" dirty="0">
                <a:solidFill>
                  <a:schemeClr val="accent1"/>
                </a:solidFill>
              </a:rPr>
              <a:t>dfjwGGe82H43g3uRiy53h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 повернув строку «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looked at the page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».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Серед ресурсів, що були відсутні значились файли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detailsoverviewnow.css</a:t>
            </a:r>
            <a:r>
              <a:rPr lang="uk-UA" dirty="0" smtClean="0">
                <a:latin typeface="+mn-lt"/>
              </a:rPr>
              <a:t> та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arrow.png</a:t>
            </a:r>
            <a:r>
              <a:rPr lang="uk-UA" dirty="0" smtClean="0">
                <a:latin typeface="+mn-lt"/>
              </a:rPr>
              <a:t>, проте при вводі в поле </a:t>
            </a:r>
            <a:r>
              <a:rPr lang="en-US" dirty="0" smtClean="0">
                <a:latin typeface="+mn-lt"/>
              </a:rPr>
              <a:t>FIRST NAME </a:t>
            </a:r>
            <a:r>
              <a:rPr lang="uk-UA" dirty="0" smtClean="0">
                <a:latin typeface="+mn-lt"/>
              </a:rPr>
              <a:t>останній ігнорувався. Вважаю це другою помилкою сайту.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1498" y="2139702"/>
            <a:ext cx="3043430" cy="219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9702"/>
            <a:ext cx="2219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Shape 387"/>
          <p:cNvGrpSpPr/>
          <p:nvPr/>
        </p:nvGrpSpPr>
        <p:grpSpPr>
          <a:xfrm rot="9185731">
            <a:off x="6818863" y="2314808"/>
            <a:ext cx="1011199" cy="292499"/>
            <a:chOff x="271125" y="812725"/>
            <a:chExt cx="766525" cy="221725"/>
          </a:xfrm>
        </p:grpSpPr>
        <p:sp>
          <p:nvSpPr>
            <p:cNvPr id="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972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5842992" cy="38884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Серед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html-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коду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знайдено 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поле «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user_right_as_admin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»,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зміна значення якого на </a:t>
            </a:r>
            <a:r>
              <a:rPr lang="uk-UA" dirty="0" smtClean="0">
                <a:solidFill>
                  <a:schemeClr val="accent1"/>
                </a:solidFill>
                <a:latin typeface="+mn-lt"/>
              </a:rPr>
              <a:t>1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 та відправка форми повернули результат «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made the user admin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». </a:t>
            </a:r>
          </a:p>
          <a:p>
            <a:pPr marL="228600" algn="just">
              <a:buNone/>
            </a:pP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Також знайдені приховані поля з дивними іменами. Досліджено, що ці поля пов'язані з пройденими тестами (мають значення 1). Якщо значення змінити на 0, то можна «пройти» тест знову. При цьому у результаті буде два однакових надписи, а загальне число пройденого збільшиться.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43558"/>
            <a:ext cx="2133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5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588</Words>
  <Application>Microsoft Office PowerPoint</Application>
  <PresentationFormat>Экран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Verdana</vt:lpstr>
      <vt:lpstr>Walter Turncoat</vt:lpstr>
      <vt:lpstr>Century Gothic</vt:lpstr>
      <vt:lpstr>Sniglet</vt:lpstr>
      <vt:lpstr>Cambria Math</vt:lpstr>
      <vt:lpstr>Arial</vt:lpstr>
      <vt:lpstr>Wingdings 3</vt:lpstr>
      <vt:lpstr>Ион</vt:lpstr>
      <vt:lpstr>ЛАБОРАТОРНА РОБОТА №2  на тему: «Тестування поля FIRST NAME»</vt:lpstr>
      <vt:lpstr>  ХІД РОБОТИ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№1  на тему: «Тестування поля name»</dc:title>
  <dc:creator>User</dc:creator>
  <cp:lastModifiedBy>Tarik</cp:lastModifiedBy>
  <cp:revision>38</cp:revision>
  <dcterms:modified xsi:type="dcterms:W3CDTF">2016-03-15T22:47:37Z</dcterms:modified>
</cp:coreProperties>
</file>