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3845" y="0"/>
            <a:ext cx="8825658" cy="3329581"/>
          </a:xfrm>
        </p:spPr>
        <p:txBody>
          <a:bodyPr/>
          <a:lstStyle/>
          <a:p>
            <a:r>
              <a:rPr lang="uk-UA" altLang="uk-UA" b="1" dirty="0">
                <a:solidFill>
                  <a:schemeClr val="bg1"/>
                </a:solidFill>
              </a:rPr>
              <a:t>Лабораторна робота №</a:t>
            </a:r>
            <a:r>
              <a:rPr lang="en-US" altLang="uk-UA" b="1" dirty="0">
                <a:solidFill>
                  <a:schemeClr val="bg1"/>
                </a:solidFill>
              </a:rPr>
              <a:t>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6746" y="3582426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uk-UA" altLang="uk-UA" sz="14400" b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на тему: «Створення </a:t>
            </a:r>
            <a:r>
              <a:rPr lang="en-US" altLang="uk-UA" sz="14400" b="1" dirty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User Story</a:t>
            </a:r>
            <a:r>
              <a:rPr lang="uk-UA" altLang="uk-UA" sz="14400" b="1" dirty="0" smtClean="0">
                <a:solidFill>
                  <a:schemeClr val="bg1"/>
                </a:solidFill>
                <a:latin typeface="Calibri" pitchFamily="34" charset="0"/>
                <a:cs typeface="Courier New" pitchFamily="49" charset="0"/>
              </a:rPr>
              <a:t>»</a:t>
            </a:r>
            <a:endParaRPr lang="en-US" altLang="uk-UA" sz="14400" b="1" dirty="0" smtClean="0">
              <a:solidFill>
                <a:schemeClr val="bg1"/>
              </a:solidFill>
              <a:latin typeface="Calibri" pitchFamily="34" charset="0"/>
              <a:cs typeface="Courier New" pitchFamily="49" charset="0"/>
            </a:endParaRPr>
          </a:p>
          <a:p>
            <a:endParaRPr lang="en-US" altLang="uk-UA" sz="6500" b="1" dirty="0">
              <a:solidFill>
                <a:schemeClr val="bg1"/>
              </a:solidFill>
              <a:latin typeface="Calibri" pitchFamily="34" charset="0"/>
              <a:cs typeface="Courier New" pitchFamily="49" charset="0"/>
            </a:endParaRPr>
          </a:p>
          <a:p>
            <a:endParaRPr lang="en-US" altLang="uk-UA" sz="6500" b="1" dirty="0" smtClean="0">
              <a:solidFill>
                <a:schemeClr val="bg1"/>
              </a:solidFill>
              <a:latin typeface="Calibri" pitchFamily="34" charset="0"/>
              <a:cs typeface="Courier New" pitchFamily="49" charset="0"/>
            </a:endParaRPr>
          </a:p>
          <a:p>
            <a:endParaRPr lang="en-US" altLang="uk-UA" sz="6500" b="1" dirty="0">
              <a:solidFill>
                <a:schemeClr val="bg1"/>
              </a:solidFill>
              <a:latin typeface="Calibri" pitchFamily="34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>
                <a:srgbClr val="FFFFFF"/>
              </a:buClr>
            </a:pPr>
            <a:r>
              <a:rPr lang="uk-UA" altLang="uk-UA" sz="11200" b="1" dirty="0" smtClean="0">
                <a:solidFill>
                  <a:srgbClr val="FFFFFF"/>
                </a:solidFill>
                <a:latin typeface="Calibri" pitchFamily="34" charset="0"/>
                <a:sym typeface="Walter Turncoat"/>
              </a:rPr>
              <a:t>Виконав</a:t>
            </a:r>
            <a:r>
              <a:rPr lang="uk-UA" altLang="uk-UA" sz="11200" b="1" dirty="0">
                <a:solidFill>
                  <a:srgbClr val="FFFFFF"/>
                </a:solidFill>
                <a:latin typeface="Calibri" pitchFamily="34" charset="0"/>
                <a:sym typeface="Walter Turncoat"/>
              </a:rPr>
              <a:t>:</a:t>
            </a:r>
          </a:p>
          <a:p>
            <a:pPr>
              <a:spcBef>
                <a:spcPct val="0"/>
              </a:spcBef>
              <a:buClr>
                <a:srgbClr val="FFFFFF"/>
              </a:buClr>
            </a:pPr>
            <a:r>
              <a:rPr lang="uk-UA" altLang="uk-UA" sz="11200" b="1" dirty="0">
                <a:solidFill>
                  <a:srgbClr val="FFFFFF"/>
                </a:solidFill>
                <a:latin typeface="Calibri" pitchFamily="34" charset="0"/>
                <a:sym typeface="Walter Turncoat"/>
              </a:rPr>
              <a:t>студент групи ПІт-15-3</a:t>
            </a:r>
          </a:p>
          <a:p>
            <a:pPr>
              <a:spcBef>
                <a:spcPct val="0"/>
              </a:spcBef>
              <a:buClr>
                <a:srgbClr val="FFFFFF"/>
              </a:buClr>
            </a:pPr>
            <a:r>
              <a:rPr lang="uk-UA" altLang="uk-UA" sz="11200" b="1" dirty="0" smtClean="0">
                <a:latin typeface="Calibri" pitchFamily="34" charset="0"/>
              </a:rPr>
              <a:t>Цап Тарас</a:t>
            </a:r>
            <a:endParaRPr lang="uk-UA" altLang="uk-UA" sz="11200" b="1" dirty="0">
              <a:latin typeface="Calibri" pitchFamily="34" charset="0"/>
            </a:endParaRPr>
          </a:p>
          <a:p>
            <a:pPr algn="r"/>
            <a:endParaRPr lang="uk-UA" sz="11200" dirty="0"/>
          </a:p>
        </p:txBody>
      </p:sp>
    </p:spTree>
    <p:extLst>
      <p:ext uri="{BB962C8B-B14F-4D97-AF65-F5344CB8AC3E}">
        <p14:creationId xmlns:p14="http://schemas.microsoft.com/office/powerpoint/2010/main" val="210284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</a:t>
            </a:r>
            <a:r>
              <a:rPr lang="uk-UA" altLang="uk-UA" dirty="0" smtClean="0">
                <a:solidFill>
                  <a:schemeClr val="bg1"/>
                </a:solidFill>
              </a:rPr>
              <a:t>«Оцінка»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uk-UA" sz="3600" dirty="0" smtClean="0">
                <a:latin typeface="Calibri" pitchFamily="34" charset="0"/>
              </a:rPr>
              <a:t>Поле яке </a:t>
            </a:r>
            <a:r>
              <a:rPr lang="uk-UA" altLang="uk-UA" sz="3600" dirty="0" err="1" smtClean="0">
                <a:latin typeface="Calibri" pitchFamily="34" charset="0"/>
              </a:rPr>
              <a:t>створенне</a:t>
            </a:r>
            <a:r>
              <a:rPr lang="uk-UA" altLang="uk-UA" sz="3600" dirty="0" smtClean="0">
                <a:latin typeface="Calibri" pitchFamily="34" charset="0"/>
              </a:rPr>
              <a:t> для оцінки користувачем відповідної програми. Визначається </a:t>
            </a:r>
            <a:r>
              <a:rPr lang="uk-UA" altLang="uk-UA" sz="3600" dirty="0">
                <a:latin typeface="Calibri" pitchFamily="34" charset="0"/>
              </a:rPr>
              <a:t>від 1-5 автоматичним пересуванням мишки по відповідному </a:t>
            </a:r>
            <a:r>
              <a:rPr lang="uk-UA" altLang="uk-UA" sz="3600" dirty="0" smtClean="0">
                <a:latin typeface="Calibri" pitchFamily="34" charset="0"/>
              </a:rPr>
              <a:t>полі.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62820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«Оновити»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z="3600" dirty="0">
                <a:latin typeface="Calibri" pitchFamily="34" charset="0"/>
              </a:rPr>
              <a:t>Кнопка «Оновити» перезавантажує сторінку з відображенням останніх збережених даних </a:t>
            </a:r>
            <a:r>
              <a:rPr lang="uk-UA" altLang="uk-UA" sz="3600" dirty="0" smtClean="0">
                <a:latin typeface="Calibri" pitchFamily="34" charset="0"/>
              </a:rPr>
              <a:t>відгука.</a:t>
            </a:r>
            <a:endParaRPr lang="uk-UA" altLang="uk-UA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8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«Зберегти»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z="3200" dirty="0">
                <a:latin typeface="Calibri" pitchFamily="34" charset="0"/>
              </a:rPr>
              <a:t>Кнопка «Зберегти» не покидаючи сторінки (передаючи введені дані) оновлює </a:t>
            </a:r>
            <a:r>
              <a:rPr lang="uk-UA" altLang="uk-UA" sz="3200" dirty="0" smtClean="0">
                <a:latin typeface="Calibri" pitchFamily="34" charset="0"/>
              </a:rPr>
              <a:t>відгук в </a:t>
            </a:r>
            <a:r>
              <a:rPr lang="uk-UA" altLang="uk-UA" sz="3200" dirty="0">
                <a:latin typeface="Calibri" pitchFamily="34" charset="0"/>
              </a:rPr>
              <a:t>БД або, у випадку неправильного заповнення елементів, видає підсвічує відповідні поля та відображає список помилок. Порядок перевірки полів: Текст </a:t>
            </a:r>
            <a:r>
              <a:rPr lang="uk-UA" altLang="uk-UA" sz="3200" dirty="0" smtClean="0">
                <a:latin typeface="Calibri" pitchFamily="34" charset="0"/>
              </a:rPr>
              <a:t>відгуку, </a:t>
            </a:r>
            <a:r>
              <a:rPr lang="uk-UA" altLang="uk-UA" sz="3200" dirty="0">
                <a:latin typeface="Calibri" pitchFamily="34" charset="0"/>
              </a:rPr>
              <a:t>Кодовий номер, Активний, О</a:t>
            </a:r>
            <a:r>
              <a:rPr lang="uk-UA" altLang="uk-UA" sz="3200" dirty="0" smtClean="0">
                <a:latin typeface="Calibri" pitchFamily="34" charset="0"/>
              </a:rPr>
              <a:t>цінка.</a:t>
            </a:r>
            <a:endParaRPr lang="uk-UA" altLang="uk-UA" sz="3200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753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«Зберегти і повернутись»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just">
              <a:buFontTx/>
              <a:buNone/>
            </a:pPr>
            <a:r>
              <a:rPr lang="uk-UA" altLang="uk-UA" sz="3600" dirty="0">
                <a:latin typeface="Calibri" pitchFamily="34" charset="0"/>
              </a:rPr>
              <a:t>Кнопка «Зберегти і повернутись» функціонально </a:t>
            </a:r>
            <a:r>
              <a:rPr lang="uk-UA" altLang="uk-UA" sz="3600" dirty="0" err="1">
                <a:latin typeface="Calibri" pitchFamily="34" charset="0"/>
              </a:rPr>
              <a:t>наслідується</a:t>
            </a:r>
            <a:r>
              <a:rPr lang="uk-UA" altLang="uk-UA" sz="3600" dirty="0">
                <a:latin typeface="Calibri" pitchFamily="34" charset="0"/>
              </a:rPr>
              <a:t> від кнопки «Зберегти» перенаправляючи користувача при успіху на сторінку </a:t>
            </a:r>
            <a:r>
              <a:rPr lang="uk-UA" altLang="uk-UA" sz="3600" dirty="0" smtClean="0">
                <a:latin typeface="Calibri" pitchFamily="34" charset="0"/>
              </a:rPr>
              <a:t>програми.</a:t>
            </a:r>
            <a:endParaRPr lang="uk-UA" altLang="uk-UA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0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uk-UA" dirty="0">
                <a:solidFill>
                  <a:schemeClr val="bg1"/>
                </a:solidFill>
              </a:rPr>
              <a:t>Прототип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p.vk.me/c630621/v630621391/2082c/bJXpHi3Yf3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06" y="2052638"/>
            <a:ext cx="388496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5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uk-UA" altLang="uk-UA" sz="3200" dirty="0">
                <a:latin typeface="Calibri" pitchFamily="34" charset="0"/>
              </a:rPr>
              <a:t>Під час проведення лабораторної роботи було створено</a:t>
            </a:r>
            <a:r>
              <a:rPr lang="en-US" altLang="uk-UA" sz="3200" dirty="0">
                <a:latin typeface="Calibri" pitchFamily="34" charset="0"/>
              </a:rPr>
              <a:t> </a:t>
            </a:r>
            <a:r>
              <a:rPr lang="uk-UA" altLang="uk-UA" sz="3200" dirty="0">
                <a:latin typeface="Calibri" pitchFamily="34" charset="0"/>
              </a:rPr>
              <a:t>повноцінну </a:t>
            </a:r>
            <a:r>
              <a:rPr lang="en-US" altLang="uk-UA" sz="3200" dirty="0">
                <a:latin typeface="Calibri" pitchFamily="34" charset="0"/>
              </a:rPr>
              <a:t>User Story</a:t>
            </a:r>
            <a:r>
              <a:rPr lang="ru-RU" altLang="uk-UA" sz="3200" dirty="0">
                <a:latin typeface="Calibri" pitchFamily="34" charset="0"/>
              </a:rPr>
              <a:t>.</a:t>
            </a:r>
          </a:p>
          <a:p>
            <a:pPr marL="0" indent="0" algn="just">
              <a:buFontTx/>
              <a:buNone/>
            </a:pPr>
            <a:endParaRPr lang="ru-RU" altLang="uk-UA" sz="3200" dirty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r>
              <a:rPr lang="uk-UA" altLang="uk-UA" sz="3200" dirty="0">
                <a:latin typeface="Calibri" pitchFamily="34" charset="0"/>
              </a:rPr>
              <a:t>Закріплено знання відносно аналізу специфікації та складання функціональних вимог кожного з елементів </a:t>
            </a:r>
            <a:r>
              <a:rPr lang="en-US" altLang="uk-UA" sz="3200" dirty="0">
                <a:latin typeface="Calibri" pitchFamily="34" charset="0"/>
              </a:rPr>
              <a:t>User Story</a:t>
            </a:r>
            <a:r>
              <a:rPr lang="uk-UA" altLang="uk-UA" sz="3200" dirty="0" smtClean="0">
                <a:latin typeface="Calibri" pitchFamily="34" charset="0"/>
              </a:rPr>
              <a:t>.</a:t>
            </a:r>
            <a:endParaRPr lang="en-US" altLang="uk-UA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9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uk-UA" dirty="0">
                <a:solidFill>
                  <a:schemeClr val="bg1"/>
                </a:solidFill>
              </a:rPr>
              <a:t>Анотація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uk-UA" altLang="uk-UA" sz="3600" dirty="0">
                <a:latin typeface="Calibri" pitchFamily="34" charset="0"/>
              </a:rPr>
              <a:t>Мета роботи:  познайомитися з методами створення </a:t>
            </a:r>
            <a:r>
              <a:rPr lang="en-US" altLang="uk-UA" sz="3600" dirty="0">
                <a:latin typeface="Calibri" pitchFamily="34" charset="0"/>
              </a:rPr>
              <a:t>User Story</a:t>
            </a:r>
            <a:r>
              <a:rPr lang="uk-UA" altLang="uk-UA" sz="3600" dirty="0">
                <a:latin typeface="Calibri" pitchFamily="34" charset="0"/>
              </a:rPr>
              <a:t>, навчитись реалізовувати останні.</a:t>
            </a:r>
            <a:endParaRPr lang="en-US" altLang="uk-UA" sz="3600" dirty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endParaRPr lang="uk-UA" altLang="uk-UA" sz="3600" dirty="0">
              <a:latin typeface="Calibri" pitchFamily="34" charset="0"/>
            </a:endParaRPr>
          </a:p>
          <a:p>
            <a:pPr marL="0" indent="0" algn="just">
              <a:buFontTx/>
              <a:buNone/>
            </a:pPr>
            <a:r>
              <a:rPr lang="uk-UA" altLang="uk-UA" sz="3600" dirty="0">
                <a:latin typeface="Calibri" pitchFamily="34" charset="0"/>
              </a:rPr>
              <a:t>Завдання: обрати один з пунктів специфікації та створити відносно нього </a:t>
            </a:r>
            <a:r>
              <a:rPr lang="en-US" altLang="uk-UA" sz="3600" dirty="0">
                <a:latin typeface="Calibri" pitchFamily="34" charset="0"/>
              </a:rPr>
              <a:t>User Story</a:t>
            </a:r>
            <a:r>
              <a:rPr lang="uk-UA" altLang="uk-UA" sz="3600" dirty="0">
                <a:latin typeface="Calibri" pitchFamily="34" charset="0"/>
              </a:rPr>
              <a:t>.</a:t>
            </a:r>
            <a:endParaRPr lang="en-US" altLang="uk-UA" sz="3600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837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Business Value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uk-UA" sz="3200" dirty="0">
                <a:latin typeface="Calibri" pitchFamily="34" charset="0"/>
              </a:rPr>
              <a:t>Я, як користувач, повинен мати можливість редагувати інформацію наявних в системі </a:t>
            </a:r>
            <a:r>
              <a:rPr lang="uk-UA" altLang="uk-UA" sz="3200" dirty="0" smtClean="0">
                <a:latin typeface="Calibri" pitchFamily="34" charset="0"/>
              </a:rPr>
              <a:t>відгуків </a:t>
            </a:r>
            <a:r>
              <a:rPr lang="ru-RU" altLang="uk-UA" sz="3200" dirty="0">
                <a:latin typeface="Calibri" pitchFamily="34" charset="0"/>
              </a:rPr>
              <a:t>(з </a:t>
            </a:r>
            <a:r>
              <a:rPr lang="uk-UA" altLang="uk-UA" sz="3200" dirty="0">
                <a:latin typeface="Calibri" pitchFamily="34" charset="0"/>
              </a:rPr>
              <a:t>сторінки</a:t>
            </a:r>
            <a:r>
              <a:rPr lang="ru-RU" altLang="uk-UA" sz="3200" dirty="0">
                <a:latin typeface="Calibri" pitchFamily="34" charset="0"/>
              </a:rPr>
              <a:t> </a:t>
            </a:r>
            <a:r>
              <a:rPr lang="ru-RU" altLang="uk-UA" sz="3200" dirty="0" smtClean="0">
                <a:latin typeface="Calibri" pitchFamily="34" charset="0"/>
              </a:rPr>
              <a:t>«</a:t>
            </a:r>
            <a:r>
              <a:rPr lang="uk-UA" altLang="uk-UA" sz="3200" dirty="0" smtClean="0">
                <a:latin typeface="Calibri" pitchFamily="34" charset="0"/>
              </a:rPr>
              <a:t>Відгуки</a:t>
            </a:r>
            <a:r>
              <a:rPr lang="ru-RU" altLang="uk-UA" sz="3200" dirty="0" smtClean="0">
                <a:latin typeface="Calibri" pitchFamily="34" charset="0"/>
              </a:rPr>
              <a:t>»)</a:t>
            </a:r>
            <a:r>
              <a:rPr lang="uk-UA" altLang="uk-UA" sz="3200" dirty="0" smtClean="0">
                <a:latin typeface="Calibri" pitchFamily="34" charset="0"/>
              </a:rPr>
              <a:t> </a:t>
            </a:r>
            <a:r>
              <a:rPr lang="uk-UA" altLang="uk-UA" sz="3200" dirty="0">
                <a:latin typeface="Calibri" pitchFamily="34" charset="0"/>
              </a:rPr>
              <a:t>на сторінці, що відповідає прототипу. </a:t>
            </a:r>
            <a:r>
              <a:rPr lang="uk-UA" sz="3200" dirty="0">
                <a:latin typeface="Calibri" panose="020F0502020204030204" pitchFamily="34" charset="0"/>
              </a:rPr>
              <a:t>Це потрібно для того, щоб змінювати їх активність, </a:t>
            </a:r>
            <a:r>
              <a:rPr lang="uk-UA" sz="3200" dirty="0" smtClean="0">
                <a:latin typeface="Calibri" panose="020F0502020204030204" pitchFamily="34" charset="0"/>
              </a:rPr>
              <a:t>текст.</a:t>
            </a:r>
            <a:endParaRPr lang="en-US" altLang="uk-UA" sz="3200" dirty="0">
              <a:latin typeface="Calibri" pitchFamily="34" charset="0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78068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Functional Requirements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uk-UA" sz="3600" dirty="0">
                <a:latin typeface="Calibri" panose="020F0502020204030204" pitchFamily="34" charset="0"/>
              </a:rPr>
              <a:t>Сторінка «Редагування </a:t>
            </a:r>
            <a:r>
              <a:rPr lang="uk-UA" sz="3600" dirty="0" smtClean="0">
                <a:latin typeface="Calibri" panose="020F0502020204030204" pitchFamily="34" charset="0"/>
              </a:rPr>
              <a:t>відгука», </a:t>
            </a:r>
            <a:r>
              <a:rPr lang="uk-UA" sz="3600" dirty="0">
                <a:latin typeface="Calibri" panose="020F0502020204030204" pitchFamily="34" charset="0"/>
              </a:rPr>
              <a:t>повинна містити наступні елементи, по замовчуванню заповнені інформацією з бази даних</a:t>
            </a:r>
            <a:r>
              <a:rPr lang="en-US" sz="3600" dirty="0">
                <a:latin typeface="Calibri" panose="020F0502020204030204" pitchFamily="34" charset="0"/>
              </a:rPr>
              <a:t>:</a:t>
            </a:r>
          </a:p>
          <a:p>
            <a:pPr algn="just">
              <a:defRPr/>
            </a:pPr>
            <a:r>
              <a:rPr lang="uk-UA" sz="3600" dirty="0">
                <a:latin typeface="Calibri" panose="020F0502020204030204" pitchFamily="34" charset="0"/>
              </a:rPr>
              <a:t>текстове поле «Текст </a:t>
            </a:r>
            <a:r>
              <a:rPr lang="uk-UA" sz="3600" dirty="0" smtClean="0">
                <a:latin typeface="Calibri" panose="020F0502020204030204" pitchFamily="34" charset="0"/>
              </a:rPr>
              <a:t>відгука» </a:t>
            </a:r>
            <a:r>
              <a:rPr lang="uk-UA" sz="3600" dirty="0">
                <a:latin typeface="Calibri" panose="020F0502020204030204" pitchFamily="34" charset="0"/>
              </a:rPr>
              <a:t>(основний зміст </a:t>
            </a:r>
            <a:r>
              <a:rPr lang="uk-UA" sz="3600" dirty="0" smtClean="0">
                <a:latin typeface="Calibri" panose="020F0502020204030204" pitchFamily="34" charset="0"/>
              </a:rPr>
              <a:t>відгука);</a:t>
            </a:r>
            <a:endParaRPr lang="uk-UA" sz="3600" dirty="0">
              <a:latin typeface="Calibri" panose="020F0502020204030204" pitchFamily="34" charset="0"/>
            </a:endParaRPr>
          </a:p>
          <a:p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7676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Functional Requirements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altLang="uk-UA" sz="3600" dirty="0" err="1">
                <a:latin typeface="Calibri" pitchFamily="34" charset="0"/>
              </a:rPr>
              <a:t>цілочисельне</a:t>
            </a:r>
            <a:r>
              <a:rPr lang="uk-UA" altLang="uk-UA" sz="3600" dirty="0">
                <a:latin typeface="Calibri" pitchFamily="34" charset="0"/>
              </a:rPr>
              <a:t> поле «Кодовий номер» (ідентифікатор </a:t>
            </a:r>
            <a:r>
              <a:rPr lang="uk-UA" altLang="uk-UA" sz="3600" dirty="0" smtClean="0">
                <a:latin typeface="Calibri" pitchFamily="34" charset="0"/>
              </a:rPr>
              <a:t>відгука, </a:t>
            </a:r>
            <a:r>
              <a:rPr lang="uk-UA" altLang="uk-UA" sz="3600" dirty="0">
                <a:latin typeface="Calibri" pitchFamily="34" charset="0"/>
              </a:rPr>
              <a:t>використовується для підтримки бізнес-процесів);</a:t>
            </a:r>
            <a:endParaRPr lang="en-US" altLang="uk-UA" sz="3600" dirty="0">
              <a:latin typeface="Calibri" pitchFamily="34" charset="0"/>
            </a:endParaRPr>
          </a:p>
          <a:p>
            <a:pPr algn="just"/>
            <a:r>
              <a:rPr lang="uk-UA" altLang="uk-UA" sz="3600" dirty="0">
                <a:latin typeface="Calibri" pitchFamily="34" charset="0"/>
              </a:rPr>
              <a:t>прапорець  «Активний» (зміна стану </a:t>
            </a:r>
            <a:r>
              <a:rPr lang="uk-UA" altLang="uk-UA" sz="3600" dirty="0" smtClean="0">
                <a:latin typeface="Calibri" pitchFamily="34" charset="0"/>
              </a:rPr>
              <a:t>відгука</a:t>
            </a:r>
            <a:r>
              <a:rPr lang="ru-RU" altLang="uk-UA" sz="3600" dirty="0" smtClean="0">
                <a:latin typeface="Calibri" pitchFamily="34" charset="0"/>
              </a:rPr>
              <a:t>)</a:t>
            </a:r>
            <a:r>
              <a:rPr lang="uk-UA" altLang="uk-UA" sz="3600" dirty="0">
                <a:latin typeface="Calibri" pitchFamily="34" charset="0"/>
              </a:rPr>
              <a:t>;</a:t>
            </a:r>
          </a:p>
          <a:p>
            <a:endParaRPr lang="uk-UA" altLang="uk-UA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813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 smtClean="0">
                <a:solidFill>
                  <a:schemeClr val="bg1"/>
                </a:solidFill>
              </a:rPr>
              <a:t>Functional Requirements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uk-UA" altLang="uk-UA" sz="3200" dirty="0" smtClean="0">
                <a:latin typeface="Calibri" pitchFamily="34" charset="0"/>
              </a:rPr>
              <a:t>кнопки </a:t>
            </a:r>
            <a:r>
              <a:rPr lang="uk-UA" altLang="uk-UA" sz="3200" dirty="0">
                <a:latin typeface="Calibri" pitchFamily="34" charset="0"/>
              </a:rPr>
              <a:t>(пункти головного меню) «Оновити», «Зберегти», «Зберегти і повернутись</a:t>
            </a:r>
            <a:r>
              <a:rPr lang="uk-UA" altLang="uk-UA" sz="3200" dirty="0" smtClean="0">
                <a:latin typeface="Calibri" pitchFamily="34" charset="0"/>
              </a:rPr>
              <a:t>».</a:t>
            </a:r>
          </a:p>
          <a:p>
            <a:pPr algn="just"/>
            <a:r>
              <a:rPr lang="uk-UA" altLang="uk-UA" sz="3200" dirty="0" smtClean="0">
                <a:latin typeface="Calibri" pitchFamily="34" charset="0"/>
              </a:rPr>
              <a:t>Оцінка програми (призначення відповідної оцінки програми) «Визначається від 1-5 автоматичним пересуванням мишки по відповідному полі»</a:t>
            </a:r>
            <a:endParaRPr lang="uk-UA" altLang="uk-UA" sz="3200" dirty="0">
              <a:latin typeface="Calibri" pitchFamily="34" charset="0"/>
            </a:endParaRP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86548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ru-RU" altLang="uk-UA" dirty="0">
                <a:solidFill>
                  <a:schemeClr val="bg1"/>
                </a:solidFill>
              </a:rPr>
              <a:t> </a:t>
            </a:r>
            <a:r>
              <a:rPr lang="uk-UA" altLang="uk-UA" dirty="0">
                <a:solidFill>
                  <a:schemeClr val="bg1"/>
                </a:solidFill>
              </a:rPr>
              <a:t>/ «Текст коментаря»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z="3600" dirty="0">
                <a:latin typeface="Calibri" pitchFamily="34" charset="0"/>
              </a:rPr>
              <a:t>Текстове поле «Текст </a:t>
            </a:r>
            <a:r>
              <a:rPr lang="uk-UA" altLang="uk-UA" sz="3600" dirty="0" smtClean="0">
                <a:latin typeface="Calibri" pitchFamily="34" charset="0"/>
              </a:rPr>
              <a:t>відгука» </a:t>
            </a:r>
            <a:r>
              <a:rPr lang="uk-UA" altLang="uk-UA" sz="3600" dirty="0">
                <a:latin typeface="Calibri" pitchFamily="34" charset="0"/>
              </a:rPr>
              <a:t>довжиною до 50 символів будь-якого регістру, не має бути пустим, не має містити зарезервовані символи (=, /, |, \, *, (,), _,:,;, #,%, ^, [,]?), повинне бути унікальним. При помилці поле повинне підсвічуватись.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078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«Кодовий номер»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sz="3600" dirty="0" err="1">
                <a:latin typeface="Calibri" pitchFamily="34" charset="0"/>
              </a:rPr>
              <a:t>Цілочисельне</a:t>
            </a:r>
            <a:r>
              <a:rPr lang="uk-UA" altLang="uk-UA" sz="3600" dirty="0">
                <a:latin typeface="Calibri" pitchFamily="34" charset="0"/>
              </a:rPr>
              <a:t> поле «Кодовий номер» довжиною до 3 символів на проміжку </a:t>
            </a:r>
            <a:r>
              <a:rPr lang="en-US" altLang="uk-UA" sz="3600" dirty="0">
                <a:latin typeface="Calibri" pitchFamily="34" charset="0"/>
              </a:rPr>
              <a:t>[0; </a:t>
            </a:r>
            <a:r>
              <a:rPr lang="en-US" altLang="uk-UA" sz="3600" dirty="0" smtClean="0">
                <a:latin typeface="Calibri" pitchFamily="34" charset="0"/>
              </a:rPr>
              <a:t>999</a:t>
            </a:r>
            <a:r>
              <a:rPr lang="uk-UA" altLang="uk-UA" sz="3600" dirty="0" smtClean="0">
                <a:latin typeface="Calibri" pitchFamily="34" charset="0"/>
              </a:rPr>
              <a:t>9</a:t>
            </a:r>
            <a:r>
              <a:rPr lang="en-US" altLang="uk-UA" sz="3600" dirty="0" smtClean="0">
                <a:latin typeface="Calibri" pitchFamily="34" charset="0"/>
              </a:rPr>
              <a:t>]</a:t>
            </a:r>
            <a:r>
              <a:rPr lang="uk-UA" altLang="uk-UA" sz="3600" dirty="0">
                <a:latin typeface="Calibri" pitchFamily="34" charset="0"/>
              </a:rPr>
              <a:t>, не має бути пустим, повинне бути унікальним. При помилці поле повинне підсвічуватись.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977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uk-UA" dirty="0">
                <a:solidFill>
                  <a:schemeClr val="bg1"/>
                </a:solidFill>
              </a:rPr>
              <a:t>Items</a:t>
            </a:r>
            <a:r>
              <a:rPr lang="uk-UA" altLang="uk-UA" dirty="0">
                <a:solidFill>
                  <a:schemeClr val="bg1"/>
                </a:solidFill>
              </a:rPr>
              <a:t> / «Активний»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uk-UA" altLang="uk-UA" sz="3600" dirty="0">
                <a:latin typeface="Calibri" pitchFamily="34" charset="0"/>
              </a:rPr>
              <a:t>Прапорець «Активний» повинен приймати виключно два стани – встановлений, невстановлений. Відповідно буде вказувати на активність та </a:t>
            </a:r>
            <a:r>
              <a:rPr lang="uk-UA" altLang="uk-UA" sz="3600" dirty="0" err="1">
                <a:latin typeface="Calibri" pitchFamily="34" charset="0"/>
              </a:rPr>
              <a:t>неактивність</a:t>
            </a:r>
            <a:r>
              <a:rPr lang="uk-UA" altLang="uk-UA" sz="3600" dirty="0">
                <a:latin typeface="Calibri" pitchFamily="34" charset="0"/>
              </a:rPr>
              <a:t> </a:t>
            </a:r>
            <a:r>
              <a:rPr lang="uk-UA" altLang="uk-UA" sz="3600" dirty="0" smtClean="0">
                <a:latin typeface="Calibri" pitchFamily="34" charset="0"/>
              </a:rPr>
              <a:t>відгука.</a:t>
            </a:r>
            <a:endParaRPr lang="uk-UA" altLang="uk-UA" sz="3600" dirty="0">
              <a:latin typeface="Calibr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80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452</Words>
  <Application>Microsoft Office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Walter Turncoat</vt:lpstr>
      <vt:lpstr>Wingdings 3</vt:lpstr>
      <vt:lpstr>Ион</vt:lpstr>
      <vt:lpstr>Лабораторна робота №3</vt:lpstr>
      <vt:lpstr>Анотація</vt:lpstr>
      <vt:lpstr>Business Value</vt:lpstr>
      <vt:lpstr>Functional Requirements</vt:lpstr>
      <vt:lpstr>Functional Requirements</vt:lpstr>
      <vt:lpstr>Functional Requirements</vt:lpstr>
      <vt:lpstr>Items / «Текст коментаря»</vt:lpstr>
      <vt:lpstr>Items / «Кодовий номер»</vt:lpstr>
      <vt:lpstr>Items / «Активний»</vt:lpstr>
      <vt:lpstr>Items / «Оцінка»</vt:lpstr>
      <vt:lpstr>Items / «Оновити»</vt:lpstr>
      <vt:lpstr>Items / «Зберегти»</vt:lpstr>
      <vt:lpstr>Items / «Зберегти і повернутись»</vt:lpstr>
      <vt:lpstr>Прототип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№3</dc:title>
  <dc:creator>Цап Тарас</dc:creator>
  <cp:lastModifiedBy>Цап Тарас</cp:lastModifiedBy>
  <cp:revision>4</cp:revision>
  <dcterms:created xsi:type="dcterms:W3CDTF">2016-03-30T11:11:34Z</dcterms:created>
  <dcterms:modified xsi:type="dcterms:W3CDTF">2016-03-30T11:40:08Z</dcterms:modified>
</cp:coreProperties>
</file>