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577" r:id="rId2"/>
    <p:sldId id="595" r:id="rId3"/>
    <p:sldId id="618" r:id="rId4"/>
    <p:sldId id="641" r:id="rId5"/>
    <p:sldId id="655" r:id="rId6"/>
    <p:sldId id="656" r:id="rId7"/>
    <p:sldId id="658" r:id="rId8"/>
    <p:sldId id="659" r:id="rId9"/>
    <p:sldId id="660" r:id="rId10"/>
    <p:sldId id="661" r:id="rId11"/>
    <p:sldId id="662" r:id="rId12"/>
    <p:sldId id="663" r:id="rId1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7EB8"/>
    <a:srgbClr val="FF3300"/>
    <a:srgbClr val="75BEE9"/>
    <a:srgbClr val="000099"/>
    <a:srgbClr val="009ED6"/>
    <a:srgbClr val="0099FF"/>
    <a:srgbClr val="0033CC"/>
    <a:srgbClr val="32469A"/>
    <a:srgbClr val="243C80"/>
    <a:srgbClr val="204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0" autoAdjust="0"/>
    <p:restoredTop sz="92101" autoAdjust="0"/>
  </p:normalViewPr>
  <p:slideViewPr>
    <p:cSldViewPr>
      <p:cViewPr varScale="1">
        <p:scale>
          <a:sx n="88" d="100"/>
          <a:sy n="88" d="100"/>
        </p:scale>
        <p:origin x="145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154" y="-8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EDB6DF3-FA61-45CB-BE27-053A00556DB1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AFA7AAB-6417-4573-AFEB-2CFC0504950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2216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89C4D45-EFF8-479D-AF6F-9BB9BF232254}" type="datetimeFigureOut">
              <a:rPr lang="en-US" smtClean="0"/>
              <a:pPr/>
              <a:t>6/9/2016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err="1" smtClean="0"/>
              <a:t>jksdksd</a:t>
            </a:r>
            <a:r>
              <a:rPr lang="en-US" smtClean="0"/>
              <a:t> </a:t>
            </a:r>
            <a:r>
              <a:rPr lang="en-US" err="1" smtClean="0"/>
              <a:t>jh</a:t>
            </a:r>
            <a:r>
              <a:rPr lang="en-US" smtClean="0"/>
              <a:t> </a:t>
            </a:r>
            <a:r>
              <a:rPr lang="en-US" err="1" smtClean="0"/>
              <a:t>jhfkjhfsd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B208339-1CDE-4508-95CE-C65DBDC3BF13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2253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84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81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8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53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 (w/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2304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>
              <a:defRPr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17EB8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‹№›</a:t>
            </a:fld>
            <a:endParaRPr lang="uk-UA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 algn="l"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590800"/>
            <a:ext cx="7772400" cy="136207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4400" cap="none" baseline="0" dirty="0">
                <a:latin typeface="Segoe UI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155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s Layou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4802400" y="0"/>
            <a:ext cx="4345200" cy="6858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252000" rIns="91440" bIns="45720" rtlCol="0">
            <a:normAutofit/>
          </a:bodyPr>
          <a:lstStyle>
            <a:lvl1pPr>
              <a:defRPr sz="2400" baseline="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27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ne Columns Layou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4800600" y="0"/>
            <a:ext cx="4343400" cy="6858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25200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457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ne Columns Layou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4800600" y="0"/>
            <a:ext cx="4343400" cy="6858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252000" rIns="91440" bIns="45720" rtlCol="0">
            <a:normAutofit/>
          </a:bodyPr>
          <a:lstStyle>
            <a:lvl1pPr>
              <a:defRPr sz="2400" baseline="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098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5181600"/>
            <a:ext cx="9136380" cy="914400"/>
          </a:xfrm>
          <a:solidFill>
            <a:srgbClr val="017EB8"/>
          </a:solidFill>
        </p:spPr>
        <p:txBody>
          <a:bodyPr vert="horz" lIns="36000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117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382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743200" y="4953000"/>
            <a:ext cx="1600200" cy="1371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uk-UA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934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775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616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add text</a:t>
            </a:r>
          </a:p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05802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baseline="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767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04800" y="2514600"/>
            <a:ext cx="1981200" cy="1981200"/>
          </a:xfrm>
        </p:spPr>
        <p:txBody>
          <a:bodyPr/>
          <a:lstStyle/>
          <a:p>
            <a:endParaRPr lang="uk-UA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295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4800" y="1828800"/>
            <a:ext cx="44958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cap="none" baseline="0" dirty="0"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19100" y="4953000"/>
            <a:ext cx="3877408" cy="7620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029200" y="0"/>
            <a:ext cx="37338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63638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(w/o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465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 (w/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0"/>
          </p:nvPr>
        </p:nvSpPr>
        <p:spPr>
          <a:xfrm>
            <a:off x="2304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‹№›</a:t>
            </a:fld>
            <a:endParaRPr lang="uk-UA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48006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948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07369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7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4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44683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‹№›</a:t>
            </a:fld>
            <a:endParaRPr lang="uk-UA"/>
          </a:p>
        </p:txBody>
      </p:sp>
      <p:sp>
        <p:nvSpPr>
          <p:cNvPr id="5" name="Content Placeholder 2"/>
          <p:cNvSpPr txBox="1">
            <a:spLocks/>
          </p:cNvSpPr>
          <p:nvPr userDrawn="1"/>
        </p:nvSpPr>
        <p:spPr>
          <a:xfrm>
            <a:off x="1905000" y="6324600"/>
            <a:ext cx="30480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mtClean="0"/>
          </a:p>
          <a:p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712" r:id="rId3"/>
    <p:sldLayoutId id="2147483713" r:id="rId4"/>
    <p:sldLayoutId id="2147483661" r:id="rId5"/>
    <p:sldLayoutId id="2147483709" r:id="rId6"/>
    <p:sldLayoutId id="2147483655" r:id="rId7"/>
    <p:sldLayoutId id="2147483674" r:id="rId8"/>
    <p:sldLayoutId id="2147483711" r:id="rId9"/>
    <p:sldLayoutId id="2147483675" r:id="rId10"/>
    <p:sldLayoutId id="2147483721" r:id="rId11"/>
    <p:sldLayoutId id="2147483723" r:id="rId12"/>
    <p:sldLayoutId id="2147483722" r:id="rId13"/>
    <p:sldLayoutId id="2147483725" r:id="rId14"/>
    <p:sldLayoutId id="2147483726" r:id="rId1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0" rtl="0" eaLnBrk="1" latinLnBrk="0" hangingPunct="1">
        <a:spcBef>
          <a:spcPct val="0"/>
        </a:spcBef>
        <a:buNone/>
        <a:defRPr lang="en-US" sz="4000" b="0" kern="1200" baseline="0" dirty="0" smtClean="0">
          <a:solidFill>
            <a:srgbClr val="017EB8"/>
          </a:solidFill>
          <a:latin typeface="Segoe UI" panose="020B0502040204020203" pitchFamily="34" charset="0"/>
          <a:ea typeface="Segoe UI" pitchFamily="34" charset="0"/>
          <a:cs typeface="Segoe UI" pitchFamily="34" charset="0"/>
        </a:defRPr>
      </a:lvl1pPr>
    </p:titleStyle>
    <p:bodyStyle>
      <a:lvl1pPr marL="266700" indent="-266700" algn="l" defTabSz="914400" rtl="0" eaLnBrk="1" latinLnBrk="0" hangingPunct="1">
        <a:spcBef>
          <a:spcPct val="20000"/>
        </a:spcBef>
        <a:buClr>
          <a:srgbClr val="017EB8"/>
        </a:buClr>
        <a:buFont typeface="Arial" panose="020B0604020202020204" pitchFamily="34" charset="0"/>
        <a:buChar char="•"/>
        <a:defRPr sz="3200" kern="1200" baseline="0">
          <a:solidFill>
            <a:schemeClr val="tx1">
              <a:lumMod val="75000"/>
              <a:lumOff val="2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628650" indent="-28575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lang="en-US" sz="2800" kern="1200" baseline="0" dirty="0" smtClean="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971550" indent="-17145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lang="en-US" sz="2400" kern="1200" baseline="0" dirty="0" smtClean="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7300" indent="-22860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lang="en-US" sz="2000" kern="1200" baseline="0" dirty="0" smtClean="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485900" indent="-22860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62000" y="1752600"/>
            <a:ext cx="7239000" cy="2362200"/>
          </a:xfrm>
        </p:spPr>
        <p:txBody>
          <a:bodyPr/>
          <a:lstStyle/>
          <a:p>
            <a:pPr lvl="0" algn="ctr" defTabSz="914400">
              <a:spcBef>
                <a:spcPts val="0"/>
              </a:spcBef>
            </a:pPr>
            <a:r>
              <a:rPr lang="uk-UA" sz="4800" b="1" kern="0" dirty="0" smtClean="0">
                <a:solidFill>
                  <a:schemeClr val="bg1"/>
                </a:solidFill>
                <a:latin typeface="Calibri"/>
                <a:ea typeface="+mn-ea"/>
                <a:cs typeface="+mn-cs"/>
              </a:rPr>
              <a:t>Лабораторна робота №7,8</a:t>
            </a:r>
            <a:br>
              <a:rPr lang="uk-UA" sz="4800" b="1" kern="0" dirty="0" smtClean="0">
                <a:solidFill>
                  <a:schemeClr val="bg1"/>
                </a:solidFill>
                <a:latin typeface="Calibri"/>
                <a:ea typeface="+mn-ea"/>
                <a:cs typeface="+mn-cs"/>
              </a:rPr>
            </a:br>
            <a:r>
              <a:rPr lang="uk-UA" sz="2800" dirty="0" err="1">
                <a:solidFill>
                  <a:schemeClr val="bg1"/>
                </a:solidFill>
              </a:rPr>
              <a:t>Design</a:t>
            </a:r>
            <a:r>
              <a:rPr lang="uk-UA" sz="2800" dirty="0">
                <a:solidFill>
                  <a:schemeClr val="bg1"/>
                </a:solidFill>
              </a:rPr>
              <a:t> </a:t>
            </a:r>
            <a:r>
              <a:rPr lang="uk-UA" sz="2800" dirty="0" err="1">
                <a:solidFill>
                  <a:schemeClr val="bg1"/>
                </a:solidFill>
              </a:rPr>
              <a:t>tests</a:t>
            </a:r>
            <a:r>
              <a:rPr lang="uk-UA" sz="2800" dirty="0">
                <a:solidFill>
                  <a:schemeClr val="bg1"/>
                </a:solidFill>
              </a:rPr>
              <a:t> </a:t>
            </a:r>
            <a:r>
              <a:rPr lang="uk-UA" sz="2800" dirty="0" err="1">
                <a:solidFill>
                  <a:schemeClr val="bg1"/>
                </a:solidFill>
              </a:rPr>
              <a:t>applying</a:t>
            </a:r>
            <a:r>
              <a:rPr lang="uk-UA" sz="2800" dirty="0">
                <a:solidFill>
                  <a:schemeClr val="bg1"/>
                </a:solidFill>
              </a:rPr>
              <a:t> </a:t>
            </a:r>
            <a:r>
              <a:rPr lang="uk-UA" sz="2800" dirty="0" err="1">
                <a:solidFill>
                  <a:schemeClr val="bg1"/>
                </a:solidFill>
              </a:rPr>
              <a:t>test</a:t>
            </a:r>
            <a:r>
              <a:rPr lang="uk-UA" sz="2800" dirty="0">
                <a:solidFill>
                  <a:schemeClr val="bg1"/>
                </a:solidFill>
              </a:rPr>
              <a:t> </a:t>
            </a:r>
            <a:r>
              <a:rPr lang="uk-UA" sz="2800" dirty="0" err="1">
                <a:solidFill>
                  <a:schemeClr val="bg1"/>
                </a:solidFill>
              </a:rPr>
              <a:t>design</a:t>
            </a:r>
            <a:r>
              <a:rPr lang="uk-UA" sz="2800" dirty="0">
                <a:solidFill>
                  <a:schemeClr val="bg1"/>
                </a:solidFill>
              </a:rPr>
              <a:t> </a:t>
            </a:r>
            <a:r>
              <a:rPr lang="uk-UA" sz="2800" dirty="0" err="1">
                <a:solidFill>
                  <a:schemeClr val="bg1"/>
                </a:solidFill>
              </a:rPr>
              <a:t>techniques</a:t>
            </a:r>
            <a:endParaRPr lang="uk-UA" sz="2800" b="1" kern="0" dirty="0">
              <a:solidFill>
                <a:schemeClr val="bg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91200" y="4267200"/>
            <a:ext cx="2743200" cy="175260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100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uk-UA" sz="3200" dirty="0" smtClean="0">
                <a:solidFill>
                  <a:schemeClr val="bg1"/>
                </a:solidFill>
              </a:rPr>
              <a:t>Виконав: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uk-UA" sz="3200" dirty="0" smtClean="0">
                <a:solidFill>
                  <a:schemeClr val="bg1"/>
                </a:solidFill>
              </a:rPr>
              <a:t>Студент групи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uk-UA" sz="3200" dirty="0" smtClean="0">
                <a:solidFill>
                  <a:schemeClr val="bg1"/>
                </a:solidFill>
              </a:rPr>
              <a:t>Піт-15-3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uk-UA" sz="3200" dirty="0" smtClean="0">
                <a:solidFill>
                  <a:schemeClr val="bg1"/>
                </a:solidFill>
              </a:rPr>
              <a:t>Цап Андрій</a:t>
            </a:r>
            <a:endParaRPr lang="uk-UA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18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7467600" cy="1905000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State transition</a:t>
            </a:r>
            <a:endParaRPr lang="uk-UA" sz="1800" dirty="0">
              <a:solidFill>
                <a:schemeClr val="bg1"/>
              </a:solidFill>
            </a:endParaRP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327802" y="1752600"/>
            <a:ext cx="8358998" cy="2116197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Aft>
                <a:spcPts val="1200"/>
              </a:spcAft>
              <a:defRPr/>
            </a:pPr>
            <a:r>
              <a:rPr lang="uk-UA" sz="1800" dirty="0" smtClean="0">
                <a:solidFill>
                  <a:schemeClr val="bg1"/>
                </a:solidFill>
              </a:rPr>
              <a:t>Користувач хоче скористатись автоматом для поповнення балансу на </a:t>
            </a:r>
            <a:r>
              <a:rPr lang="uk-UA" sz="1800" dirty="0" err="1" smtClean="0">
                <a:solidFill>
                  <a:schemeClr val="bg1"/>
                </a:solidFill>
              </a:rPr>
              <a:t>свому</a:t>
            </a:r>
            <a:r>
              <a:rPr lang="uk-UA" sz="1800" dirty="0" smtClean="0">
                <a:solidFill>
                  <a:schemeClr val="bg1"/>
                </a:solidFill>
              </a:rPr>
              <a:t> </a:t>
            </a:r>
            <a:r>
              <a:rPr lang="uk-UA" sz="1800" dirty="0" err="1" smtClean="0">
                <a:solidFill>
                  <a:schemeClr val="bg1"/>
                </a:solidFill>
              </a:rPr>
              <a:t>акаунті</a:t>
            </a:r>
            <a:r>
              <a:rPr lang="uk-UA" sz="1800" dirty="0" smtClean="0">
                <a:solidFill>
                  <a:schemeClr val="bg1"/>
                </a:solidFill>
              </a:rPr>
              <a:t>. Для цього він вводить номер свого </a:t>
            </a:r>
            <a:r>
              <a:rPr lang="uk-UA" sz="1800" dirty="0" err="1" smtClean="0">
                <a:solidFill>
                  <a:schemeClr val="bg1"/>
                </a:solidFill>
              </a:rPr>
              <a:t>акаунта</a:t>
            </a:r>
            <a:r>
              <a:rPr lang="uk-UA" sz="1800" dirty="0" smtClean="0">
                <a:solidFill>
                  <a:schemeClr val="bg1"/>
                </a:solidFill>
              </a:rPr>
              <a:t>, якщо він </a:t>
            </a:r>
            <a:r>
              <a:rPr lang="uk-UA" sz="1800" dirty="0" err="1" smtClean="0">
                <a:solidFill>
                  <a:schemeClr val="bg1"/>
                </a:solidFill>
              </a:rPr>
              <a:t>валідний</a:t>
            </a:r>
            <a:r>
              <a:rPr lang="uk-UA" sz="1800" dirty="0" smtClean="0">
                <a:solidFill>
                  <a:schemeClr val="bg1"/>
                </a:solidFill>
              </a:rPr>
              <a:t> то користувач переходить далі для внесення суми коштів і якщо ця сума коштів є на балансі кредитної картки чи він </a:t>
            </a:r>
            <a:r>
              <a:rPr lang="uk-UA" sz="1800" dirty="0" err="1" smtClean="0">
                <a:solidFill>
                  <a:schemeClr val="bg1"/>
                </a:solidFill>
              </a:rPr>
              <a:t>вніс</a:t>
            </a:r>
            <a:r>
              <a:rPr lang="uk-UA" sz="1800" dirty="0" smtClean="0">
                <a:solidFill>
                  <a:schemeClr val="bg1"/>
                </a:solidFill>
              </a:rPr>
              <a:t> відповідну суму готівки, то гроші відправляються на баланс </a:t>
            </a:r>
            <a:r>
              <a:rPr lang="uk-UA" sz="1800" dirty="0" err="1" smtClean="0">
                <a:solidFill>
                  <a:schemeClr val="bg1"/>
                </a:solidFill>
              </a:rPr>
              <a:t>акаунта</a:t>
            </a:r>
            <a:r>
              <a:rPr lang="uk-UA" sz="1800" dirty="0">
                <a:solidFill>
                  <a:schemeClr val="bg1"/>
                </a:solidFill>
              </a:rPr>
              <a:t>.</a:t>
            </a:r>
            <a:r>
              <a:rPr lang="uk-UA" sz="1800" dirty="0" smtClean="0">
                <a:solidFill>
                  <a:schemeClr val="bg1"/>
                </a:solidFill>
              </a:rPr>
              <a:t> 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Flowchart: Connector 4"/>
          <p:cNvSpPr/>
          <p:nvPr/>
        </p:nvSpPr>
        <p:spPr>
          <a:xfrm>
            <a:off x="7817972" y="4717144"/>
            <a:ext cx="1089660" cy="1058228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b="1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Cancel operation </a:t>
            </a:r>
            <a:endParaRPr lang="en-US" sz="1000" b="1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lowchart: Connector 5"/>
          <p:cNvSpPr/>
          <p:nvPr/>
        </p:nvSpPr>
        <p:spPr>
          <a:xfrm>
            <a:off x="141260" y="4717144"/>
            <a:ext cx="1089660" cy="1058228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b="1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Default state</a:t>
            </a:r>
            <a:endParaRPr lang="en-US" sz="1000" b="1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101"/>
          <p:cNvSpPr txBox="1">
            <a:spLocks noChangeArrowheads="1"/>
          </p:cNvSpPr>
          <p:nvPr/>
        </p:nvSpPr>
        <p:spPr bwMode="auto">
          <a:xfrm>
            <a:off x="4061312" y="4924083"/>
            <a:ext cx="838200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Click ‘Save’</a:t>
            </a:r>
          </a:p>
          <a:p>
            <a:pPr algn="ctr"/>
            <a:r>
              <a:rPr lang="en-US" sz="9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button</a:t>
            </a:r>
            <a:endParaRPr lang="en-US" sz="9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Flowchart: Connector 8"/>
          <p:cNvSpPr/>
          <p:nvPr/>
        </p:nvSpPr>
        <p:spPr>
          <a:xfrm>
            <a:off x="3962400" y="4723580"/>
            <a:ext cx="1089660" cy="1058228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b="1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User input sum and insert cash/card</a:t>
            </a:r>
            <a:endParaRPr lang="en-US" sz="1000" b="1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" name="Straight Arrow Connector 9"/>
          <p:cNvCxnSpPr>
            <a:endCxn id="9" idx="2"/>
          </p:cNvCxnSpPr>
          <p:nvPr/>
        </p:nvCxnSpPr>
        <p:spPr>
          <a:xfrm flipV="1">
            <a:off x="1344930" y="5252694"/>
            <a:ext cx="788670" cy="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" name="Flowchart: Connector 11"/>
          <p:cNvSpPr/>
          <p:nvPr/>
        </p:nvSpPr>
        <p:spPr>
          <a:xfrm>
            <a:off x="2133600" y="4723580"/>
            <a:ext cx="1089660" cy="1058228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b="1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User enter account number</a:t>
            </a:r>
            <a:endParaRPr lang="en-US" sz="1000" b="1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Straight Arrow Connector 12"/>
          <p:cNvCxnSpPr>
            <a:stCxn id="9" idx="6"/>
            <a:endCxn id="7" idx="2"/>
          </p:cNvCxnSpPr>
          <p:nvPr/>
        </p:nvCxnSpPr>
        <p:spPr>
          <a:xfrm>
            <a:off x="3223260" y="5252694"/>
            <a:ext cx="739140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" name="TextBox 101"/>
          <p:cNvSpPr txBox="1">
            <a:spLocks noChangeArrowheads="1"/>
          </p:cNvSpPr>
          <p:nvPr/>
        </p:nvSpPr>
        <p:spPr bwMode="auto">
          <a:xfrm>
            <a:off x="3180759" y="4870429"/>
            <a:ext cx="76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Account is active</a:t>
            </a:r>
            <a:endParaRPr lang="en-US" sz="9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Flowchart: Connector 14"/>
          <p:cNvSpPr/>
          <p:nvPr/>
        </p:nvSpPr>
        <p:spPr>
          <a:xfrm>
            <a:off x="5791200" y="4723580"/>
            <a:ext cx="1089660" cy="1058228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uk-UA" sz="10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account</a:t>
            </a:r>
            <a:r>
              <a:rPr lang="uk-UA" sz="10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sz="10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</a:t>
            </a:r>
            <a:r>
              <a:rPr lang="uk-UA" sz="10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sz="10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replenished</a:t>
            </a:r>
            <a:endParaRPr lang="en-US" sz="1000" b="1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5"/>
          <p:cNvCxnSpPr>
            <a:stCxn id="7" idx="6"/>
            <a:endCxn id="12" idx="2"/>
          </p:cNvCxnSpPr>
          <p:nvPr/>
        </p:nvCxnSpPr>
        <p:spPr>
          <a:xfrm>
            <a:off x="5052060" y="5252694"/>
            <a:ext cx="739140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TextBox 101"/>
          <p:cNvSpPr txBox="1">
            <a:spLocks noChangeArrowheads="1"/>
          </p:cNvSpPr>
          <p:nvPr/>
        </p:nvSpPr>
        <p:spPr bwMode="auto">
          <a:xfrm>
            <a:off x="5018065" y="4728964"/>
            <a:ext cx="7620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Inserted money are available</a:t>
            </a:r>
            <a:endParaRPr lang="en-US" sz="9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Заокруглена сполучна лінія 14"/>
          <p:cNvCxnSpPr>
            <a:stCxn id="7" idx="0"/>
            <a:endCxn id="4" idx="0"/>
          </p:cNvCxnSpPr>
          <p:nvPr/>
        </p:nvCxnSpPr>
        <p:spPr>
          <a:xfrm rot="5400000" flipH="1" flipV="1">
            <a:off x="6431798" y="2792576"/>
            <a:ext cx="6436" cy="3855572"/>
          </a:xfrm>
          <a:prstGeom prst="curvedConnector3">
            <a:avLst>
              <a:gd name="adj1" fmla="val 669638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01"/>
          <p:cNvSpPr txBox="1">
            <a:spLocks noChangeArrowheads="1"/>
          </p:cNvSpPr>
          <p:nvPr/>
        </p:nvSpPr>
        <p:spPr bwMode="auto">
          <a:xfrm>
            <a:off x="4899512" y="3825254"/>
            <a:ext cx="7620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 enough money</a:t>
            </a:r>
            <a:endParaRPr lang="en-US" sz="9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" name="Заокруглена сполучна лінія 16"/>
          <p:cNvCxnSpPr>
            <a:stCxn id="7" idx="6"/>
            <a:endCxn id="7" idx="2"/>
          </p:cNvCxnSpPr>
          <p:nvPr/>
        </p:nvCxnSpPr>
        <p:spPr>
          <a:xfrm flipH="1">
            <a:off x="3962400" y="5252694"/>
            <a:ext cx="1089660" cy="12700"/>
          </a:xfrm>
          <a:prstGeom prst="curvedConnector5">
            <a:avLst>
              <a:gd name="adj1" fmla="val -20979"/>
              <a:gd name="adj2" fmla="val -8433748"/>
              <a:gd name="adj3" fmla="val 120979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Заокруглена сполучна лінія 17"/>
          <p:cNvCxnSpPr>
            <a:stCxn id="9" idx="2"/>
            <a:endCxn id="9" idx="6"/>
          </p:cNvCxnSpPr>
          <p:nvPr/>
        </p:nvCxnSpPr>
        <p:spPr>
          <a:xfrm rot="10800000" flipH="1">
            <a:off x="2133600" y="5252694"/>
            <a:ext cx="1089660" cy="12700"/>
          </a:xfrm>
          <a:prstGeom prst="curvedConnector5">
            <a:avLst>
              <a:gd name="adj1" fmla="val -20979"/>
              <a:gd name="adj2" fmla="val 7680535"/>
              <a:gd name="adj3" fmla="val 120979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01"/>
          <p:cNvSpPr txBox="1">
            <a:spLocks noChangeArrowheads="1"/>
          </p:cNvSpPr>
          <p:nvPr/>
        </p:nvSpPr>
        <p:spPr bwMode="auto">
          <a:xfrm>
            <a:off x="1878329" y="3921308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Account  number is not correct</a:t>
            </a:r>
            <a:endParaRPr lang="en-US" sz="9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271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я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113123"/>
              </p:ext>
            </p:extLst>
          </p:nvPr>
        </p:nvGraphicFramePr>
        <p:xfrm>
          <a:off x="533400" y="381000"/>
          <a:ext cx="8077201" cy="6172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1133">
                  <a:extLst>
                    <a:ext uri="{9D8B030D-6E8A-4147-A177-3AD203B41FA5}">
                      <a16:colId xmlns:a16="http://schemas.microsoft.com/office/drawing/2014/main" val="2613125025"/>
                    </a:ext>
                  </a:extLst>
                </a:gridCol>
                <a:gridCol w="797172">
                  <a:extLst>
                    <a:ext uri="{9D8B030D-6E8A-4147-A177-3AD203B41FA5}">
                      <a16:colId xmlns:a16="http://schemas.microsoft.com/office/drawing/2014/main" val="1321483188"/>
                    </a:ext>
                  </a:extLst>
                </a:gridCol>
                <a:gridCol w="1494495">
                  <a:extLst>
                    <a:ext uri="{9D8B030D-6E8A-4147-A177-3AD203B41FA5}">
                      <a16:colId xmlns:a16="http://schemas.microsoft.com/office/drawing/2014/main" val="1981568507"/>
                    </a:ext>
                  </a:extLst>
                </a:gridCol>
                <a:gridCol w="1491275">
                  <a:extLst>
                    <a:ext uri="{9D8B030D-6E8A-4147-A177-3AD203B41FA5}">
                      <a16:colId xmlns:a16="http://schemas.microsoft.com/office/drawing/2014/main" val="3797013069"/>
                    </a:ext>
                  </a:extLst>
                </a:gridCol>
                <a:gridCol w="1818195">
                  <a:extLst>
                    <a:ext uri="{9D8B030D-6E8A-4147-A177-3AD203B41FA5}">
                      <a16:colId xmlns:a16="http://schemas.microsoft.com/office/drawing/2014/main" val="2048296559"/>
                    </a:ext>
                  </a:extLst>
                </a:gridCol>
                <a:gridCol w="2054931">
                  <a:extLst>
                    <a:ext uri="{9D8B030D-6E8A-4147-A177-3AD203B41FA5}">
                      <a16:colId xmlns:a16="http://schemas.microsoft.com/office/drawing/2014/main" val="640362055"/>
                    </a:ext>
                  </a:extLst>
                </a:gridCol>
              </a:tblGrid>
              <a:tr h="322779">
                <a:tc>
                  <a:txBody>
                    <a:bodyPr/>
                    <a:lstStyle/>
                    <a:p>
                      <a:pPr algn="ctr"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ID</a:t>
                      </a:r>
                      <a:endParaRPr lang="uk-UA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Priority</a:t>
                      </a:r>
                      <a:endParaRPr lang="uk-UA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Name</a:t>
                      </a:r>
                      <a:endParaRPr lang="uk-UA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Pre-Conditions</a:t>
                      </a:r>
                      <a:endParaRPr lang="uk-UA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Steps</a:t>
                      </a:r>
                      <a:endParaRPr lang="uk-UA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Expected Results</a:t>
                      </a:r>
                      <a:endParaRPr lang="uk-UA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3723260"/>
                  </a:ext>
                </a:extLst>
              </a:tr>
              <a:tr h="1024057">
                <a:tc>
                  <a:txBody>
                    <a:bodyPr/>
                    <a:lstStyle/>
                    <a:p>
                      <a:pPr algn="ctr"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1</a:t>
                      </a:r>
                      <a:endParaRPr lang="uk-UA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Medium</a:t>
                      </a:r>
                      <a:endParaRPr lang="uk-UA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Тестування кнопки </a:t>
                      </a:r>
                      <a:r>
                        <a:rPr lang="en-US" sz="1000">
                          <a:effectLst/>
                        </a:rPr>
                        <a:t>“confirm account”</a:t>
                      </a:r>
                      <a:endParaRPr lang="uk-UA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Ви знаходитесь у стані «</a:t>
                      </a:r>
                      <a:r>
                        <a:rPr lang="en-US" sz="1000">
                          <a:effectLst/>
                        </a:rPr>
                        <a:t>Default state</a:t>
                      </a:r>
                      <a:r>
                        <a:rPr lang="uk-UA" sz="1000">
                          <a:effectLst/>
                        </a:rPr>
                        <a:t>»</a:t>
                      </a:r>
                      <a:endParaRPr lang="uk-UA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Натиснути кнопку «</a:t>
                      </a:r>
                      <a:r>
                        <a:rPr lang="en-US" sz="1000">
                          <a:effectLst/>
                        </a:rPr>
                        <a:t>confirm account</a:t>
                      </a:r>
                      <a:r>
                        <a:rPr lang="uk-UA" sz="1000">
                          <a:effectLst/>
                        </a:rPr>
                        <a:t>»</a:t>
                      </a:r>
                      <a:endParaRPr lang="uk-UA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Ми переходимо на вікно вводу кількості грошей</a:t>
                      </a:r>
                      <a:endParaRPr lang="uk-UA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415274"/>
                  </a:ext>
                </a:extLst>
              </a:tr>
              <a:tr h="1374695">
                <a:tc>
                  <a:txBody>
                    <a:bodyPr/>
                    <a:lstStyle/>
                    <a:p>
                      <a:pPr algn="ctr"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uk-UA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Medium</a:t>
                      </a:r>
                      <a:endParaRPr lang="uk-UA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Тестування введення неправильного номера акаунта</a:t>
                      </a:r>
                      <a:endParaRPr lang="uk-UA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Ви знаходитесь у вікні вводу номера акаунта</a:t>
                      </a:r>
                      <a:endParaRPr lang="uk-UA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Ввести невірний номер</a:t>
                      </a:r>
                      <a:endParaRPr lang="uk-UA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Отримання повідомлення про те, що номер акаунта не вірний</a:t>
                      </a:r>
                      <a:endParaRPr lang="uk-UA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9505234"/>
                  </a:ext>
                </a:extLst>
              </a:tr>
              <a:tr h="2075974">
                <a:tc>
                  <a:txBody>
                    <a:bodyPr/>
                    <a:lstStyle/>
                    <a:p>
                      <a:pPr algn="ctr"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uk-UA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Medium</a:t>
                      </a:r>
                      <a:endParaRPr lang="uk-UA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Введення невірної суми коштів, або суми що є більшої за кількість наявних коштів</a:t>
                      </a:r>
                      <a:endParaRPr lang="uk-UA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Ви знаходитесь у вікні вводу суми коштів і їх додавання че кредитну картку чи готівку</a:t>
                      </a:r>
                      <a:endParaRPr lang="uk-UA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Ввести суму коштів, яка є більшою ніж баланс на кредитці</a:t>
                      </a:r>
                      <a:endParaRPr lang="uk-UA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Отримання повідомлення про конфлікт, в повідомленні пропонується ввести іншу суму грошей або відмінити операцію</a:t>
                      </a:r>
                      <a:endParaRPr lang="uk-UA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4739128"/>
                  </a:ext>
                </a:extLst>
              </a:tr>
              <a:tr h="1374695">
                <a:tc>
                  <a:txBody>
                    <a:bodyPr/>
                    <a:lstStyle/>
                    <a:p>
                      <a:pPr algn="ctr"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4</a:t>
                      </a:r>
                      <a:endParaRPr lang="uk-UA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Medium</a:t>
                      </a:r>
                      <a:endParaRPr lang="uk-UA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Тестування при виконання всіх кроків правильно</a:t>
                      </a:r>
                      <a:endParaRPr lang="uk-UA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Ви знаходитесь у вікні вводу номера акаунта</a:t>
                      </a:r>
                      <a:endParaRPr lang="uk-UA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1.  Ввести вірний номер акк</a:t>
                      </a:r>
                    </a:p>
                    <a:p>
                      <a:pPr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2. Ввести вірну суму грошей</a:t>
                      </a:r>
                      <a:endParaRPr lang="uk-UA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uk-UA" sz="1000" dirty="0">
                          <a:effectLst/>
                        </a:rPr>
                        <a:t>Отримання повідомлення про успішний переказ</a:t>
                      </a:r>
                      <a:endParaRPr lang="uk-UA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4399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073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5181600" cy="1371600"/>
          </a:xfrm>
        </p:spPr>
        <p:txBody>
          <a:bodyPr/>
          <a:lstStyle/>
          <a:p>
            <a:r>
              <a:rPr lang="uk-UA" dirty="0" smtClean="0">
                <a:solidFill>
                  <a:schemeClr val="bg1"/>
                </a:solidFill>
              </a:rPr>
              <a:t>Висновок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609600" y="3048000"/>
            <a:ext cx="8229600" cy="3352800"/>
          </a:xfrm>
        </p:spPr>
        <p:txBody>
          <a:bodyPr/>
          <a:lstStyle/>
          <a:p>
            <a:r>
              <a:rPr lang="uk-UA" dirty="0">
                <a:solidFill>
                  <a:schemeClr val="bg1"/>
                </a:solidFill>
              </a:rPr>
              <a:t>В ході виконання даної лабораторної роботи було виконано тести з використанням технік дизайну і створено тест-кейси до цих тестів.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6495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2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bg1"/>
                </a:solidFill>
              </a:rPr>
              <a:t>Зміст (</a:t>
            </a:r>
            <a:r>
              <a:rPr lang="en-US" dirty="0" smtClean="0">
                <a:solidFill>
                  <a:schemeClr val="bg1"/>
                </a:solidFill>
              </a:rPr>
              <a:t>Agenda</a:t>
            </a:r>
            <a:r>
              <a:rPr lang="uk-UA" dirty="0" smtClean="0">
                <a:solidFill>
                  <a:schemeClr val="bg1"/>
                </a:solidFill>
              </a:rPr>
              <a:t>)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52400" y="1143000"/>
            <a:ext cx="6270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lvl="1" indent="-285750" eaLnBrk="0" fontAlgn="base" hangingPunct="0"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uk-UA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Equivalence</a:t>
            </a:r>
            <a:r>
              <a:rPr lang="uk-UA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partitioning</a:t>
            </a:r>
            <a:r>
              <a:rPr lang="uk-UA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uk-UA" b="1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eaLnBrk="0" fontAlgn="base" hangingPunct="0">
              <a:spcAft>
                <a:spcPts val="1200"/>
              </a:spcAft>
              <a:defRPr/>
            </a:pPr>
            <a:r>
              <a:rPr lang="uk-UA" b="1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lang="uk-UA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Boundary</a:t>
            </a:r>
            <a:r>
              <a:rPr lang="uk-UA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value</a:t>
            </a:r>
            <a:r>
              <a:rPr lang="uk-UA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endParaRPr lang="uk-UA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 eaLnBrk="0" fontAlgn="base" hangingPunct="0"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uk-UA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Decision</a:t>
            </a:r>
            <a:r>
              <a:rPr lang="uk-UA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tables</a:t>
            </a:r>
            <a:endParaRPr lang="uk-UA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 eaLnBrk="0" fontAlgn="base" hangingPunct="0"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uk-UA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</a:t>
            </a:r>
            <a:r>
              <a:rPr lang="uk-UA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transition</a:t>
            </a:r>
            <a:endParaRPr lang="uk-UA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 eaLnBrk="0" fontAlgn="base" hangingPunct="0"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n-US" sz="2800" kern="0" dirty="0" smtClean="0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969" y="838200"/>
            <a:ext cx="4060800" cy="269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8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533400"/>
            <a:ext cx="8686800" cy="5029200"/>
          </a:xfrm>
        </p:spPr>
        <p:txBody>
          <a:bodyPr/>
          <a:lstStyle/>
          <a:p>
            <a:pPr algn="l"/>
            <a:r>
              <a:rPr lang="uk-UA" sz="2400" b="1" dirty="0" smtClean="0">
                <a:solidFill>
                  <a:schemeClr val="bg1"/>
                </a:solidFill>
              </a:rPr>
              <a:t>Мета роботи</a:t>
            </a:r>
            <a:r>
              <a:rPr lang="uk-UA" sz="2400" dirty="0" smtClean="0">
                <a:solidFill>
                  <a:schemeClr val="bg1"/>
                </a:solidFill>
              </a:rPr>
              <a:t>: </a:t>
            </a:r>
            <a:r>
              <a:rPr lang="uk-UA" sz="2400" dirty="0">
                <a:solidFill>
                  <a:schemeClr val="bg1"/>
                </a:solidFill>
              </a:rPr>
              <a:t/>
            </a:r>
            <a:br>
              <a:rPr lang="uk-UA" sz="2400" dirty="0">
                <a:solidFill>
                  <a:schemeClr val="bg1"/>
                </a:solidFill>
              </a:rPr>
            </a:br>
            <a:r>
              <a:rPr lang="uk-UA" sz="2400" dirty="0">
                <a:solidFill>
                  <a:schemeClr val="bg1"/>
                </a:solidFill>
              </a:rPr>
              <a:t>Навчитись проектувати тести використовуючи техніки тест дизайну.</a:t>
            </a:r>
            <a:br>
              <a:rPr lang="uk-UA" sz="2400" dirty="0">
                <a:solidFill>
                  <a:schemeClr val="bg1"/>
                </a:solidFill>
              </a:rPr>
            </a:br>
            <a:r>
              <a:rPr lang="uk-UA" sz="2400" dirty="0">
                <a:solidFill>
                  <a:schemeClr val="bg1"/>
                </a:solidFill>
              </a:rPr>
              <a:t/>
            </a:r>
            <a:br>
              <a:rPr lang="uk-UA" sz="2400" dirty="0">
                <a:solidFill>
                  <a:schemeClr val="bg1"/>
                </a:solidFill>
              </a:rPr>
            </a:br>
            <a:r>
              <a:rPr lang="uk-UA" sz="2400" b="1" dirty="0">
                <a:solidFill>
                  <a:schemeClr val="bg1"/>
                </a:solidFill>
              </a:rPr>
              <a:t>Завдання:</a:t>
            </a:r>
            <a:r>
              <a:rPr lang="uk-UA" sz="2400" dirty="0">
                <a:solidFill>
                  <a:schemeClr val="bg1"/>
                </a:solidFill>
              </a:rPr>
              <a:t/>
            </a:r>
            <a:br>
              <a:rPr lang="uk-UA" sz="2400" dirty="0">
                <a:solidFill>
                  <a:schemeClr val="bg1"/>
                </a:solidFill>
              </a:rPr>
            </a:br>
            <a:r>
              <a:rPr lang="uk-UA" sz="2400" dirty="0" err="1">
                <a:solidFill>
                  <a:schemeClr val="bg1"/>
                </a:solidFill>
              </a:rPr>
              <a:t>Design</a:t>
            </a:r>
            <a:r>
              <a:rPr lang="uk-UA" sz="2400" dirty="0">
                <a:solidFill>
                  <a:schemeClr val="bg1"/>
                </a:solidFill>
              </a:rPr>
              <a:t> </a:t>
            </a:r>
            <a:r>
              <a:rPr lang="uk-UA" sz="2400" dirty="0" err="1">
                <a:solidFill>
                  <a:schemeClr val="bg1"/>
                </a:solidFill>
              </a:rPr>
              <a:t>tests</a:t>
            </a:r>
            <a:r>
              <a:rPr lang="uk-UA" sz="2400" dirty="0">
                <a:solidFill>
                  <a:schemeClr val="bg1"/>
                </a:solidFill>
              </a:rPr>
              <a:t> </a:t>
            </a:r>
            <a:r>
              <a:rPr lang="uk-UA" sz="2400" dirty="0" err="1">
                <a:solidFill>
                  <a:schemeClr val="bg1"/>
                </a:solidFill>
              </a:rPr>
              <a:t>applying</a:t>
            </a:r>
            <a:r>
              <a:rPr lang="uk-UA" sz="2400" dirty="0">
                <a:solidFill>
                  <a:schemeClr val="bg1"/>
                </a:solidFill>
              </a:rPr>
              <a:t> </a:t>
            </a:r>
            <a:r>
              <a:rPr lang="uk-UA" sz="2400" dirty="0" err="1">
                <a:solidFill>
                  <a:schemeClr val="bg1"/>
                </a:solidFill>
              </a:rPr>
              <a:t>test</a:t>
            </a:r>
            <a:r>
              <a:rPr lang="uk-UA" sz="2400" dirty="0">
                <a:solidFill>
                  <a:schemeClr val="bg1"/>
                </a:solidFill>
              </a:rPr>
              <a:t> </a:t>
            </a:r>
            <a:r>
              <a:rPr lang="uk-UA" sz="2400" dirty="0" err="1">
                <a:solidFill>
                  <a:schemeClr val="bg1"/>
                </a:solidFill>
              </a:rPr>
              <a:t>design</a:t>
            </a:r>
            <a:r>
              <a:rPr lang="uk-UA" sz="2400" dirty="0">
                <a:solidFill>
                  <a:schemeClr val="bg1"/>
                </a:solidFill>
              </a:rPr>
              <a:t> </a:t>
            </a:r>
            <a:r>
              <a:rPr lang="uk-UA" sz="2400" dirty="0" err="1">
                <a:solidFill>
                  <a:schemeClr val="bg1"/>
                </a:solidFill>
              </a:rPr>
              <a:t>techniques</a:t>
            </a:r>
            <a:r>
              <a:rPr lang="uk-UA" sz="2400" dirty="0">
                <a:solidFill>
                  <a:schemeClr val="bg1"/>
                </a:solidFill>
              </a:rPr>
              <a:t/>
            </a:r>
            <a:br>
              <a:rPr lang="uk-UA" sz="2400" dirty="0">
                <a:solidFill>
                  <a:schemeClr val="bg1"/>
                </a:solidFill>
              </a:rPr>
            </a:br>
            <a:r>
              <a:rPr lang="uk-UA" sz="2400" dirty="0" err="1">
                <a:solidFill>
                  <a:schemeClr val="bg1"/>
                </a:solidFill>
              </a:rPr>
              <a:t>Create</a:t>
            </a:r>
            <a:r>
              <a:rPr lang="uk-UA" sz="2400" dirty="0">
                <a:solidFill>
                  <a:schemeClr val="bg1"/>
                </a:solidFill>
              </a:rPr>
              <a:t> </a:t>
            </a:r>
            <a:r>
              <a:rPr lang="uk-UA" sz="2400" dirty="0" err="1">
                <a:solidFill>
                  <a:schemeClr val="bg1"/>
                </a:solidFill>
              </a:rPr>
              <a:t>Test</a:t>
            </a:r>
            <a:r>
              <a:rPr lang="uk-UA" sz="2400" dirty="0">
                <a:solidFill>
                  <a:schemeClr val="bg1"/>
                </a:solidFill>
              </a:rPr>
              <a:t> </a:t>
            </a:r>
            <a:r>
              <a:rPr lang="uk-UA" sz="2400" dirty="0" err="1">
                <a:solidFill>
                  <a:schemeClr val="bg1"/>
                </a:solidFill>
              </a:rPr>
              <a:t>Cases</a:t>
            </a:r>
            <a:r>
              <a:rPr lang="uk-UA" sz="2400" dirty="0">
                <a:solidFill>
                  <a:schemeClr val="bg1"/>
                </a:solidFill>
              </a:rPr>
              <a:t> </a:t>
            </a:r>
            <a:r>
              <a:rPr lang="uk-UA" sz="2400" dirty="0" err="1">
                <a:solidFill>
                  <a:schemeClr val="bg1"/>
                </a:solidFill>
              </a:rPr>
              <a:t>for</a:t>
            </a:r>
            <a:r>
              <a:rPr lang="uk-UA" sz="2400" dirty="0">
                <a:solidFill>
                  <a:schemeClr val="bg1"/>
                </a:solidFill>
              </a:rPr>
              <a:t> </a:t>
            </a:r>
            <a:r>
              <a:rPr lang="uk-UA" sz="2400" dirty="0" err="1">
                <a:solidFill>
                  <a:schemeClr val="bg1"/>
                </a:solidFill>
              </a:rPr>
              <a:t>all</a:t>
            </a:r>
            <a:r>
              <a:rPr lang="uk-UA" sz="2400" dirty="0">
                <a:solidFill>
                  <a:schemeClr val="bg1"/>
                </a:solidFill>
              </a:rPr>
              <a:t> </a:t>
            </a:r>
            <a:r>
              <a:rPr lang="uk-UA" sz="2400" dirty="0" err="1">
                <a:solidFill>
                  <a:schemeClr val="bg1"/>
                </a:solidFill>
              </a:rPr>
              <a:t>designed</a:t>
            </a:r>
            <a:r>
              <a:rPr lang="uk-UA" sz="2400" dirty="0">
                <a:solidFill>
                  <a:schemeClr val="bg1"/>
                </a:solidFill>
              </a:rPr>
              <a:t> </a:t>
            </a:r>
            <a:r>
              <a:rPr lang="uk-UA" sz="2400" dirty="0" err="1">
                <a:solidFill>
                  <a:schemeClr val="bg1"/>
                </a:solidFill>
              </a:rPr>
              <a:t>tests</a:t>
            </a:r>
            <a:endParaRPr lang="uk-U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43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0630"/>
            <a:ext cx="7772400" cy="838200"/>
          </a:xfrm>
        </p:spPr>
        <p:txBody>
          <a:bodyPr/>
          <a:lstStyle/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Variant 8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81000" y="838200"/>
            <a:ext cx="85344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uk-UA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Equivalence</a:t>
            </a:r>
            <a:r>
              <a:rPr lang="uk-UA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partitioning</a:t>
            </a:r>
            <a:r>
              <a:rPr lang="uk-UA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lang="uk-UA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Boundary</a:t>
            </a:r>
            <a:r>
              <a:rPr lang="uk-UA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value</a:t>
            </a:r>
            <a:r>
              <a:rPr lang="uk-UA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endParaRPr lang="uk-UA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calculate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electricity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cost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should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enter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old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values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electricity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counter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press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“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Calc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”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works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only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values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are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entered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correctly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contain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only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digits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longer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6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digits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value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less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old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one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</a:p>
          <a:p>
            <a:pPr lvl="0" fontAlgn="base"/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equivalence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partitions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based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given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information</a:t>
            </a:r>
            <a:endParaRPr lang="uk-UA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fontAlgn="base"/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Stand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boundary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values</a:t>
            </a:r>
            <a:endParaRPr lang="uk-UA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</a:p>
          <a:p>
            <a:pPr lvl="0" fontAlgn="base"/>
            <a:r>
              <a:rPr lang="uk-UA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Decision</a:t>
            </a:r>
            <a:r>
              <a:rPr lang="uk-UA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tables</a:t>
            </a:r>
            <a:endParaRPr lang="uk-UA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E-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works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three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types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customers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according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sum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their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orders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Regular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Silver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Gold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list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products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shown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built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according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rules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products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label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Silver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Gold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are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placed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list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corresponding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types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clients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rest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products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are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alphabetically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sorted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except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promo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products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which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have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highest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priority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are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placed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topmost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lvl="0" fontAlgn="base"/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decision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based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given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information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0" fontAlgn="base"/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Cover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requirements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above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by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tests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cases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’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names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objectives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based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decision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</a:t>
            </a:r>
            <a:r>
              <a:rPr lang="uk-UA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endParaRPr lang="uk-UA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09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/>
          <p:cNvSpPr>
            <a:spLocks noGrp="1"/>
          </p:cNvSpPr>
          <p:nvPr>
            <p:ph idx="1"/>
          </p:nvPr>
        </p:nvSpPr>
        <p:spPr>
          <a:xfrm>
            <a:off x="230400" y="533400"/>
            <a:ext cx="8229600" cy="5440363"/>
          </a:xfrm>
        </p:spPr>
        <p:txBody>
          <a:bodyPr>
            <a:noAutofit/>
          </a:bodyPr>
          <a:lstStyle/>
          <a:p>
            <a:pPr lvl="0" fontAlgn="base"/>
            <a:r>
              <a:rPr lang="uk-UA" sz="1800" b="1" dirty="0" err="1">
                <a:solidFill>
                  <a:schemeClr val="bg1"/>
                </a:solidFill>
              </a:rPr>
              <a:t>State</a:t>
            </a:r>
            <a:r>
              <a:rPr lang="uk-UA" sz="1800" b="1" dirty="0">
                <a:solidFill>
                  <a:schemeClr val="bg1"/>
                </a:solidFill>
              </a:rPr>
              <a:t> </a:t>
            </a:r>
            <a:r>
              <a:rPr lang="uk-UA" sz="1800" b="1" dirty="0" err="1">
                <a:solidFill>
                  <a:schemeClr val="bg1"/>
                </a:solidFill>
              </a:rPr>
              <a:t>transition</a:t>
            </a:r>
            <a:endParaRPr lang="uk-UA" sz="1800" dirty="0">
              <a:solidFill>
                <a:schemeClr val="bg1"/>
              </a:solidFill>
            </a:endParaRPr>
          </a:p>
          <a:p>
            <a:r>
              <a:rPr lang="uk-UA" sz="1800" dirty="0" err="1">
                <a:solidFill>
                  <a:schemeClr val="bg1"/>
                </a:solidFill>
              </a:rPr>
              <a:t>User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wants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to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replenish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the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account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using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self-service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kiosk</a:t>
            </a:r>
            <a:r>
              <a:rPr lang="uk-UA" sz="1800" dirty="0">
                <a:solidFill>
                  <a:schemeClr val="bg1"/>
                </a:solidFill>
              </a:rPr>
              <a:t>. </a:t>
            </a:r>
            <a:r>
              <a:rPr lang="uk-UA" sz="1800" dirty="0" err="1">
                <a:solidFill>
                  <a:schemeClr val="bg1"/>
                </a:solidFill>
              </a:rPr>
              <a:t>He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enters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the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account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number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and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in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case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it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is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active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the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user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is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asked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to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enter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the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sum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and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select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the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way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of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replenishment</a:t>
            </a:r>
            <a:r>
              <a:rPr lang="uk-UA" sz="1800" dirty="0">
                <a:solidFill>
                  <a:schemeClr val="bg1"/>
                </a:solidFill>
              </a:rPr>
              <a:t>: </a:t>
            </a:r>
            <a:r>
              <a:rPr lang="uk-UA" sz="1800" dirty="0" err="1">
                <a:solidFill>
                  <a:schemeClr val="bg1"/>
                </a:solidFill>
              </a:rPr>
              <a:t>from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the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credit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card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or</a:t>
            </a:r>
            <a:r>
              <a:rPr lang="uk-UA" sz="1800" dirty="0">
                <a:solidFill>
                  <a:schemeClr val="bg1"/>
                </a:solidFill>
              </a:rPr>
              <a:t> by </a:t>
            </a:r>
            <a:r>
              <a:rPr lang="uk-UA" sz="1800" dirty="0" err="1">
                <a:solidFill>
                  <a:schemeClr val="bg1"/>
                </a:solidFill>
              </a:rPr>
              <a:t>cash</a:t>
            </a:r>
            <a:r>
              <a:rPr lang="uk-UA" sz="1800" dirty="0">
                <a:solidFill>
                  <a:schemeClr val="bg1"/>
                </a:solidFill>
              </a:rPr>
              <a:t>. </a:t>
            </a:r>
            <a:r>
              <a:rPr lang="uk-UA" sz="1800" dirty="0" err="1">
                <a:solidFill>
                  <a:schemeClr val="bg1"/>
                </a:solidFill>
              </a:rPr>
              <a:t>After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the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cash</a:t>
            </a:r>
            <a:r>
              <a:rPr lang="uk-UA" sz="1800" dirty="0">
                <a:solidFill>
                  <a:schemeClr val="bg1"/>
                </a:solidFill>
              </a:rPr>
              <a:t>/</a:t>
            </a:r>
            <a:r>
              <a:rPr lang="uk-UA" sz="1800" dirty="0" err="1">
                <a:solidFill>
                  <a:schemeClr val="bg1"/>
                </a:solidFill>
              </a:rPr>
              <a:t>credit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card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is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inserted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the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system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checks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whether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enough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money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is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available</a:t>
            </a:r>
            <a:r>
              <a:rPr lang="uk-UA" sz="1800" dirty="0">
                <a:solidFill>
                  <a:schemeClr val="bg1"/>
                </a:solidFill>
              </a:rPr>
              <a:t> (</a:t>
            </a:r>
            <a:r>
              <a:rPr lang="uk-UA" sz="1800" dirty="0" err="1">
                <a:solidFill>
                  <a:schemeClr val="bg1"/>
                </a:solidFill>
              </a:rPr>
              <a:t>available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on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the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credit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card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or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inserted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into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the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kiosk</a:t>
            </a:r>
            <a:r>
              <a:rPr lang="uk-UA" sz="1800" dirty="0">
                <a:solidFill>
                  <a:schemeClr val="bg1"/>
                </a:solidFill>
              </a:rPr>
              <a:t>). </a:t>
            </a:r>
            <a:r>
              <a:rPr lang="uk-UA" sz="1800" dirty="0" err="1">
                <a:solidFill>
                  <a:schemeClr val="bg1"/>
                </a:solidFill>
              </a:rPr>
              <a:t>If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there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is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enough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money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the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account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is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replenished</a:t>
            </a:r>
            <a:r>
              <a:rPr lang="uk-UA" sz="1800" dirty="0">
                <a:solidFill>
                  <a:schemeClr val="bg1"/>
                </a:solidFill>
              </a:rPr>
              <a:t>. </a:t>
            </a:r>
            <a:r>
              <a:rPr lang="uk-UA" sz="1800" dirty="0" err="1">
                <a:solidFill>
                  <a:schemeClr val="bg1"/>
                </a:solidFill>
              </a:rPr>
              <a:t>In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other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case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the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user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is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asked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to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correct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sum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or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cancel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the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operation</a:t>
            </a:r>
            <a:r>
              <a:rPr lang="uk-UA" sz="1800" dirty="0">
                <a:solidFill>
                  <a:schemeClr val="bg1"/>
                </a:solidFill>
              </a:rPr>
              <a:t>.</a:t>
            </a:r>
          </a:p>
          <a:p>
            <a:r>
              <a:rPr lang="uk-UA" sz="1800" dirty="0">
                <a:solidFill>
                  <a:schemeClr val="bg1"/>
                </a:solidFill>
              </a:rPr>
              <a:t> </a:t>
            </a:r>
          </a:p>
          <a:p>
            <a:pPr lvl="0" fontAlgn="base"/>
            <a:r>
              <a:rPr lang="uk-UA" sz="1800" dirty="0" err="1">
                <a:solidFill>
                  <a:schemeClr val="bg1"/>
                </a:solidFill>
              </a:rPr>
              <a:t>Build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state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transition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diagram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based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on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given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information</a:t>
            </a:r>
            <a:endParaRPr lang="uk-UA" sz="1800" dirty="0">
              <a:solidFill>
                <a:schemeClr val="bg1"/>
              </a:solidFill>
            </a:endParaRPr>
          </a:p>
          <a:p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1241216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" y="152400"/>
            <a:ext cx="8763000" cy="1600200"/>
          </a:xfrm>
        </p:spPr>
        <p:txBody>
          <a:bodyPr/>
          <a:lstStyle/>
          <a:p>
            <a:r>
              <a:rPr lang="uk-UA" sz="1800" dirty="0" err="1">
                <a:solidFill>
                  <a:schemeClr val="bg1"/>
                </a:solidFill>
              </a:rPr>
              <a:t>Equivalence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partitioning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and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Boundary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value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analysis</a:t>
            </a:r>
            <a:endParaRPr lang="uk-UA" sz="18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525570"/>
              </p:ext>
            </p:extLst>
          </p:nvPr>
        </p:nvGraphicFramePr>
        <p:xfrm>
          <a:off x="589164" y="1468940"/>
          <a:ext cx="7716636" cy="16078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04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9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2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Letters of Latin Alphabet </a:t>
                      </a:r>
                      <a:endParaRPr lang="uk-UA" sz="1200" b="1" dirty="0" smtClean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Numbers</a:t>
                      </a:r>
                      <a:endParaRPr lang="uk-UA" sz="1200" b="1" dirty="0" smtClean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/>
                      <a:endParaRPr lang="uk-UA" sz="12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Special Characters</a:t>
                      </a:r>
                      <a:endParaRPr lang="uk-UA" sz="1200" b="1" dirty="0" smtClean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/>
                      <a:endParaRPr lang="uk-UA" sz="12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Invalid Class</a:t>
                      </a:r>
                      <a:endParaRPr lang="uk-UA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Valid Class</a:t>
                      </a:r>
                      <a:endParaRPr lang="uk-UA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Invalid Class</a:t>
                      </a:r>
                      <a:endParaRPr lang="uk-UA" sz="1400" dirty="0" smtClean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A-Z and a-z</a:t>
                      </a:r>
                      <a:endParaRPr lang="uk-UA" sz="1400" b="1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uk-UA" sz="14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00000-999999</a:t>
                      </a:r>
                      <a:endParaRPr lang="uk-UA" sz="1400" b="1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@, !, #, $, %, ^, &amp;, *, (, ), &gt;, &lt;,</a:t>
                      </a:r>
                      <a:r>
                        <a:rPr lang="en-US" sz="1400" b="1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/, \, |, }, {, ], [, ~,`, ‘, “, :, ;, etc.</a:t>
                      </a:r>
                      <a:endParaRPr lang="uk-UA" sz="1400" b="1" dirty="0" smtClean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450018"/>
              </p:ext>
            </p:extLst>
          </p:nvPr>
        </p:nvGraphicFramePr>
        <p:xfrm>
          <a:off x="589164" y="3602540"/>
          <a:ext cx="7716636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72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2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Count of number</a:t>
                      </a:r>
                      <a:r>
                        <a:rPr lang="en-US" sz="1200" b="1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 less then 6</a:t>
                      </a:r>
                      <a:endParaRPr lang="uk-UA" sz="1200" b="1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Count of number</a:t>
                      </a:r>
                      <a:r>
                        <a:rPr lang="en-US" sz="1200" b="1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 is 6</a:t>
                      </a:r>
                      <a:endParaRPr lang="uk-UA" sz="1200" b="1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Count of number</a:t>
                      </a:r>
                      <a:r>
                        <a:rPr lang="en-US" sz="1200" b="1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 bigger then 6</a:t>
                      </a:r>
                      <a:endParaRPr lang="uk-UA" sz="1200" b="1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Invalid </a:t>
                      </a:r>
                      <a:r>
                        <a:rPr lang="en-US" sz="1400" b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class</a:t>
                      </a:r>
                      <a:endParaRPr lang="uk-UA" sz="1400" b="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Valid </a:t>
                      </a:r>
                      <a:r>
                        <a:rPr lang="en-US" sz="1400" b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class</a:t>
                      </a:r>
                      <a:endParaRPr lang="uk-UA" sz="1400" b="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Invalid class</a:t>
                      </a:r>
                      <a:endParaRPr lang="uk-UA" sz="1400" b="0" dirty="0" smtClean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EP:</a:t>
                      </a:r>
                      <a:r>
                        <a:rPr lang="en-US" sz="1400" b="1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               </a:t>
                      </a:r>
                      <a:r>
                        <a:rPr lang="uk-UA" sz="14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0-</a:t>
                      </a:r>
                      <a:r>
                        <a:rPr lang="en-US" sz="14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uk-UA" sz="1400" b="1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uk-UA" sz="1400" b="1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6-…</a:t>
                      </a:r>
                      <a:endParaRPr lang="uk-UA" sz="1400" b="1" dirty="0" smtClean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183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я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896001"/>
              </p:ext>
            </p:extLst>
          </p:nvPr>
        </p:nvGraphicFramePr>
        <p:xfrm>
          <a:off x="761999" y="152401"/>
          <a:ext cx="7162800" cy="6477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1653">
                  <a:extLst>
                    <a:ext uri="{9D8B030D-6E8A-4147-A177-3AD203B41FA5}">
                      <a16:colId xmlns:a16="http://schemas.microsoft.com/office/drawing/2014/main" val="3268999788"/>
                    </a:ext>
                  </a:extLst>
                </a:gridCol>
                <a:gridCol w="708990">
                  <a:extLst>
                    <a:ext uri="{9D8B030D-6E8A-4147-A177-3AD203B41FA5}">
                      <a16:colId xmlns:a16="http://schemas.microsoft.com/office/drawing/2014/main" val="2697188814"/>
                    </a:ext>
                  </a:extLst>
                </a:gridCol>
                <a:gridCol w="1211430">
                  <a:extLst>
                    <a:ext uri="{9D8B030D-6E8A-4147-A177-3AD203B41FA5}">
                      <a16:colId xmlns:a16="http://schemas.microsoft.com/office/drawing/2014/main" val="223269576"/>
                    </a:ext>
                  </a:extLst>
                </a:gridCol>
                <a:gridCol w="1114230">
                  <a:extLst>
                    <a:ext uri="{9D8B030D-6E8A-4147-A177-3AD203B41FA5}">
                      <a16:colId xmlns:a16="http://schemas.microsoft.com/office/drawing/2014/main" val="3128576024"/>
                    </a:ext>
                  </a:extLst>
                </a:gridCol>
                <a:gridCol w="2127684">
                  <a:extLst>
                    <a:ext uri="{9D8B030D-6E8A-4147-A177-3AD203B41FA5}">
                      <a16:colId xmlns:a16="http://schemas.microsoft.com/office/drawing/2014/main" val="490215355"/>
                    </a:ext>
                  </a:extLst>
                </a:gridCol>
                <a:gridCol w="1618813">
                  <a:extLst>
                    <a:ext uri="{9D8B030D-6E8A-4147-A177-3AD203B41FA5}">
                      <a16:colId xmlns:a16="http://schemas.microsoft.com/office/drawing/2014/main" val="766690839"/>
                    </a:ext>
                  </a:extLst>
                </a:gridCol>
              </a:tblGrid>
              <a:tr h="187514">
                <a:tc>
                  <a:txBody>
                    <a:bodyPr/>
                    <a:lstStyle/>
                    <a:p>
                      <a:pPr algn="ctr"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ID</a:t>
                      </a:r>
                      <a:endParaRPr lang="uk-UA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6" marR="464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Priority</a:t>
                      </a:r>
                      <a:endParaRPr lang="uk-UA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6" marR="464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Name</a:t>
                      </a:r>
                      <a:endParaRPr lang="uk-UA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6" marR="46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Pre-Conditions</a:t>
                      </a:r>
                      <a:endParaRPr lang="uk-UA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6" marR="464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Steps</a:t>
                      </a:r>
                      <a:endParaRPr lang="uk-UA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6" marR="464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Expected Results</a:t>
                      </a:r>
                      <a:endParaRPr lang="uk-UA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6" marR="46436" marT="0" marB="0"/>
                </a:tc>
                <a:extLst>
                  <a:ext uri="{0D108BD9-81ED-4DB2-BD59-A6C34878D82A}">
                    <a16:rowId xmlns:a16="http://schemas.microsoft.com/office/drawing/2014/main" val="1430399147"/>
                  </a:ext>
                </a:extLst>
              </a:tr>
              <a:tr h="760045">
                <a:tc>
                  <a:txBody>
                    <a:bodyPr/>
                    <a:lstStyle/>
                    <a:p>
                      <a:pPr algn="ctr"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uk-UA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6" marR="46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Medium</a:t>
                      </a:r>
                      <a:endParaRPr lang="uk-UA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6" marR="46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uk-UA" sz="700">
                          <a:effectLst/>
                        </a:rPr>
                        <a:t>Перевірка полів з порожніми значеннями</a:t>
                      </a:r>
                      <a:endParaRPr lang="uk-UA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6" marR="46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uk-UA" sz="700">
                          <a:effectLst/>
                        </a:rPr>
                        <a:t>Сторніка внесення показників відкрита</a:t>
                      </a:r>
                      <a:endParaRPr lang="uk-UA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6" marR="46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uk-UA" sz="700">
                          <a:effectLst/>
                        </a:rPr>
                        <a:t>Переконаємося що не можемо внести порожні дані</a:t>
                      </a:r>
                      <a:endParaRPr lang="uk-UA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6" marR="46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uk-UA" sz="700">
                          <a:effectLst/>
                        </a:rPr>
                        <a:t>Отримання повіомлення поля не можуть бути порожніми</a:t>
                      </a:r>
                      <a:endParaRPr lang="uk-UA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6" marR="46436" marT="0" marB="0"/>
                </a:tc>
                <a:extLst>
                  <a:ext uri="{0D108BD9-81ED-4DB2-BD59-A6C34878D82A}">
                    <a16:rowId xmlns:a16="http://schemas.microsoft.com/office/drawing/2014/main" val="347885595"/>
                  </a:ext>
                </a:extLst>
              </a:tr>
              <a:tr h="760045">
                <a:tc>
                  <a:txBody>
                    <a:bodyPr/>
                    <a:lstStyle/>
                    <a:p>
                      <a:pPr algn="ctr"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2</a:t>
                      </a:r>
                      <a:endParaRPr lang="uk-UA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6" marR="46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Medium</a:t>
                      </a:r>
                      <a:endParaRPr lang="uk-UA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6" marR="46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uk-UA" sz="700">
                          <a:effectLst/>
                        </a:rPr>
                        <a:t>Перевірка полів з короткими значеннями</a:t>
                      </a:r>
                      <a:endParaRPr lang="uk-UA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6" marR="46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uk-UA" sz="700">
                          <a:effectLst/>
                        </a:rPr>
                        <a:t>Сторніка реєстрації відкрита</a:t>
                      </a:r>
                      <a:endParaRPr lang="uk-UA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6" marR="46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uk-UA" sz="700">
                          <a:effectLst/>
                        </a:rPr>
                        <a:t>Переконаємося що не можемо внести дані, довжина яких менша 6 чисел</a:t>
                      </a:r>
                      <a:endParaRPr lang="uk-UA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6" marR="46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uk-UA" sz="700">
                          <a:effectLst/>
                        </a:rPr>
                        <a:t>Отримання повідомлення що значення повинні містити 6 символів</a:t>
                      </a:r>
                      <a:endParaRPr lang="uk-UA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6" marR="46436" marT="0" marB="0"/>
                </a:tc>
                <a:extLst>
                  <a:ext uri="{0D108BD9-81ED-4DB2-BD59-A6C34878D82A}">
                    <a16:rowId xmlns:a16="http://schemas.microsoft.com/office/drawing/2014/main" val="3068922619"/>
                  </a:ext>
                </a:extLst>
              </a:tr>
              <a:tr h="953879">
                <a:tc>
                  <a:txBody>
                    <a:bodyPr/>
                    <a:lstStyle/>
                    <a:p>
                      <a:pPr algn="ctr"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3</a:t>
                      </a:r>
                      <a:endParaRPr lang="uk-UA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6" marR="46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Medium</a:t>
                      </a:r>
                      <a:endParaRPr lang="uk-UA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6" marR="46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uk-UA" sz="700">
                          <a:effectLst/>
                        </a:rPr>
                        <a:t>Перевірка полів з нормальними значеннями</a:t>
                      </a:r>
                      <a:endParaRPr lang="uk-UA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6" marR="46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uk-UA" sz="700">
                          <a:effectLst/>
                        </a:rPr>
                        <a:t>Сторніка реєстрації відкрита</a:t>
                      </a:r>
                      <a:endParaRPr lang="uk-UA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6" marR="46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Переконатися, що можемо ввести значення, які складаютья тільки з чисел, їх довжина дорівнює 6 і нове значення більше старого</a:t>
                      </a:r>
                      <a:endParaRPr lang="uk-UA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6" marR="46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uk-UA" sz="700">
                          <a:effectLst/>
                        </a:rPr>
                        <a:t>Отримання повідомлення про успішну реєстрацію</a:t>
                      </a:r>
                      <a:endParaRPr lang="uk-UA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6" marR="46436" marT="0" marB="0"/>
                </a:tc>
                <a:extLst>
                  <a:ext uri="{0D108BD9-81ED-4DB2-BD59-A6C34878D82A}">
                    <a16:rowId xmlns:a16="http://schemas.microsoft.com/office/drawing/2014/main" val="2642812991"/>
                  </a:ext>
                </a:extLst>
              </a:tr>
              <a:tr h="760045">
                <a:tc>
                  <a:txBody>
                    <a:bodyPr/>
                    <a:lstStyle/>
                    <a:p>
                      <a:pPr algn="ctr"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4</a:t>
                      </a:r>
                      <a:endParaRPr lang="uk-UA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6" marR="46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Medium</a:t>
                      </a:r>
                      <a:endParaRPr lang="uk-UA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6" marR="46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uk-UA" sz="700">
                          <a:effectLst/>
                        </a:rPr>
                        <a:t>Перевірка полів з надто довгими значеннями</a:t>
                      </a:r>
                      <a:endParaRPr lang="uk-UA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6" marR="46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uk-UA" sz="700">
                          <a:effectLst/>
                        </a:rPr>
                        <a:t>Сторніка реєстрації відкрита</a:t>
                      </a:r>
                      <a:endParaRPr lang="uk-UA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6" marR="46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Переконаємось що не можемо </a:t>
                      </a:r>
                      <a:r>
                        <a:rPr lang="uk-UA" sz="700">
                          <a:effectLst/>
                        </a:rPr>
                        <a:t>внести </a:t>
                      </a:r>
                      <a:r>
                        <a:rPr lang="ru-RU" sz="700">
                          <a:effectLst/>
                        </a:rPr>
                        <a:t>значення, довжини яких більші 6 чисел</a:t>
                      </a:r>
                      <a:endParaRPr lang="uk-UA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6" marR="46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uk-UA" sz="700">
                          <a:effectLst/>
                        </a:rPr>
                        <a:t>Отримання повідомлення що значення повинні містити 6 символів</a:t>
                      </a:r>
                      <a:endParaRPr lang="uk-UA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6" marR="46436" marT="0" marB="0"/>
                </a:tc>
                <a:extLst>
                  <a:ext uri="{0D108BD9-81ED-4DB2-BD59-A6C34878D82A}">
                    <a16:rowId xmlns:a16="http://schemas.microsoft.com/office/drawing/2014/main" val="3167545480"/>
                  </a:ext>
                </a:extLst>
              </a:tr>
              <a:tr h="953879">
                <a:tc>
                  <a:txBody>
                    <a:bodyPr/>
                    <a:lstStyle/>
                    <a:p>
                      <a:pPr algn="ctr"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5</a:t>
                      </a:r>
                      <a:endParaRPr lang="uk-UA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6" marR="46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Medium</a:t>
                      </a:r>
                      <a:endParaRPr lang="uk-UA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6" marR="46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uk-UA" sz="700">
                          <a:effectLst/>
                        </a:rPr>
                        <a:t>Перевірка полів із значеннями, що містять буквенні символи</a:t>
                      </a:r>
                      <a:endParaRPr lang="uk-UA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6" marR="46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uk-UA" sz="700">
                          <a:effectLst/>
                        </a:rPr>
                        <a:t>Сторніка реєстрації відкрита</a:t>
                      </a:r>
                      <a:endParaRPr lang="uk-UA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6" marR="46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uk-UA" sz="700">
                          <a:effectLst/>
                        </a:rPr>
                        <a:t>Переконаємось що не можемо внести значення, які містять буквенні символи : «123</a:t>
                      </a:r>
                      <a:r>
                        <a:rPr lang="en-US" sz="700">
                          <a:effectLst/>
                        </a:rPr>
                        <a:t>b</a:t>
                      </a:r>
                      <a:r>
                        <a:rPr lang="uk-UA" sz="700">
                          <a:effectLst/>
                        </a:rPr>
                        <a:t>56»</a:t>
                      </a:r>
                      <a:endParaRPr lang="uk-UA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6" marR="46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uk-UA" sz="700">
                          <a:effectLst/>
                        </a:rPr>
                        <a:t>Отримання повідомлення що поля не можуть місти буквенних символів</a:t>
                      </a:r>
                      <a:endParaRPr lang="uk-UA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6" marR="46436" marT="0" marB="0"/>
                </a:tc>
                <a:extLst>
                  <a:ext uri="{0D108BD9-81ED-4DB2-BD59-A6C34878D82A}">
                    <a16:rowId xmlns:a16="http://schemas.microsoft.com/office/drawing/2014/main" val="1191535890"/>
                  </a:ext>
                </a:extLst>
              </a:tr>
              <a:tr h="760045">
                <a:tc>
                  <a:txBody>
                    <a:bodyPr/>
                    <a:lstStyle/>
                    <a:p>
                      <a:pPr algn="ctr"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6</a:t>
                      </a:r>
                      <a:endParaRPr lang="uk-UA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6" marR="46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Medium</a:t>
                      </a:r>
                      <a:endParaRPr lang="uk-UA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6" marR="46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uk-UA" sz="700">
                          <a:effectLst/>
                        </a:rPr>
                        <a:t>Перевірка полів із значеннями які містить спец. символи</a:t>
                      </a:r>
                      <a:endParaRPr lang="uk-UA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6" marR="46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uk-UA" sz="700">
                          <a:effectLst/>
                        </a:rPr>
                        <a:t>Сторніка реєстрації відкрита</a:t>
                      </a:r>
                      <a:endParaRPr lang="uk-UA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6" marR="46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uk-UA" sz="700">
                          <a:effectLst/>
                        </a:rPr>
                        <a:t>Переконаємось що не можемо внести дані, що містять спец. символи : «12345%»</a:t>
                      </a:r>
                      <a:endParaRPr lang="uk-UA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6" marR="46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uk-UA" sz="700">
                          <a:effectLst/>
                        </a:rPr>
                        <a:t>Отримання повідомлення що поля не можуть містити спец. символів</a:t>
                      </a:r>
                      <a:endParaRPr lang="uk-UA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6" marR="46436" marT="0" marB="0"/>
                </a:tc>
                <a:extLst>
                  <a:ext uri="{0D108BD9-81ED-4DB2-BD59-A6C34878D82A}">
                    <a16:rowId xmlns:a16="http://schemas.microsoft.com/office/drawing/2014/main" val="995117481"/>
                  </a:ext>
                </a:extLst>
              </a:tr>
              <a:tr h="1341548">
                <a:tc>
                  <a:txBody>
                    <a:bodyPr/>
                    <a:lstStyle/>
                    <a:p>
                      <a:pPr algn="ctr"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7</a:t>
                      </a:r>
                      <a:endParaRPr lang="uk-UA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6" marR="46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Hight</a:t>
                      </a:r>
                      <a:endParaRPr lang="uk-UA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6" marR="46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uk-UA" sz="700">
                          <a:effectLst/>
                        </a:rPr>
                        <a:t>Перевірка полів, коли значення поле для нових показників менше значення поля для старих показників</a:t>
                      </a:r>
                      <a:endParaRPr lang="uk-UA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6" marR="46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uk-UA" sz="700">
                          <a:effectLst/>
                        </a:rPr>
                        <a:t>Сторніка реєстрації відкрита</a:t>
                      </a:r>
                      <a:endParaRPr lang="uk-UA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6" marR="46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uk-UA" sz="700">
                          <a:effectLst/>
                        </a:rPr>
                        <a:t>Переконаємось що не можемо внести дані, так як значення нових показників менші значень старих.</a:t>
                      </a:r>
                      <a:endParaRPr lang="uk-UA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6" marR="46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uk-UA" sz="700" dirty="0">
                          <a:effectLst/>
                        </a:rPr>
                        <a:t>Отримання повідомлення про те, що значення нових показників не можуть бути меншими значень старих</a:t>
                      </a:r>
                      <a:endParaRPr lang="uk-UA" sz="7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6" marR="46436" marT="0" marB="0"/>
                </a:tc>
                <a:extLst>
                  <a:ext uri="{0D108BD9-81ED-4DB2-BD59-A6C34878D82A}">
                    <a16:rowId xmlns:a16="http://schemas.microsoft.com/office/drawing/2014/main" val="3135436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366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6200" y="76200"/>
            <a:ext cx="8839200" cy="1828800"/>
          </a:xfrm>
        </p:spPr>
        <p:txBody>
          <a:bodyPr/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Decision tables</a:t>
            </a:r>
            <a:r>
              <a:rPr lang="uk-UA" sz="1800" dirty="0">
                <a:solidFill>
                  <a:schemeClr val="bg1"/>
                </a:solidFill>
              </a:rPr>
              <a:t/>
            </a:r>
            <a:br>
              <a:rPr lang="uk-UA" sz="1800" dirty="0">
                <a:solidFill>
                  <a:schemeClr val="bg1"/>
                </a:solidFill>
              </a:rPr>
            </a:br>
            <a:endParaRPr lang="uk-UA" sz="1800" dirty="0">
              <a:solidFill>
                <a:schemeClr val="bg1"/>
              </a:solidFill>
            </a:endParaRP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08857" y="2286000"/>
            <a:ext cx="8686800" cy="487680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Rule</a:t>
            </a:r>
            <a:r>
              <a:rPr lang="uk-UA" sz="1800" dirty="0">
                <a:solidFill>
                  <a:schemeClr val="bg1"/>
                </a:solidFill>
              </a:rPr>
              <a:t> 1: Ви звичайний по</a:t>
            </a:r>
            <a:r>
              <a:rPr lang="en-US" sz="1800" dirty="0">
                <a:solidFill>
                  <a:schemeClr val="bg1"/>
                </a:solidFill>
              </a:rPr>
              <a:t>c</a:t>
            </a:r>
            <a:r>
              <a:rPr lang="uk-UA" sz="1800" dirty="0">
                <a:solidFill>
                  <a:schemeClr val="bg1"/>
                </a:solidFill>
              </a:rPr>
              <a:t>тачальник</a:t>
            </a:r>
            <a:endParaRPr lang="uk-UA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Rule </a:t>
            </a:r>
            <a:r>
              <a:rPr lang="uk-UA" sz="1800" dirty="0">
                <a:solidFill>
                  <a:schemeClr val="bg1"/>
                </a:solidFill>
              </a:rPr>
              <a:t>2: Ви срібний чи золотий постачальник</a:t>
            </a:r>
            <a:endParaRPr lang="uk-UA" sz="1800" dirty="0">
              <a:solidFill>
                <a:schemeClr val="bg1"/>
              </a:solidFill>
            </a:endParaRPr>
          </a:p>
          <a:p>
            <a:endParaRPr lang="uk-UA" sz="1800" dirty="0">
              <a:solidFill>
                <a:schemeClr val="bg1"/>
              </a:solidFill>
            </a:endParaRPr>
          </a:p>
        </p:txBody>
      </p:sp>
      <p:pic>
        <p:nvPicPr>
          <p:cNvPr id="2050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657" y="3581400"/>
            <a:ext cx="42672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8216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я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236728"/>
              </p:ext>
            </p:extLst>
          </p:nvPr>
        </p:nvGraphicFramePr>
        <p:xfrm>
          <a:off x="761999" y="914400"/>
          <a:ext cx="7512686" cy="4343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7929">
                  <a:extLst>
                    <a:ext uri="{9D8B030D-6E8A-4147-A177-3AD203B41FA5}">
                      <a16:colId xmlns:a16="http://schemas.microsoft.com/office/drawing/2014/main" val="1872616350"/>
                    </a:ext>
                  </a:extLst>
                </a:gridCol>
                <a:gridCol w="743400">
                  <a:extLst>
                    <a:ext uri="{9D8B030D-6E8A-4147-A177-3AD203B41FA5}">
                      <a16:colId xmlns:a16="http://schemas.microsoft.com/office/drawing/2014/main" val="1255116675"/>
                    </a:ext>
                  </a:extLst>
                </a:gridCol>
                <a:gridCol w="1595462">
                  <a:extLst>
                    <a:ext uri="{9D8B030D-6E8A-4147-A177-3AD203B41FA5}">
                      <a16:colId xmlns:a16="http://schemas.microsoft.com/office/drawing/2014/main" val="4222981000"/>
                    </a:ext>
                  </a:extLst>
                </a:gridCol>
                <a:gridCol w="1270225">
                  <a:extLst>
                    <a:ext uri="{9D8B030D-6E8A-4147-A177-3AD203B41FA5}">
                      <a16:colId xmlns:a16="http://schemas.microsoft.com/office/drawing/2014/main" val="465814197"/>
                    </a:ext>
                  </a:extLst>
                </a:gridCol>
                <a:gridCol w="1824027">
                  <a:extLst>
                    <a:ext uri="{9D8B030D-6E8A-4147-A177-3AD203B41FA5}">
                      <a16:colId xmlns:a16="http://schemas.microsoft.com/office/drawing/2014/main" val="2763954817"/>
                    </a:ext>
                  </a:extLst>
                </a:gridCol>
                <a:gridCol w="1681643">
                  <a:extLst>
                    <a:ext uri="{9D8B030D-6E8A-4147-A177-3AD203B41FA5}">
                      <a16:colId xmlns:a16="http://schemas.microsoft.com/office/drawing/2014/main" val="492601085"/>
                    </a:ext>
                  </a:extLst>
                </a:gridCol>
              </a:tblGrid>
              <a:tr h="273804">
                <a:tc>
                  <a:txBody>
                    <a:bodyPr/>
                    <a:lstStyle/>
                    <a:p>
                      <a:pPr algn="ctr"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ID</a:t>
                      </a:r>
                      <a:endParaRPr lang="uk-UA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Priority</a:t>
                      </a:r>
                      <a:endParaRPr lang="uk-UA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Name</a:t>
                      </a:r>
                      <a:endParaRPr lang="uk-UA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Pre-Conditions</a:t>
                      </a:r>
                      <a:endParaRPr lang="uk-UA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Steps</a:t>
                      </a:r>
                      <a:endParaRPr lang="uk-UA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Expected Results</a:t>
                      </a:r>
                      <a:endParaRPr lang="uk-UA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9324774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algn="ctr"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1</a:t>
                      </a:r>
                      <a:endParaRPr lang="uk-UA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Medium</a:t>
                      </a:r>
                      <a:endParaRPr lang="uk-UA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звичайний товар завозиться звичайним постачальником</a:t>
                      </a:r>
                      <a:endParaRPr lang="uk-UA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Відкрито вікно додавання товарів</a:t>
                      </a:r>
                      <a:endParaRPr lang="uk-UA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Товар і постачальника відмітити як звичайні</a:t>
                      </a:r>
                      <a:endParaRPr lang="uk-UA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Товари опиняться під золотими, срібними і промо товарами</a:t>
                      </a:r>
                      <a:endParaRPr lang="uk-UA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0660168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algn="ctr"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2</a:t>
                      </a:r>
                      <a:endParaRPr lang="uk-UA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Medium</a:t>
                      </a:r>
                      <a:endParaRPr lang="uk-UA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промо товар завозиться звичайним постачальником</a:t>
                      </a:r>
                      <a:endParaRPr lang="uk-UA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Відкрито вікно додавання товарів</a:t>
                      </a:r>
                      <a:endParaRPr lang="uk-UA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Товар відмітити як промо, постачальника відмітити як звичайного</a:t>
                      </a:r>
                      <a:endParaRPr lang="uk-UA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Товар опиняться в топі списку</a:t>
                      </a:r>
                      <a:endParaRPr lang="uk-UA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099477"/>
                  </a:ext>
                </a:extLst>
              </a:tr>
              <a:tr h="1166118">
                <a:tc>
                  <a:txBody>
                    <a:bodyPr/>
                    <a:lstStyle/>
                    <a:p>
                      <a:pPr algn="ctr"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3</a:t>
                      </a:r>
                      <a:endParaRPr lang="uk-UA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Medium</a:t>
                      </a:r>
                      <a:endParaRPr lang="uk-UA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промо товар завозиться золотим чи срібним постачальником</a:t>
                      </a:r>
                      <a:endParaRPr lang="uk-UA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Відкрито вікно додавання товарів</a:t>
                      </a:r>
                      <a:endParaRPr lang="uk-UA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Товар відмітити як промо, постачальника відмітити як золотого чи срібного</a:t>
                      </a:r>
                      <a:endParaRPr lang="uk-UA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Товар опиняться в топі списку</a:t>
                      </a:r>
                      <a:endParaRPr lang="uk-UA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7878104"/>
                  </a:ext>
                </a:extLst>
              </a:tr>
              <a:tr h="1166118">
                <a:tc>
                  <a:txBody>
                    <a:bodyPr/>
                    <a:lstStyle/>
                    <a:p>
                      <a:pPr algn="ctr"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4</a:t>
                      </a:r>
                      <a:endParaRPr lang="uk-UA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Medium</a:t>
                      </a:r>
                      <a:endParaRPr lang="uk-UA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звичайний товар завозиться золотим чи срібним постачальником</a:t>
                      </a:r>
                      <a:endParaRPr lang="uk-UA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Відкрито вікно додавання товарів</a:t>
                      </a:r>
                      <a:endParaRPr lang="uk-UA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Товар відмітити як звичайний, постачальника відмітити як золотого чи срібного</a:t>
                      </a:r>
                      <a:endParaRPr lang="uk-UA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9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Товар </a:t>
                      </a:r>
                      <a:r>
                        <a:rPr lang="ru-RU" sz="1000" dirty="0" err="1">
                          <a:effectLst/>
                        </a:rPr>
                        <a:t>Опиниться</a:t>
                      </a:r>
                      <a:r>
                        <a:rPr lang="ru-RU" sz="1000" dirty="0">
                          <a:effectLst/>
                        </a:rPr>
                        <a:t> в </a:t>
                      </a:r>
                      <a:r>
                        <a:rPr lang="ru-RU" sz="1000" dirty="0" err="1">
                          <a:effectLst/>
                        </a:rPr>
                        <a:t>топі</a:t>
                      </a:r>
                      <a:r>
                        <a:rPr lang="ru-RU" sz="1000" dirty="0">
                          <a:effectLst/>
                        </a:rPr>
                        <a:t>, та </a:t>
                      </a:r>
                      <a:r>
                        <a:rPr lang="ru-RU" sz="1000" dirty="0" err="1">
                          <a:effectLst/>
                        </a:rPr>
                        <a:t>під</a:t>
                      </a:r>
                      <a:r>
                        <a:rPr lang="ru-RU" sz="1000" dirty="0">
                          <a:effectLst/>
                        </a:rPr>
                        <a:t> промо товарами</a:t>
                      </a:r>
                      <a:endParaRPr lang="uk-UA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0934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310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BEE9"/>
      </a:hlink>
      <a:folHlink>
        <a:srgbClr val="00B0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0" indent="0">
          <a:buFont typeface="Arial" panose="020B0604020202020204" pitchFamily="34" charset="0"/>
          <a:buNone/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230197</TotalTime>
  <Words>951</Words>
  <Application>Microsoft Office PowerPoint</Application>
  <PresentationFormat>Екран (4:3)</PresentationFormat>
  <Paragraphs>184</Paragraphs>
  <Slides>12</Slides>
  <Notes>4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12</vt:i4>
      </vt:variant>
    </vt:vector>
  </HeadingPairs>
  <TitlesOfParts>
    <vt:vector size="18" baseType="lpstr">
      <vt:lpstr>Arial</vt:lpstr>
      <vt:lpstr>Calibri</vt:lpstr>
      <vt:lpstr>Segoe UI</vt:lpstr>
      <vt:lpstr>Verdana</vt:lpstr>
      <vt:lpstr>Wingdings</vt:lpstr>
      <vt:lpstr>Office Theme</vt:lpstr>
      <vt:lpstr>Лабораторна робота №7,8 Design tests applying test design techniques</vt:lpstr>
      <vt:lpstr>Зміст (Agenda)</vt:lpstr>
      <vt:lpstr>Мета роботи:  Навчитись проектувати тести використовуючи техніки тест дизайну.  Завдання: Design tests applying test design techniques Create Test Cases for all designed tests</vt:lpstr>
      <vt:lpstr>Variant 8</vt:lpstr>
      <vt:lpstr>Презентація PowerPoint</vt:lpstr>
      <vt:lpstr>Equivalence partitioning and Boundary value analysis</vt:lpstr>
      <vt:lpstr>Презентація PowerPoint</vt:lpstr>
      <vt:lpstr>Decision tables </vt:lpstr>
      <vt:lpstr>Презентація PowerPoint</vt:lpstr>
      <vt:lpstr>State transition</vt:lpstr>
      <vt:lpstr>Презентація PowerPoint</vt:lpstr>
      <vt:lpstr>Висновок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2014  Global Marketing Plans &amp; Goals</dc:title>
  <dc:creator>Andriy Cherevko</dc:creator>
  <cp:lastModifiedBy>Андрій Цап</cp:lastModifiedBy>
  <cp:revision>407</cp:revision>
  <cp:lastPrinted>2014-01-08T21:58:06Z</cp:lastPrinted>
  <dcterms:created xsi:type="dcterms:W3CDTF">2011-09-23T10:13:30Z</dcterms:created>
  <dcterms:modified xsi:type="dcterms:W3CDTF">2016-06-10T04:17:29Z</dcterms:modified>
</cp:coreProperties>
</file>