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72" r:id="rId11"/>
    <p:sldId id="264" r:id="rId12"/>
    <p:sldId id="265" r:id="rId13"/>
    <p:sldId id="273" r:id="rId14"/>
    <p:sldId id="266" r:id="rId15"/>
    <p:sldId id="274" r:id="rId16"/>
    <p:sldId id="267" r:id="rId17"/>
    <p:sldId id="268" r:id="rId18"/>
    <p:sldId id="275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09" autoAdjust="0"/>
    <p:restoredTop sz="96797" autoAdjust="0"/>
  </p:normalViewPr>
  <p:slideViewPr>
    <p:cSldViewPr>
      <p:cViewPr varScale="1">
        <p:scale>
          <a:sx n="71" d="100"/>
          <a:sy n="71" d="100"/>
        </p:scale>
        <p:origin x="-126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EAC03-0E78-4DAB-9A28-44077329826E}" type="datetimeFigureOut">
              <a:rPr lang="uk-UA" smtClean="0"/>
              <a:t>19.04.2016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4FCCA-A303-4479-B1C1-4D7DDAA0A63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12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4FCCA-A303-4479-B1C1-4D7DDAA0A63E}" type="slidenum">
              <a:rPr lang="uk-UA" smtClean="0"/>
              <a:t>6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14834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 сполучна лінія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9" name="Пі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uk-UA" smtClean="0"/>
              <a:t>Зразок підзаголовка</a:t>
            </a:r>
            <a:endParaRPr kumimoji="0" lang="en-US"/>
          </a:p>
        </p:txBody>
      </p:sp>
      <p:sp>
        <p:nvSpPr>
          <p:cNvPr id="16" name="Місце для дати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19.04.2016</a:t>
            </a:fld>
            <a:endParaRPr lang="ru-RU"/>
          </a:p>
        </p:txBody>
      </p:sp>
      <p:sp>
        <p:nvSpPr>
          <p:cNvPr id="2" name="Місце для нижнього колонтитула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Місце для номера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19.04.2016</a:t>
            </a:fld>
            <a:endParaRPr lang="ru-RU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19.04.2016</a:t>
            </a:fld>
            <a:endParaRPr lang="ru-RU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27" name="Місце для вмісту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25" name="Місце для дати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19.04.2016</a:t>
            </a:fld>
            <a:endParaRPr lang="ru-RU"/>
          </a:p>
        </p:txBody>
      </p:sp>
      <p:sp>
        <p:nvSpPr>
          <p:cNvPr id="19" name="Місце для нижнього колонтитула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Місце для номера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озділу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 сполучна лінія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Місце для тексту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19" name="Місце для дати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19.04.2016</a:t>
            </a:fld>
            <a:endParaRPr lang="ru-RU"/>
          </a:p>
        </p:txBody>
      </p:sp>
      <p:sp>
        <p:nvSpPr>
          <p:cNvPr id="11" name="Місце для нижнього колонтитула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Місце для номера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14" name="Місце для вмісту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13" name="Місце для вмісту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21" name="Місце для дати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19.04.2016</a:t>
            </a:fld>
            <a:endParaRPr lang="ru-RU"/>
          </a:p>
        </p:txBody>
      </p:sp>
      <p:sp>
        <p:nvSpPr>
          <p:cNvPr id="10" name="Місце для нижнього колонтитула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Місце для номера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13" name="Місце для тексту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25" name="Місце для тексту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28" name="Місце для вмісту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10" name="Місце для дати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19.04.2016</a:t>
            </a:fld>
            <a:endParaRPr lang="ru-RU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  <p:sp>
        <p:nvSpPr>
          <p:cNvPr id="11" name="Пряма сполучна лінія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12" name="Місце для дати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19.04.2016</a:t>
            </a:fld>
            <a:endParaRPr lang="ru-RU"/>
          </a:p>
        </p:txBody>
      </p:sp>
      <p:sp>
        <p:nvSpPr>
          <p:cNvPr id="21" name="Місце для нижнього колонтитула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19.04.2016</a:t>
            </a:fld>
            <a:endParaRPr lang="ru-RU"/>
          </a:p>
        </p:txBody>
      </p:sp>
      <p:sp>
        <p:nvSpPr>
          <p:cNvPr id="24" name="Місце для нижнього колонтитула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 сполучна лінія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26" name="Місце для тексту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14" name="Місце для вмісту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25" name="Місце для дати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19.04.2016</a:t>
            </a:fld>
            <a:endParaRPr lang="ru-RU"/>
          </a:p>
        </p:txBody>
      </p:sp>
      <p:sp>
        <p:nvSpPr>
          <p:cNvPr id="29" name="Місце для нижнього колонтитула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Місце для зображення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uk-UA" smtClean="0"/>
              <a:t>Клацніть піктограму, щоб додати зображення</a:t>
            </a:r>
            <a:endParaRPr kumimoji="0" lang="en-US" dirty="0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19.04.2016</a:t>
            </a:fld>
            <a:endParaRPr lang="ru-RU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Місце для номера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26" name="Місце для тексту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 сполучна ліні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Місце для тексту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uk-UA" smtClean="0"/>
              <a:t>Зразок тексту</a:t>
            </a:r>
          </a:p>
          <a:p>
            <a:pPr lvl="1" eaLnBrk="1" latinLnBrk="0" hangingPunct="1"/>
            <a:r>
              <a:rPr kumimoji="0" lang="uk-UA" smtClean="0"/>
              <a:t>Другий рівень</a:t>
            </a:r>
          </a:p>
          <a:p>
            <a:pPr lvl="2" eaLnBrk="1" latinLnBrk="0" hangingPunct="1"/>
            <a:r>
              <a:rPr kumimoji="0" lang="uk-UA" smtClean="0"/>
              <a:t>Третій рівень</a:t>
            </a:r>
          </a:p>
          <a:p>
            <a:pPr lvl="3" eaLnBrk="1" latinLnBrk="0" hangingPunct="1"/>
            <a:r>
              <a:rPr kumimoji="0" lang="uk-UA" smtClean="0"/>
              <a:t>Четвертий рівень</a:t>
            </a:r>
          </a:p>
          <a:p>
            <a:pPr lvl="4" eaLnBrk="1" latinLnBrk="0" hangingPunct="1"/>
            <a:r>
              <a:rPr kumimoji="0" lang="uk-UA" smtClean="0"/>
              <a:t>П'ятий рівень</a:t>
            </a:r>
            <a:endParaRPr kumimoji="0" lang="en-US"/>
          </a:p>
        </p:txBody>
      </p:sp>
      <p:sp>
        <p:nvSpPr>
          <p:cNvPr id="11" name="Місце для дати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19.04.2016</a:t>
            </a:fld>
            <a:endParaRPr lang="ru-RU"/>
          </a:p>
        </p:txBody>
      </p:sp>
      <p:sp>
        <p:nvSpPr>
          <p:cNvPr id="28" name="Місце для нижнього колонтитула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  <p:sp>
        <p:nvSpPr>
          <p:cNvPr id="10" name="Місце для заголовка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9" name="Пряма сполучна ліні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а сполучна ліні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slack.com/signi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slack.com/sign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hyperlink" Target="https://slack.com/signi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slack.com/signin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slack.com/signin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slack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slack.com/sign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lack.com/signi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s://romanmelnyk.slack.com/messag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50912" y="620688"/>
            <a:ext cx="8458200" cy="1222375"/>
          </a:xfrm>
        </p:spPr>
        <p:txBody>
          <a:bodyPr/>
          <a:lstStyle/>
          <a:p>
            <a:pPr algn="ctr"/>
            <a:r>
              <a:rPr lang="en-US" b="1" dirty="0" smtClean="0">
                <a:effectLst/>
              </a:rPr>
              <a:t>Slack: Mobile Client for Communication tool</a:t>
            </a:r>
            <a:endParaRPr lang="en-US" b="1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6012160" y="4437112"/>
            <a:ext cx="2736304" cy="1346448"/>
          </a:xfrm>
        </p:spPr>
        <p:txBody>
          <a:bodyPr>
            <a:normAutofit/>
          </a:bodyPr>
          <a:lstStyle/>
          <a:p>
            <a:pPr algn="ctr"/>
            <a:r>
              <a:rPr lang="uk-U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Виконав студент</a:t>
            </a:r>
          </a:p>
          <a:p>
            <a:pPr algn="ctr"/>
            <a:r>
              <a:rPr lang="uk-U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Групи Піт-15-3</a:t>
            </a:r>
          </a:p>
          <a:p>
            <a:pPr algn="ctr"/>
            <a:r>
              <a:rPr lang="uk-U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Мельник Роман</a:t>
            </a:r>
          </a:p>
          <a:p>
            <a:endParaRPr lang="uk-UA" dirty="0"/>
          </a:p>
        </p:txBody>
      </p:sp>
      <p:sp>
        <p:nvSpPr>
          <p:cNvPr id="6" name="TextBox 5"/>
          <p:cNvSpPr txBox="1"/>
          <p:nvPr/>
        </p:nvSpPr>
        <p:spPr>
          <a:xfrm>
            <a:off x="2267744" y="2348880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Test Types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96709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686800" cy="838200"/>
          </a:xfrm>
        </p:spPr>
        <p:txBody>
          <a:bodyPr/>
          <a:lstStyle/>
          <a:p>
            <a:r>
              <a:rPr lang="uk-UA" dirty="0"/>
              <a:t>Результат</a:t>
            </a:r>
            <a:r>
              <a:rPr lang="en-US" dirty="0"/>
              <a:t>:</a:t>
            </a:r>
            <a:endParaRPr lang="uk-UA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72" r="64543" b="11281"/>
          <a:stretch/>
        </p:blipFill>
        <p:spPr bwMode="auto">
          <a:xfrm>
            <a:off x="683568" y="1628800"/>
            <a:ext cx="3312368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33" b="81249"/>
          <a:stretch/>
        </p:blipFill>
        <p:spPr bwMode="auto">
          <a:xfrm>
            <a:off x="395536" y="5877272"/>
            <a:ext cx="8568952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71" t="29585" r="32469" b="23922"/>
          <a:stretch/>
        </p:blipFill>
        <p:spPr bwMode="auto">
          <a:xfrm>
            <a:off x="4211959" y="1844824"/>
            <a:ext cx="4574853" cy="3401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0" t="66211" r="69912" b="16895"/>
          <a:stretch/>
        </p:blipFill>
        <p:spPr bwMode="auto">
          <a:xfrm>
            <a:off x="683568" y="4437112"/>
            <a:ext cx="3312368" cy="1235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843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686800" cy="838200"/>
          </a:xfrm>
        </p:spPr>
        <p:txBody>
          <a:bodyPr/>
          <a:lstStyle/>
          <a:p>
            <a:r>
              <a:rPr lang="en-US" dirty="0"/>
              <a:t>Non-</a:t>
            </a:r>
            <a:r>
              <a:rPr lang="uk-UA" dirty="0"/>
              <a:t>функціональне тестування: </a:t>
            </a:r>
            <a:r>
              <a:rPr lang="en-US" dirty="0"/>
              <a:t>UI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251520" y="1279301"/>
            <a:ext cx="8686800" cy="402190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uk-UA" b="1" dirty="0" smtClean="0">
                <a:solidFill>
                  <a:schemeClr val="tx1"/>
                </a:solidFill>
              </a:rPr>
              <a:t>Вимога: </a:t>
            </a:r>
            <a:r>
              <a:rPr lang="uk-UA" dirty="0">
                <a:solidFill>
                  <a:schemeClr val="tx1"/>
                </a:solidFill>
              </a:rPr>
              <a:t>В якості зареєстрованого користувача я хочу мати </a:t>
            </a:r>
            <a:r>
              <a:rPr lang="uk-UA" dirty="0" smtClean="0">
                <a:solidFill>
                  <a:schemeClr val="tx1"/>
                </a:solidFill>
              </a:rPr>
              <a:t>сво</a:t>
            </a:r>
            <a:r>
              <a:rPr lang="uk-UA" dirty="0">
                <a:solidFill>
                  <a:schemeClr val="tx1"/>
                </a:solidFill>
              </a:rPr>
              <a:t>є</a:t>
            </a:r>
            <a:r>
              <a:rPr lang="uk-UA" dirty="0" smtClean="0">
                <a:solidFill>
                  <a:schemeClr val="tx1"/>
                </a:solidFill>
              </a:rPr>
              <a:t> </a:t>
            </a:r>
            <a:r>
              <a:rPr lang="uk-UA" dirty="0">
                <a:solidFill>
                  <a:schemeClr val="tx1"/>
                </a:solidFill>
              </a:rPr>
              <a:t>меню </a:t>
            </a:r>
            <a:r>
              <a:rPr lang="uk-UA" dirty="0" smtClean="0">
                <a:solidFill>
                  <a:schemeClr val="tx1"/>
                </a:solidFill>
              </a:rPr>
              <a:t>в лівому </a:t>
            </a:r>
            <a:r>
              <a:rPr lang="uk-UA" dirty="0">
                <a:solidFill>
                  <a:schemeClr val="tx1"/>
                </a:solidFill>
              </a:rPr>
              <a:t>куті заголовка.</a:t>
            </a:r>
          </a:p>
          <a:p>
            <a:pPr marL="0" indent="0">
              <a:buNone/>
            </a:pPr>
            <a:endParaRPr lang="uk-UA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UI </a:t>
            </a:r>
            <a:r>
              <a:rPr lang="uk-UA" b="1" dirty="0">
                <a:solidFill>
                  <a:schemeClr val="tx1"/>
                </a:solidFill>
              </a:rPr>
              <a:t>Процедура тестування:</a:t>
            </a:r>
          </a:p>
          <a:p>
            <a:pPr marL="0" indent="0">
              <a:buNone/>
            </a:pPr>
            <a:r>
              <a:rPr lang="uk-UA" dirty="0" smtClean="0">
                <a:solidFill>
                  <a:schemeClr val="tx1"/>
                </a:solidFill>
              </a:rPr>
              <a:t>1. Відкрити </a:t>
            </a:r>
            <a:r>
              <a:rPr lang="en-US" dirty="0">
                <a:solidFill>
                  <a:schemeClr val="tx1"/>
                </a:solidFill>
              </a:rPr>
              <a:t>URL: </a:t>
            </a:r>
            <a:r>
              <a:rPr lang="en-US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slack.com/signin</a:t>
            </a:r>
            <a:endParaRPr lang="uk-UA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uk-UA" dirty="0">
                <a:solidFill>
                  <a:schemeClr val="tx1"/>
                </a:solidFill>
              </a:rPr>
              <a:t>Введіть допустимі значення для зареєстрованого користувача в 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uk-UA" dirty="0" smtClean="0">
                <a:solidFill>
                  <a:schemeClr val="tx1"/>
                </a:solidFill>
              </a:rPr>
              <a:t>“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uk-UA" dirty="0" smtClean="0">
                <a:solidFill>
                  <a:schemeClr val="tx1"/>
                </a:solidFill>
              </a:rPr>
              <a:t>Електронна пошта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uk-UA" dirty="0" smtClean="0">
                <a:solidFill>
                  <a:schemeClr val="tx1"/>
                </a:solidFill>
              </a:rPr>
              <a:t>", </a:t>
            </a:r>
            <a:r>
              <a:rPr lang="en-US" dirty="0" smtClean="0">
                <a:solidFill>
                  <a:schemeClr val="tx1"/>
                </a:solidFill>
              </a:rPr>
              <a:t>“ </a:t>
            </a:r>
            <a:r>
              <a:rPr lang="uk-UA" dirty="0" smtClean="0">
                <a:solidFill>
                  <a:schemeClr val="tx1"/>
                </a:solidFill>
              </a:rPr>
              <a:t>Пароль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uk-UA" dirty="0" smtClean="0">
                <a:solidFill>
                  <a:schemeClr val="tx1"/>
                </a:solidFill>
              </a:rPr>
              <a:t>" </a:t>
            </a:r>
          </a:p>
          <a:p>
            <a:pPr marL="0" indent="0">
              <a:buNone/>
            </a:pPr>
            <a:r>
              <a:rPr lang="uk-UA" dirty="0" smtClean="0">
                <a:solidFill>
                  <a:schemeClr val="tx1"/>
                </a:solidFill>
              </a:rPr>
              <a:t>3. Натисніть </a:t>
            </a:r>
            <a:r>
              <a:rPr lang="uk-UA" dirty="0">
                <a:solidFill>
                  <a:schemeClr val="tx1"/>
                </a:solidFill>
              </a:rPr>
              <a:t>на </a:t>
            </a:r>
            <a:r>
              <a:rPr lang="uk-UA" dirty="0" smtClean="0">
                <a:solidFill>
                  <a:schemeClr val="tx1"/>
                </a:solidFill>
              </a:rPr>
              <a:t>кнопку</a:t>
            </a:r>
            <a:r>
              <a:rPr lang="en-US" dirty="0" smtClean="0">
                <a:solidFill>
                  <a:schemeClr val="tx1"/>
                </a:solidFill>
              </a:rPr>
              <a:t> “ </a:t>
            </a:r>
            <a:r>
              <a:rPr lang="uk-UA" dirty="0" smtClean="0">
                <a:solidFill>
                  <a:schemeClr val="tx1"/>
                </a:solidFill>
              </a:rPr>
              <a:t>Вхід</a:t>
            </a:r>
            <a:r>
              <a:rPr lang="en-US" dirty="0" smtClean="0">
                <a:solidFill>
                  <a:schemeClr val="tx1"/>
                </a:solidFill>
              </a:rPr>
              <a:t> ”</a:t>
            </a:r>
            <a:r>
              <a:rPr lang="uk-UA" dirty="0" smtClean="0">
                <a:solidFill>
                  <a:schemeClr val="tx1"/>
                </a:solidFill>
              </a:rPr>
              <a:t> </a:t>
            </a:r>
            <a:endParaRPr lang="uk-UA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uk-UA" dirty="0">
                <a:solidFill>
                  <a:schemeClr val="tx1"/>
                </a:solidFill>
              </a:rPr>
              <a:t>4. Зверніть увагу на </a:t>
            </a:r>
            <a:r>
              <a:rPr lang="uk-UA" dirty="0" smtClean="0">
                <a:solidFill>
                  <a:schemeClr val="tx1"/>
                </a:solidFill>
              </a:rPr>
              <a:t>лівий кут </a:t>
            </a:r>
            <a:r>
              <a:rPr lang="uk-UA" dirty="0">
                <a:solidFill>
                  <a:schemeClr val="tx1"/>
                </a:solidFill>
              </a:rPr>
              <a:t>заголовка</a:t>
            </a:r>
          </a:p>
          <a:p>
            <a:pPr marL="0" indent="0">
              <a:buNone/>
            </a:pPr>
            <a:endParaRPr lang="uk-UA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uk-UA" b="1" dirty="0">
                <a:solidFill>
                  <a:schemeClr val="tx1"/>
                </a:solidFill>
              </a:rPr>
              <a:t>Очікуваний результат:</a:t>
            </a:r>
          </a:p>
          <a:p>
            <a:pPr marL="0" indent="0">
              <a:buNone/>
            </a:pPr>
            <a:r>
              <a:rPr lang="uk-UA" dirty="0">
                <a:solidFill>
                  <a:schemeClr val="tx1"/>
                </a:solidFill>
              </a:rPr>
              <a:t>Меню розташована в </a:t>
            </a:r>
            <a:r>
              <a:rPr lang="uk-UA" dirty="0" smtClean="0">
                <a:solidFill>
                  <a:schemeClr val="tx1"/>
                </a:solidFill>
              </a:rPr>
              <a:t>лівому </a:t>
            </a:r>
            <a:r>
              <a:rPr lang="uk-UA" dirty="0">
                <a:solidFill>
                  <a:schemeClr val="tx1"/>
                </a:solidFill>
              </a:rPr>
              <a:t>верхньому кутку головної сторінки </a:t>
            </a:r>
            <a:r>
              <a:rPr lang="en-US" dirty="0" smtClean="0">
                <a:solidFill>
                  <a:schemeClr val="tx1"/>
                </a:solidFill>
              </a:rPr>
              <a:t>Slack.</a:t>
            </a:r>
          </a:p>
          <a:p>
            <a:pPr marL="0" indent="0">
              <a:buNone/>
            </a:pPr>
            <a:r>
              <a:rPr lang="uk-UA" dirty="0" smtClean="0">
                <a:solidFill>
                  <a:schemeClr val="tx1"/>
                </a:solidFill>
              </a:rPr>
              <a:t>Меню завжди включене.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uk-UA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33" b="81249"/>
          <a:stretch/>
        </p:blipFill>
        <p:spPr bwMode="auto">
          <a:xfrm>
            <a:off x="323528" y="5517232"/>
            <a:ext cx="8568952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374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686800" cy="838200"/>
          </a:xfrm>
        </p:spPr>
        <p:txBody>
          <a:bodyPr/>
          <a:lstStyle/>
          <a:p>
            <a:r>
              <a:rPr lang="uk-UA" dirty="0"/>
              <a:t>Тестування продуктивності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251520" y="1240631"/>
            <a:ext cx="8686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uk-UA" sz="2000" b="1" dirty="0">
                <a:solidFill>
                  <a:schemeClr val="tx1"/>
                </a:solidFill>
              </a:rPr>
              <a:t>Вимога: </a:t>
            </a:r>
            <a:r>
              <a:rPr lang="uk-UA" sz="2000" dirty="0">
                <a:solidFill>
                  <a:schemeClr val="tx1"/>
                </a:solidFill>
              </a:rPr>
              <a:t>Як користувача я </a:t>
            </a:r>
            <a:r>
              <a:rPr lang="uk-UA" sz="2000" dirty="0" smtClean="0">
                <a:solidFill>
                  <a:schemeClr val="tx1"/>
                </a:solidFill>
              </a:rPr>
              <a:t>хочу, щоб система реагувала </a:t>
            </a:r>
            <a:r>
              <a:rPr lang="uk-UA" sz="2000" dirty="0">
                <a:solidFill>
                  <a:schemeClr val="tx1"/>
                </a:solidFill>
              </a:rPr>
              <a:t>менш ніж </a:t>
            </a:r>
            <a:r>
              <a:rPr lang="uk-UA" sz="2000" dirty="0" smtClean="0">
                <a:solidFill>
                  <a:schemeClr val="tx1"/>
                </a:solidFill>
              </a:rPr>
              <a:t> </a:t>
            </a:r>
            <a:r>
              <a:rPr lang="uk-UA" sz="2000" dirty="0">
                <a:solidFill>
                  <a:schemeClr val="tx1"/>
                </a:solidFill>
              </a:rPr>
              <a:t>5</a:t>
            </a:r>
            <a:r>
              <a:rPr lang="uk-UA" sz="2000" dirty="0" smtClean="0">
                <a:solidFill>
                  <a:schemeClr val="tx1"/>
                </a:solidFill>
              </a:rPr>
              <a:t> </a:t>
            </a:r>
            <a:r>
              <a:rPr lang="uk-UA" sz="2000" dirty="0">
                <a:solidFill>
                  <a:schemeClr val="tx1"/>
                </a:solidFill>
              </a:rPr>
              <a:t>секунд після натискання </a:t>
            </a:r>
            <a:r>
              <a:rPr lang="uk-UA" sz="2000" dirty="0" smtClean="0">
                <a:solidFill>
                  <a:schemeClr val="tx1"/>
                </a:solidFill>
              </a:rPr>
              <a:t>на кнопки ‘</a:t>
            </a:r>
            <a:r>
              <a:rPr lang="en-US" sz="2000" dirty="0" smtClean="0">
                <a:solidFill>
                  <a:schemeClr val="tx1"/>
                </a:solidFill>
              </a:rPr>
              <a:t>Invite People'.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uk-UA" sz="2000" b="1" dirty="0">
                <a:solidFill>
                  <a:schemeClr val="tx1"/>
                </a:solidFill>
              </a:rPr>
              <a:t>Тестування </a:t>
            </a:r>
            <a:r>
              <a:rPr lang="uk-UA" sz="2000" b="1" dirty="0" smtClean="0">
                <a:solidFill>
                  <a:schemeClr val="tx1"/>
                </a:solidFill>
              </a:rPr>
              <a:t>продуктивності:</a:t>
            </a:r>
            <a:endParaRPr lang="uk-UA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uk-UA" sz="2000" dirty="0">
                <a:solidFill>
                  <a:schemeClr val="tx1"/>
                </a:solidFill>
              </a:rPr>
              <a:t>1. Відкрити </a:t>
            </a:r>
            <a:r>
              <a:rPr lang="en-US" sz="2000" dirty="0">
                <a:solidFill>
                  <a:schemeClr val="tx1"/>
                </a:solidFill>
              </a:rPr>
              <a:t>URL: </a:t>
            </a:r>
            <a:r>
              <a:rPr lang="en-US" sz="2000" dirty="0">
                <a:solidFill>
                  <a:schemeClr val="tx1"/>
                </a:solidFill>
                <a:hlinkClick r:id="rId2"/>
              </a:rPr>
              <a:t>https://slack.com/signin</a:t>
            </a:r>
            <a:endParaRPr lang="uk-UA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2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  <a:r>
              <a:rPr lang="uk-UA" sz="2000" dirty="0">
                <a:solidFill>
                  <a:schemeClr val="tx1"/>
                </a:solidFill>
              </a:rPr>
              <a:t>Введіть допустимі значення для зареєстрованого користувача в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uk-UA" sz="2000" dirty="0" smtClean="0">
                <a:solidFill>
                  <a:schemeClr val="tx1"/>
                </a:solidFill>
              </a:rPr>
              <a:t>“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uk-UA" sz="2000" dirty="0" smtClean="0">
                <a:solidFill>
                  <a:schemeClr val="tx1"/>
                </a:solidFill>
              </a:rPr>
              <a:t>Електронна пошта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uk-UA" sz="2000" dirty="0" smtClean="0">
                <a:solidFill>
                  <a:schemeClr val="tx1"/>
                </a:solidFill>
              </a:rPr>
              <a:t>", “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ru-RU" sz="2000" dirty="0">
                <a:solidFill>
                  <a:schemeClr val="tx1"/>
                </a:solidFill>
              </a:rPr>
              <a:t>П</a:t>
            </a:r>
            <a:r>
              <a:rPr lang="uk-UA" sz="2000" dirty="0" err="1" smtClean="0">
                <a:solidFill>
                  <a:schemeClr val="tx1"/>
                </a:solidFill>
              </a:rPr>
              <a:t>ароль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uk-UA" sz="2000" dirty="0" smtClean="0">
                <a:solidFill>
                  <a:schemeClr val="tx1"/>
                </a:solidFill>
              </a:rPr>
              <a:t>"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uk-UA" sz="2000" dirty="0" smtClean="0">
                <a:solidFill>
                  <a:schemeClr val="tx1"/>
                </a:solidFill>
              </a:rPr>
              <a:t>3</a:t>
            </a:r>
            <a:r>
              <a:rPr lang="uk-UA" sz="2000" dirty="0">
                <a:solidFill>
                  <a:schemeClr val="tx1"/>
                </a:solidFill>
              </a:rPr>
              <a:t>. </a:t>
            </a:r>
            <a:r>
              <a:rPr lang="uk-UA" sz="2000" dirty="0" smtClean="0">
                <a:solidFill>
                  <a:schemeClr val="tx1"/>
                </a:solidFill>
              </a:rPr>
              <a:t>Натисніть </a:t>
            </a:r>
            <a:r>
              <a:rPr lang="uk-UA" sz="2000" dirty="0">
                <a:solidFill>
                  <a:schemeClr val="tx1"/>
                </a:solidFill>
              </a:rPr>
              <a:t>на </a:t>
            </a:r>
            <a:r>
              <a:rPr lang="uk-UA" sz="2000" dirty="0" smtClean="0">
                <a:solidFill>
                  <a:schemeClr val="tx1"/>
                </a:solidFill>
              </a:rPr>
              <a:t>кнопку </a:t>
            </a:r>
            <a:r>
              <a:rPr lang="en-US" sz="2000" dirty="0" smtClean="0">
                <a:solidFill>
                  <a:schemeClr val="tx1"/>
                </a:solidFill>
              </a:rPr>
              <a:t>“ </a:t>
            </a:r>
            <a:r>
              <a:rPr lang="en-US" sz="2000" dirty="0">
                <a:solidFill>
                  <a:schemeClr val="tx1"/>
                </a:solidFill>
              </a:rPr>
              <a:t>Sign in </a:t>
            </a:r>
            <a:r>
              <a:rPr lang="en-US" sz="2000" dirty="0" smtClean="0">
                <a:solidFill>
                  <a:schemeClr val="tx1"/>
                </a:solidFill>
              </a:rPr>
              <a:t>“</a:t>
            </a:r>
            <a:endParaRPr lang="uk-UA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uk-UA" sz="2000" dirty="0">
                <a:solidFill>
                  <a:schemeClr val="tx1"/>
                </a:solidFill>
              </a:rPr>
              <a:t>4. На сторінці натисніть кнопку </a:t>
            </a:r>
            <a:r>
              <a:rPr lang="uk-UA" sz="2000" dirty="0" smtClean="0">
                <a:solidFill>
                  <a:schemeClr val="tx1"/>
                </a:solidFill>
              </a:rPr>
              <a:t>"</a:t>
            </a:r>
            <a:r>
              <a:rPr lang="en-US" sz="2000" dirty="0">
                <a:solidFill>
                  <a:schemeClr val="tx1"/>
                </a:solidFill>
              </a:rPr>
              <a:t> Invite People </a:t>
            </a:r>
            <a:r>
              <a:rPr lang="en-US" sz="2000" dirty="0" smtClean="0">
                <a:solidFill>
                  <a:schemeClr val="tx1"/>
                </a:solidFill>
              </a:rPr>
              <a:t>''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5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  <a:r>
              <a:rPr lang="uk-UA" sz="2000" dirty="0">
                <a:solidFill>
                  <a:schemeClr val="tx1"/>
                </a:solidFill>
              </a:rPr>
              <a:t>Вимірювання проводили час в </a:t>
            </a:r>
            <a:r>
              <a:rPr lang="uk-UA" sz="2000" dirty="0" smtClean="0">
                <a:solidFill>
                  <a:schemeClr val="tx1"/>
                </a:solidFill>
              </a:rPr>
              <a:t>секундах</a:t>
            </a:r>
            <a:endParaRPr lang="uk-UA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uk-UA" sz="2000" b="1" dirty="0">
                <a:solidFill>
                  <a:schemeClr val="tx1"/>
                </a:solidFill>
              </a:rPr>
              <a:t>Очікуваний результат:</a:t>
            </a:r>
          </a:p>
          <a:p>
            <a:pPr marL="0" indent="0">
              <a:buNone/>
            </a:pPr>
            <a:r>
              <a:rPr lang="uk-UA" sz="2000" dirty="0">
                <a:solidFill>
                  <a:schemeClr val="tx1"/>
                </a:solidFill>
              </a:rPr>
              <a:t>Система реагує </a:t>
            </a:r>
            <a:r>
              <a:rPr lang="uk-UA" sz="2000" dirty="0" smtClean="0">
                <a:solidFill>
                  <a:schemeClr val="tx1"/>
                </a:solidFill>
              </a:rPr>
              <a:t>н</a:t>
            </a:r>
            <a:r>
              <a:rPr lang="uk-UA" sz="2000" dirty="0">
                <a:solidFill>
                  <a:schemeClr val="tx1"/>
                </a:solidFill>
              </a:rPr>
              <a:t>е</a:t>
            </a:r>
            <a:r>
              <a:rPr lang="uk-UA" sz="2000" dirty="0" smtClean="0">
                <a:solidFill>
                  <a:schemeClr val="tx1"/>
                </a:solidFill>
              </a:rPr>
              <a:t> </a:t>
            </a:r>
            <a:r>
              <a:rPr lang="uk-UA" sz="2000" dirty="0">
                <a:solidFill>
                  <a:schemeClr val="tx1"/>
                </a:solidFill>
              </a:rPr>
              <a:t>менш </a:t>
            </a:r>
            <a:r>
              <a:rPr lang="uk-UA" sz="2000" dirty="0" smtClean="0">
                <a:solidFill>
                  <a:schemeClr val="tx1"/>
                </a:solidFill>
              </a:rPr>
              <a:t>ніж 5 </a:t>
            </a:r>
            <a:r>
              <a:rPr lang="uk-UA" sz="2000" dirty="0">
                <a:solidFill>
                  <a:schemeClr val="tx1"/>
                </a:solidFill>
              </a:rPr>
              <a:t>сек.</a:t>
            </a:r>
          </a:p>
        </p:txBody>
      </p:sp>
      <p:pic>
        <p:nvPicPr>
          <p:cNvPr id="8194" name="Picture 2" descr="C:\Users\Roman\Downloads\1-XQCKVME51b3e8BNNrQ6KO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437112"/>
            <a:ext cx="3782995" cy="206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Roman\Downloads\imag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229200"/>
            <a:ext cx="2736304" cy="1359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59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7688" y="286544"/>
            <a:ext cx="8686800" cy="838200"/>
          </a:xfrm>
        </p:spPr>
        <p:txBody>
          <a:bodyPr/>
          <a:lstStyle/>
          <a:p>
            <a:r>
              <a:rPr lang="uk-UA" dirty="0"/>
              <a:t>Результат</a:t>
            </a:r>
            <a:r>
              <a:rPr lang="en-US" dirty="0"/>
              <a:t>: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251520" y="1340768"/>
            <a:ext cx="86868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2000" dirty="0" smtClean="0">
                <a:solidFill>
                  <a:schemeClr val="tx1"/>
                </a:solidFill>
              </a:rPr>
              <a:t>Фактичний результат для різних браузерів</a:t>
            </a:r>
            <a:r>
              <a:rPr lang="ru-RU" sz="2000" dirty="0" smtClean="0">
                <a:solidFill>
                  <a:schemeClr val="tx1"/>
                </a:solidFill>
              </a:rPr>
              <a:t>:</a:t>
            </a:r>
            <a:endParaRPr lang="uk-UA" sz="2000" dirty="0">
              <a:solidFill>
                <a:schemeClr val="tx1"/>
              </a:solidFill>
            </a:endParaRPr>
          </a:p>
        </p:txBody>
      </p:sp>
      <p:pic>
        <p:nvPicPr>
          <p:cNvPr id="4" name="Picture 2" descr="C:\Users\Student\Desktop\index 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243916"/>
            <a:ext cx="1779609" cy="16944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5" name="Picture 3" descr="C:\Users\Student\Desktop\index 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210578"/>
            <a:ext cx="1727835" cy="17278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6" name="Picture 4" descr="C:\Users\Student\Desktop\index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" y="2204864"/>
            <a:ext cx="1733550" cy="17335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7" name="Picture 5" descr="C:\Users\Student\Desktop\index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395" y="2243916"/>
            <a:ext cx="1634490" cy="16344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8" name="TextBox 7"/>
          <p:cNvSpPr txBox="1"/>
          <p:nvPr/>
        </p:nvSpPr>
        <p:spPr>
          <a:xfrm>
            <a:off x="163828" y="4572000"/>
            <a:ext cx="2162175" cy="6858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40 sec</a:t>
            </a:r>
            <a:endParaRPr lang="uk-UA" sz="2000" b="1" dirty="0" smtClean="0">
              <a:solidFill>
                <a:srgbClr val="0070C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49829" y="4572000"/>
            <a:ext cx="2162175" cy="6858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23 sec</a:t>
            </a:r>
            <a:endParaRPr lang="uk-UA" sz="2000" b="1" dirty="0" smtClean="0">
              <a:solidFill>
                <a:srgbClr val="0070C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27244" y="4572000"/>
            <a:ext cx="2162175" cy="6858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21 sec</a:t>
            </a:r>
            <a:endParaRPr lang="uk-UA" sz="2000" b="1" dirty="0" smtClean="0">
              <a:solidFill>
                <a:srgbClr val="0070C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82764" y="4572000"/>
            <a:ext cx="2162175" cy="6858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13 sec</a:t>
            </a:r>
            <a:endParaRPr lang="uk-UA" sz="2000" b="1" dirty="0" smtClean="0">
              <a:solidFill>
                <a:srgbClr val="0070C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51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uk-UA" sz="4000" dirty="0"/>
              <a:t>Тестування</a:t>
            </a:r>
            <a:r>
              <a:rPr lang="uk-UA" dirty="0"/>
              <a:t> навантаження</a:t>
            </a:r>
            <a:br>
              <a:rPr lang="uk-UA" dirty="0"/>
            </a:b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205680" y="1268760"/>
            <a:ext cx="86868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uk-UA" b="1" dirty="0">
                <a:solidFill>
                  <a:schemeClr val="tx1"/>
                </a:solidFill>
              </a:rPr>
              <a:t>Вимога: </a:t>
            </a:r>
            <a:r>
              <a:rPr lang="uk-UA" dirty="0">
                <a:solidFill>
                  <a:schemeClr val="tx1"/>
                </a:solidFill>
              </a:rPr>
              <a:t>У системі мені потрібно </a:t>
            </a:r>
            <a:r>
              <a:rPr lang="uk-UA" dirty="0" smtClean="0">
                <a:solidFill>
                  <a:schemeClr val="tx1"/>
                </a:solidFill>
              </a:rPr>
              <a:t>добавити 50 </a:t>
            </a:r>
            <a:r>
              <a:rPr lang="uk-UA" dirty="0">
                <a:solidFill>
                  <a:schemeClr val="tx1"/>
                </a:solidFill>
              </a:rPr>
              <a:t>користувачів одночасно</a:t>
            </a:r>
            <a:r>
              <a:rPr lang="uk-UA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uk-UA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uk-UA" b="1" dirty="0">
                <a:solidFill>
                  <a:schemeClr val="tx1"/>
                </a:solidFill>
              </a:rPr>
              <a:t>Тестування </a:t>
            </a:r>
            <a:r>
              <a:rPr lang="uk-UA" b="1" dirty="0" smtClean="0">
                <a:solidFill>
                  <a:schemeClr val="tx1"/>
                </a:solidFill>
              </a:rPr>
              <a:t>навантаження:</a:t>
            </a:r>
            <a:endParaRPr lang="uk-UA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uk-UA" dirty="0">
                <a:solidFill>
                  <a:schemeClr val="tx1"/>
                </a:solidFill>
              </a:rPr>
              <a:t>1. Відкрийте </a:t>
            </a:r>
            <a:r>
              <a:rPr lang="en-US" dirty="0">
                <a:solidFill>
                  <a:schemeClr val="tx1"/>
                </a:solidFill>
                <a:hlinkClick r:id="rId2"/>
              </a:rPr>
              <a:t>https://slack.com/signin</a:t>
            </a:r>
            <a:endParaRPr lang="uk-UA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uk-UA" dirty="0">
                <a:solidFill>
                  <a:schemeClr val="tx1"/>
                </a:solidFill>
              </a:rPr>
              <a:t>Введіть допустимі значення для зареєстрованого користувача в </a:t>
            </a:r>
            <a:r>
              <a:rPr lang="uk-UA" dirty="0" smtClean="0">
                <a:solidFill>
                  <a:schemeClr val="tx1"/>
                </a:solidFill>
              </a:rPr>
              <a:t>“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uk-UA" dirty="0" smtClean="0">
                <a:solidFill>
                  <a:schemeClr val="tx1"/>
                </a:solidFill>
              </a:rPr>
              <a:t>Електронна пошта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uk-UA" dirty="0" smtClean="0">
                <a:solidFill>
                  <a:schemeClr val="tx1"/>
                </a:solidFill>
              </a:rPr>
              <a:t>", “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uk-UA" dirty="0">
                <a:solidFill>
                  <a:schemeClr val="tx1"/>
                </a:solidFill>
              </a:rPr>
              <a:t>П</a:t>
            </a:r>
            <a:r>
              <a:rPr lang="uk-UA" dirty="0" smtClean="0">
                <a:solidFill>
                  <a:schemeClr val="tx1"/>
                </a:solidFill>
              </a:rPr>
              <a:t>ароль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uk-UA" dirty="0" smtClean="0">
                <a:solidFill>
                  <a:schemeClr val="tx1"/>
                </a:solidFill>
              </a:rPr>
              <a:t>" </a:t>
            </a:r>
            <a:endParaRPr lang="uk-UA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uk-UA" dirty="0">
                <a:solidFill>
                  <a:schemeClr val="tx1"/>
                </a:solidFill>
              </a:rPr>
              <a:t>3. Натисніть на </a:t>
            </a:r>
            <a:r>
              <a:rPr lang="uk-UA" dirty="0" smtClean="0">
                <a:solidFill>
                  <a:schemeClr val="tx1"/>
                </a:solidFill>
              </a:rPr>
              <a:t>кнопку "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Sign in </a:t>
            </a:r>
            <a:r>
              <a:rPr lang="uk-UA" dirty="0" smtClean="0">
                <a:solidFill>
                  <a:schemeClr val="tx1"/>
                </a:solidFill>
              </a:rPr>
              <a:t>" </a:t>
            </a:r>
          </a:p>
          <a:p>
            <a:pPr marL="0" indent="0">
              <a:buNone/>
            </a:pPr>
            <a:r>
              <a:rPr lang="uk-UA" dirty="0" smtClean="0">
                <a:solidFill>
                  <a:schemeClr val="tx1"/>
                </a:solidFill>
              </a:rPr>
              <a:t>4</a:t>
            </a:r>
            <a:r>
              <a:rPr lang="uk-UA" dirty="0">
                <a:solidFill>
                  <a:schemeClr val="tx1"/>
                </a:solidFill>
              </a:rPr>
              <a:t>. Натисніть кнопку </a:t>
            </a:r>
            <a:r>
              <a:rPr lang="en-US" dirty="0" smtClean="0">
                <a:solidFill>
                  <a:schemeClr val="tx1"/>
                </a:solidFill>
              </a:rPr>
              <a:t>“ Invite People “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5. </a:t>
            </a:r>
            <a:r>
              <a:rPr lang="uk-UA" dirty="0" smtClean="0">
                <a:solidFill>
                  <a:schemeClr val="tx1"/>
                </a:solidFill>
              </a:rPr>
              <a:t>Натисніть кнопку </a:t>
            </a:r>
            <a:r>
              <a:rPr lang="en-US" dirty="0" smtClean="0">
                <a:solidFill>
                  <a:schemeClr val="tx1"/>
                </a:solidFill>
              </a:rPr>
              <a:t>“ Add Another “</a:t>
            </a:r>
            <a:endParaRPr lang="uk-UA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uk-UA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uk-UA" b="1" dirty="0">
                <a:solidFill>
                  <a:schemeClr val="tx1"/>
                </a:solidFill>
              </a:rPr>
              <a:t>Очікуваний результат:</a:t>
            </a:r>
          </a:p>
          <a:p>
            <a:pPr marL="0" indent="0">
              <a:buNone/>
            </a:pPr>
            <a:r>
              <a:rPr lang="uk-UA" dirty="0" smtClean="0">
                <a:solidFill>
                  <a:schemeClr val="tx1"/>
                </a:solidFill>
              </a:rPr>
              <a:t>50 </a:t>
            </a:r>
            <a:r>
              <a:rPr lang="uk-UA" dirty="0">
                <a:solidFill>
                  <a:schemeClr val="tx1"/>
                </a:solidFill>
              </a:rPr>
              <a:t>користувачів </a:t>
            </a:r>
            <a:r>
              <a:rPr lang="uk-UA" dirty="0" smtClean="0">
                <a:solidFill>
                  <a:schemeClr val="tx1"/>
                </a:solidFill>
              </a:rPr>
              <a:t>можна добавляти </a:t>
            </a:r>
            <a:r>
              <a:rPr lang="uk-UA" dirty="0">
                <a:solidFill>
                  <a:schemeClr val="tx1"/>
                </a:solidFill>
              </a:rPr>
              <a:t>одночасно.</a:t>
            </a:r>
          </a:p>
          <a:p>
            <a:pPr marL="0" indent="0">
              <a:buNone/>
            </a:pPr>
            <a:endParaRPr lang="uk-UA" dirty="0"/>
          </a:p>
        </p:txBody>
      </p:sp>
      <p:pic>
        <p:nvPicPr>
          <p:cNvPr id="10243" name="Picture 3" descr="C:\Users\Roman\Downloads\tes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377108"/>
            <a:ext cx="2880320" cy="322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87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686800" cy="838200"/>
          </a:xfrm>
        </p:spPr>
        <p:txBody>
          <a:bodyPr/>
          <a:lstStyle/>
          <a:p>
            <a:r>
              <a:rPr lang="uk-UA" dirty="0"/>
              <a:t>Результат</a:t>
            </a:r>
            <a:r>
              <a:rPr lang="en-US" dirty="0"/>
              <a:t>:</a:t>
            </a:r>
            <a:endParaRPr lang="uk-UA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94" t="12190" r="23581" b="11894"/>
          <a:stretch/>
        </p:blipFill>
        <p:spPr bwMode="auto">
          <a:xfrm>
            <a:off x="1619672" y="1700808"/>
            <a:ext cx="5803273" cy="4627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031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uk-UA" sz="4000" dirty="0"/>
              <a:t>Стрес-тестування</a:t>
            </a:r>
            <a:r>
              <a:rPr lang="uk-UA" dirty="0"/>
              <a:t/>
            </a:r>
            <a:br>
              <a:rPr lang="uk-UA" dirty="0"/>
            </a:b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251520" y="1268761"/>
            <a:ext cx="8686800" cy="410445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uk-UA" b="1" dirty="0">
                <a:solidFill>
                  <a:schemeClr val="tx1"/>
                </a:solidFill>
              </a:rPr>
              <a:t>Вимога: </a:t>
            </a:r>
            <a:r>
              <a:rPr lang="uk-UA" dirty="0">
                <a:solidFill>
                  <a:schemeClr val="tx1"/>
                </a:solidFill>
              </a:rPr>
              <a:t>У системі мені потрібно добавити </a:t>
            </a:r>
            <a:r>
              <a:rPr lang="uk-UA" dirty="0" smtClean="0">
                <a:solidFill>
                  <a:schemeClr val="tx1"/>
                </a:solidFill>
              </a:rPr>
              <a:t>100  користувачів </a:t>
            </a:r>
            <a:r>
              <a:rPr lang="uk-UA" dirty="0">
                <a:solidFill>
                  <a:schemeClr val="tx1"/>
                </a:solidFill>
              </a:rPr>
              <a:t>одночасно.</a:t>
            </a:r>
          </a:p>
          <a:p>
            <a:pPr marL="0" indent="0">
              <a:buNone/>
            </a:pPr>
            <a:endParaRPr lang="uk-UA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uk-UA" b="1" dirty="0">
                <a:solidFill>
                  <a:schemeClr val="tx1"/>
                </a:solidFill>
              </a:rPr>
              <a:t>Тестування навантаження:</a:t>
            </a:r>
          </a:p>
          <a:p>
            <a:pPr marL="0" indent="0">
              <a:buNone/>
            </a:pPr>
            <a:r>
              <a:rPr lang="uk-UA" dirty="0">
                <a:solidFill>
                  <a:schemeClr val="tx1"/>
                </a:solidFill>
              </a:rPr>
              <a:t>1. Відкрийте </a:t>
            </a:r>
            <a:r>
              <a:rPr lang="en-US" dirty="0">
                <a:solidFill>
                  <a:schemeClr val="tx1"/>
                </a:solidFill>
                <a:hlinkClick r:id="rId2"/>
              </a:rPr>
              <a:t>https://slack.com/signin</a:t>
            </a:r>
            <a:endParaRPr lang="uk-UA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2. </a:t>
            </a:r>
            <a:r>
              <a:rPr lang="uk-UA" dirty="0">
                <a:solidFill>
                  <a:schemeClr val="tx1"/>
                </a:solidFill>
              </a:rPr>
              <a:t>Введіть допустимі значення для зареєстрованого користувача в “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uk-UA" dirty="0">
                <a:solidFill>
                  <a:schemeClr val="tx1"/>
                </a:solidFill>
              </a:rPr>
              <a:t>Електронна пошта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uk-UA" dirty="0">
                <a:solidFill>
                  <a:schemeClr val="tx1"/>
                </a:solidFill>
              </a:rPr>
              <a:t>", “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uk-UA" dirty="0">
                <a:solidFill>
                  <a:schemeClr val="tx1"/>
                </a:solidFill>
              </a:rPr>
              <a:t>Пароль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uk-UA" dirty="0">
                <a:solidFill>
                  <a:schemeClr val="tx1"/>
                </a:solidFill>
              </a:rPr>
              <a:t>" </a:t>
            </a:r>
          </a:p>
          <a:p>
            <a:pPr marL="0" indent="0">
              <a:buNone/>
            </a:pPr>
            <a:r>
              <a:rPr lang="uk-UA" dirty="0">
                <a:solidFill>
                  <a:schemeClr val="tx1"/>
                </a:solidFill>
              </a:rPr>
              <a:t>3. Натисніть на кнопку "</a:t>
            </a:r>
            <a:r>
              <a:rPr lang="en-US" dirty="0">
                <a:solidFill>
                  <a:schemeClr val="tx1"/>
                </a:solidFill>
              </a:rPr>
              <a:t> Sign in </a:t>
            </a:r>
            <a:r>
              <a:rPr lang="uk-UA" dirty="0">
                <a:solidFill>
                  <a:schemeClr val="tx1"/>
                </a:solidFill>
              </a:rPr>
              <a:t>" </a:t>
            </a:r>
          </a:p>
          <a:p>
            <a:pPr marL="0" indent="0">
              <a:buNone/>
            </a:pPr>
            <a:r>
              <a:rPr lang="uk-UA" dirty="0">
                <a:solidFill>
                  <a:schemeClr val="tx1"/>
                </a:solidFill>
              </a:rPr>
              <a:t>4. Натисніть кнопку </a:t>
            </a:r>
            <a:r>
              <a:rPr lang="en-US" dirty="0" smtClean="0">
                <a:solidFill>
                  <a:schemeClr val="tx1"/>
                </a:solidFill>
              </a:rPr>
              <a:t>“ Invite people ”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5. </a:t>
            </a:r>
            <a:r>
              <a:rPr lang="uk-UA" dirty="0">
                <a:solidFill>
                  <a:schemeClr val="tx1"/>
                </a:solidFill>
              </a:rPr>
              <a:t>Натисніть кнопку </a:t>
            </a:r>
            <a:r>
              <a:rPr lang="en-US" dirty="0">
                <a:solidFill>
                  <a:schemeClr val="tx1"/>
                </a:solidFill>
              </a:rPr>
              <a:t>“ Add Another </a:t>
            </a:r>
            <a:r>
              <a:rPr lang="en-US" dirty="0" smtClean="0">
                <a:solidFill>
                  <a:schemeClr val="tx1"/>
                </a:solidFill>
              </a:rPr>
              <a:t>“</a:t>
            </a:r>
            <a:endParaRPr lang="uk-UA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uk-UA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uk-UA" b="1" dirty="0">
                <a:solidFill>
                  <a:schemeClr val="tx1"/>
                </a:solidFill>
              </a:rPr>
              <a:t>Очікуваний результат:</a:t>
            </a:r>
          </a:p>
          <a:p>
            <a:pPr marL="0" indent="0">
              <a:buNone/>
            </a:pPr>
            <a:r>
              <a:rPr lang="uk-UA" dirty="0">
                <a:solidFill>
                  <a:schemeClr val="tx1"/>
                </a:solidFill>
              </a:rPr>
              <a:t>50 користувачів можна добавляти одночасно</a:t>
            </a:r>
            <a:r>
              <a:rPr lang="uk-UA" dirty="0" smtClean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uk-UA" dirty="0" smtClean="0">
                <a:solidFill>
                  <a:schemeClr val="tx1"/>
                </a:solidFill>
              </a:rPr>
              <a:t>Інших 50 користувачів просто не добавить</a:t>
            </a:r>
            <a:endParaRPr lang="uk-UA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uk-UA" dirty="0"/>
          </a:p>
        </p:txBody>
      </p:sp>
      <p:pic>
        <p:nvPicPr>
          <p:cNvPr id="11266" name="Picture 2" descr="C:\Users\Roman\Downloads\rvs-img-wrongsla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087960"/>
            <a:ext cx="23622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37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uk-UA" dirty="0"/>
              <a:t>Тестування локалізації</a:t>
            </a:r>
            <a:br>
              <a:rPr lang="uk-UA" dirty="0"/>
            </a:b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251520" y="1124744"/>
            <a:ext cx="8686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uk-UA" sz="1800" b="1" dirty="0" smtClean="0">
                <a:solidFill>
                  <a:schemeClr val="tx1"/>
                </a:solidFill>
              </a:rPr>
              <a:t>Вимога: </a:t>
            </a:r>
            <a:r>
              <a:rPr lang="uk-UA" sz="1800" dirty="0" smtClean="0">
                <a:solidFill>
                  <a:schemeClr val="tx1"/>
                </a:solidFill>
              </a:rPr>
              <a:t>як користувач, я хочу, щоб змінювати тему бічної панелі</a:t>
            </a:r>
          </a:p>
          <a:p>
            <a:pPr marL="0" indent="0">
              <a:buNone/>
            </a:pPr>
            <a:r>
              <a:rPr lang="uk-UA" sz="1800" dirty="0" smtClean="0">
                <a:solidFill>
                  <a:schemeClr val="tx1"/>
                </a:solidFill>
              </a:rPr>
              <a:t> </a:t>
            </a:r>
          </a:p>
          <a:p>
            <a:pPr marL="0" indent="0">
              <a:buNone/>
            </a:pPr>
            <a:r>
              <a:rPr lang="uk-UA" sz="1800" b="1" dirty="0" smtClean="0">
                <a:solidFill>
                  <a:schemeClr val="tx1"/>
                </a:solidFill>
              </a:rPr>
              <a:t>Локалізація Процедура тестування:</a:t>
            </a:r>
          </a:p>
          <a:p>
            <a:pPr marL="0" indent="0">
              <a:buNone/>
            </a:pPr>
            <a:r>
              <a:rPr lang="uk-UA" sz="1800" dirty="0">
                <a:solidFill>
                  <a:schemeClr val="tx1"/>
                </a:solidFill>
              </a:rPr>
              <a:t>1. Відкрийте </a:t>
            </a:r>
            <a:r>
              <a:rPr lang="en-US" sz="1800" dirty="0">
                <a:solidFill>
                  <a:schemeClr val="tx1"/>
                </a:solidFill>
                <a:hlinkClick r:id="rId2"/>
              </a:rPr>
              <a:t>https://slack.com/signin</a:t>
            </a:r>
            <a:endParaRPr lang="uk-UA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2. </a:t>
            </a:r>
            <a:r>
              <a:rPr lang="uk-UA" sz="1800" dirty="0">
                <a:solidFill>
                  <a:schemeClr val="tx1"/>
                </a:solidFill>
              </a:rPr>
              <a:t>Введіть допустимі значення для зареєстрованого користувача в “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uk-UA" sz="1800" dirty="0">
                <a:solidFill>
                  <a:schemeClr val="tx1"/>
                </a:solidFill>
              </a:rPr>
              <a:t>Електронна пошта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uk-UA" sz="1800" dirty="0">
                <a:solidFill>
                  <a:schemeClr val="tx1"/>
                </a:solidFill>
              </a:rPr>
              <a:t>", “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uk-UA" sz="1800" dirty="0">
                <a:solidFill>
                  <a:schemeClr val="tx1"/>
                </a:solidFill>
              </a:rPr>
              <a:t>Пароль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uk-UA" sz="1800" dirty="0">
                <a:solidFill>
                  <a:schemeClr val="tx1"/>
                </a:solidFill>
              </a:rPr>
              <a:t>" </a:t>
            </a:r>
          </a:p>
          <a:p>
            <a:pPr marL="0" indent="0">
              <a:buNone/>
            </a:pPr>
            <a:r>
              <a:rPr lang="uk-UA" sz="1800" dirty="0">
                <a:solidFill>
                  <a:schemeClr val="tx1"/>
                </a:solidFill>
              </a:rPr>
              <a:t>3. Натисніть на кнопку "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Preferences </a:t>
            </a:r>
            <a:r>
              <a:rPr lang="uk-UA" sz="1800" dirty="0" smtClean="0">
                <a:solidFill>
                  <a:schemeClr val="tx1"/>
                </a:solidFill>
              </a:rPr>
              <a:t>" </a:t>
            </a:r>
            <a:endParaRPr lang="uk-UA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uk-UA" sz="1800" dirty="0">
                <a:solidFill>
                  <a:schemeClr val="tx1"/>
                </a:solidFill>
              </a:rPr>
              <a:t>4. Натисніть кнопку </a:t>
            </a:r>
            <a:r>
              <a:rPr lang="en-US" sz="1800" dirty="0" smtClean="0">
                <a:solidFill>
                  <a:schemeClr val="tx1"/>
                </a:solidFill>
              </a:rPr>
              <a:t>“ Sidebar Theme ”</a:t>
            </a: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uk-UA" sz="1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uk-UA" sz="1800" dirty="0" smtClean="0">
                <a:solidFill>
                  <a:schemeClr val="tx1"/>
                </a:solidFill>
              </a:rPr>
              <a:t>Очікуваний результат: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uk-UA" sz="1800" dirty="0" smtClean="0">
                <a:solidFill>
                  <a:schemeClr val="tx1"/>
                </a:solidFill>
              </a:rPr>
              <a:t>Тема бічної панелі змінилася.</a:t>
            </a:r>
          </a:p>
        </p:txBody>
      </p:sp>
    </p:spTree>
    <p:extLst>
      <p:ext uri="{BB962C8B-B14F-4D97-AF65-F5344CB8AC3E}">
        <p14:creationId xmlns:p14="http://schemas.microsoft.com/office/powerpoint/2010/main" val="261776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332656"/>
            <a:ext cx="8686800" cy="838200"/>
          </a:xfrm>
        </p:spPr>
        <p:txBody>
          <a:bodyPr/>
          <a:lstStyle/>
          <a:p>
            <a:r>
              <a:rPr lang="uk-UA" dirty="0"/>
              <a:t>Результат</a:t>
            </a:r>
            <a:r>
              <a:rPr lang="en-US" dirty="0"/>
              <a:t>:</a:t>
            </a:r>
            <a:endParaRPr lang="uk-UA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80" r="84163" b="11171"/>
          <a:stretch/>
        </p:blipFill>
        <p:spPr bwMode="auto">
          <a:xfrm>
            <a:off x="5105430" y="1745694"/>
            <a:ext cx="2346889" cy="434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1196752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 smtClean="0"/>
              <a:t>До </a:t>
            </a:r>
            <a:endParaRPr lang="uk-UA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796136" y="1196752"/>
            <a:ext cx="998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dirty="0" smtClean="0"/>
              <a:t>Після</a:t>
            </a:r>
            <a:endParaRPr lang="uk-UA" sz="2800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01" r="84074" b="11648"/>
          <a:stretch/>
        </p:blipFill>
        <p:spPr bwMode="auto">
          <a:xfrm>
            <a:off x="1331640" y="1719972"/>
            <a:ext cx="2376264" cy="436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839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6930" y="332656"/>
            <a:ext cx="8686800" cy="838200"/>
          </a:xfrm>
        </p:spPr>
        <p:txBody>
          <a:bodyPr/>
          <a:lstStyle/>
          <a:p>
            <a:r>
              <a:rPr lang="uk-UA" dirty="0"/>
              <a:t>Об'єкт для тестування: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23528" y="1412776"/>
            <a:ext cx="8686800" cy="7947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b="1" dirty="0" smtClean="0"/>
              <a:t>Slack: Mobile Client for Communication tool</a:t>
            </a:r>
            <a:endParaRPr lang="en-US" sz="4000" b="1" dirty="0"/>
          </a:p>
        </p:txBody>
      </p:sp>
      <p:pic>
        <p:nvPicPr>
          <p:cNvPr id="1026" name="Picture 2" descr="C:\Users\Roman\Desktop\RU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12" y="2924944"/>
            <a:ext cx="53340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Roman\Desktop\Slack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28" t="34177" r="23979" b="36652"/>
          <a:stretch/>
        </p:blipFill>
        <p:spPr bwMode="auto">
          <a:xfrm>
            <a:off x="5724128" y="4709060"/>
            <a:ext cx="3263756" cy="167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Roman\Desktop\unnam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964" y="2276872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60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686800" cy="838200"/>
          </a:xfrm>
        </p:spPr>
        <p:txBody>
          <a:bodyPr/>
          <a:lstStyle/>
          <a:p>
            <a:r>
              <a:rPr lang="uk-UA" dirty="0" smtClean="0"/>
              <a:t>Порядок роботи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251520" y="1700808"/>
            <a:ext cx="86868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uk-UA" dirty="0">
                <a:solidFill>
                  <a:schemeClr val="tx1"/>
                </a:solidFill>
              </a:rPr>
              <a:t>- </a:t>
            </a:r>
            <a:r>
              <a:rPr lang="uk-UA" dirty="0" smtClean="0">
                <a:solidFill>
                  <a:schemeClr val="tx1"/>
                </a:solidFill>
              </a:rPr>
              <a:t>Димове тестування </a:t>
            </a:r>
            <a:endParaRPr lang="uk-UA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uk-UA" dirty="0">
                <a:solidFill>
                  <a:schemeClr val="tx1"/>
                </a:solidFill>
              </a:rPr>
              <a:t>- Функціональне тестування</a:t>
            </a:r>
          </a:p>
          <a:p>
            <a:pPr marL="0" indent="0">
              <a:buNone/>
            </a:pPr>
            <a:r>
              <a:rPr lang="uk-UA" dirty="0">
                <a:solidFill>
                  <a:schemeClr val="tx1"/>
                </a:solidFill>
              </a:rPr>
              <a:t>- Позитивні випробування</a:t>
            </a:r>
          </a:p>
          <a:p>
            <a:pPr marL="0" indent="0">
              <a:buNone/>
            </a:pPr>
            <a:r>
              <a:rPr lang="uk-UA" dirty="0">
                <a:solidFill>
                  <a:schemeClr val="tx1"/>
                </a:solidFill>
              </a:rPr>
              <a:t>- Негативне тестування</a:t>
            </a:r>
          </a:p>
          <a:p>
            <a:pPr marL="0" indent="0">
              <a:buNone/>
            </a:pPr>
            <a:r>
              <a:rPr lang="uk-UA" dirty="0">
                <a:solidFill>
                  <a:schemeClr val="tx1"/>
                </a:solidFill>
              </a:rPr>
              <a:t>- Тестування інтеграції</a:t>
            </a:r>
          </a:p>
          <a:p>
            <a:pPr marL="0" indent="0">
              <a:buNone/>
            </a:pPr>
            <a:r>
              <a:rPr lang="uk-UA" dirty="0">
                <a:solidFill>
                  <a:schemeClr val="tx1"/>
                </a:solidFill>
              </a:rPr>
              <a:t>- </a:t>
            </a:r>
            <a:r>
              <a:rPr lang="en-US" dirty="0">
                <a:solidFill>
                  <a:schemeClr val="tx1"/>
                </a:solidFill>
              </a:rPr>
              <a:t>Non-</a:t>
            </a:r>
            <a:r>
              <a:rPr lang="uk-UA" dirty="0">
                <a:solidFill>
                  <a:schemeClr val="tx1"/>
                </a:solidFill>
              </a:rPr>
              <a:t>функціональне тестування: </a:t>
            </a:r>
            <a:r>
              <a:rPr lang="en-US" dirty="0">
                <a:solidFill>
                  <a:schemeClr val="tx1"/>
                </a:solidFill>
              </a:rPr>
              <a:t>UI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- </a:t>
            </a:r>
            <a:r>
              <a:rPr lang="uk-UA" dirty="0">
                <a:solidFill>
                  <a:schemeClr val="tx1"/>
                </a:solidFill>
              </a:rPr>
              <a:t>Тестування продуктивності</a:t>
            </a:r>
          </a:p>
          <a:p>
            <a:pPr marL="0" indent="0">
              <a:buNone/>
            </a:pPr>
            <a:r>
              <a:rPr lang="uk-UA" dirty="0">
                <a:solidFill>
                  <a:schemeClr val="tx1"/>
                </a:solidFill>
              </a:rPr>
              <a:t>- Тестування навантаження</a:t>
            </a:r>
          </a:p>
          <a:p>
            <a:pPr marL="0" indent="0">
              <a:buNone/>
            </a:pPr>
            <a:r>
              <a:rPr lang="uk-UA" dirty="0">
                <a:solidFill>
                  <a:schemeClr val="tx1"/>
                </a:solidFill>
              </a:rPr>
              <a:t>- Стрес-тестування</a:t>
            </a:r>
          </a:p>
          <a:p>
            <a:pPr marL="0" indent="0">
              <a:buNone/>
            </a:pPr>
            <a:r>
              <a:rPr lang="uk-UA" dirty="0">
                <a:solidFill>
                  <a:schemeClr val="tx1"/>
                </a:solidFill>
              </a:rPr>
              <a:t>- Тестування локалізації</a:t>
            </a:r>
          </a:p>
        </p:txBody>
      </p:sp>
      <p:pic>
        <p:nvPicPr>
          <p:cNvPr id="2050" name="Picture 2" descr="C:\Users\Roman\Desktop\завантаження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994" y="1844824"/>
            <a:ext cx="2926837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24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5209" y="332656"/>
            <a:ext cx="8686800" cy="838200"/>
          </a:xfrm>
        </p:spPr>
        <p:txBody>
          <a:bodyPr/>
          <a:lstStyle/>
          <a:p>
            <a:r>
              <a:rPr lang="uk-UA" dirty="0"/>
              <a:t>Димове тестування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251520" y="1196752"/>
            <a:ext cx="868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000" b="1" dirty="0" smtClean="0">
                <a:solidFill>
                  <a:schemeClr val="tx1"/>
                </a:solidFill>
              </a:rPr>
              <a:t>Вимога</a:t>
            </a:r>
            <a:r>
              <a:rPr lang="en-US" sz="2000" b="1" dirty="0" smtClean="0">
                <a:solidFill>
                  <a:schemeClr val="tx1"/>
                </a:solidFill>
              </a:rPr>
              <a:t>:</a:t>
            </a:r>
            <a:r>
              <a:rPr lang="uk-UA" sz="2000" b="1" dirty="0" smtClean="0">
                <a:solidFill>
                  <a:schemeClr val="tx1"/>
                </a:solidFill>
              </a:rPr>
              <a:t> </a:t>
            </a:r>
            <a:r>
              <a:rPr lang="uk-UA" sz="2000" dirty="0" smtClean="0">
                <a:solidFill>
                  <a:schemeClr val="tx1"/>
                </a:solidFill>
              </a:rPr>
              <a:t>як користувач,</a:t>
            </a:r>
            <a:r>
              <a:rPr lang="ru-RU" sz="2000" dirty="0" smtClean="0">
                <a:solidFill>
                  <a:schemeClr val="tx1"/>
                </a:solidFill>
              </a:rPr>
              <a:t> </a:t>
            </a:r>
            <a:r>
              <a:rPr lang="uk-UA" sz="2000" dirty="0" smtClean="0">
                <a:solidFill>
                  <a:schemeClr val="tx1"/>
                </a:solidFill>
              </a:rPr>
              <a:t>мені потрібно мати можливість вводити </a:t>
            </a:r>
            <a:r>
              <a:rPr lang="en-US" sz="2000" dirty="0" smtClean="0">
                <a:solidFill>
                  <a:schemeClr val="tx1"/>
                </a:solidFill>
              </a:rPr>
              <a:t>Slack </a:t>
            </a:r>
            <a:r>
              <a:rPr lang="uk-UA" sz="2000" dirty="0" smtClean="0">
                <a:solidFill>
                  <a:schemeClr val="tx1"/>
                </a:solidFill>
              </a:rPr>
              <a:t>веб-сайт. </a:t>
            </a:r>
          </a:p>
          <a:p>
            <a:pPr marL="0" indent="0">
              <a:buNone/>
            </a:pPr>
            <a:r>
              <a:rPr lang="uk-UA" sz="2000" b="1" dirty="0" smtClean="0">
                <a:solidFill>
                  <a:schemeClr val="tx1"/>
                </a:solidFill>
              </a:rPr>
              <a:t>Димова процедура тестування</a:t>
            </a:r>
            <a:r>
              <a:rPr lang="en-US" sz="2000" b="1" dirty="0" smtClean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uk-UA" sz="2000" dirty="0" smtClean="0">
                <a:solidFill>
                  <a:schemeClr val="tx1"/>
                </a:solidFill>
              </a:rPr>
              <a:t>1. Відкрити </a:t>
            </a:r>
            <a:r>
              <a:rPr lang="en-US" sz="20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URL: </a:t>
            </a:r>
            <a:r>
              <a:rPr lang="en-US" sz="2000" dirty="0">
                <a:hlinkClick r:id="rId2"/>
              </a:rPr>
              <a:t>https://slack.com</a:t>
            </a:r>
            <a:r>
              <a:rPr lang="en-US" sz="2000" dirty="0" smtClean="0">
                <a:hlinkClick r:id="rId2"/>
              </a:rPr>
              <a:t>/</a:t>
            </a:r>
            <a:endParaRPr lang="uk-UA" sz="20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uk-UA" sz="2000" b="1" dirty="0" smtClean="0">
                <a:solidFill>
                  <a:schemeClr val="tx1"/>
                </a:solidFill>
              </a:rPr>
              <a:t>Очікуваний </a:t>
            </a:r>
            <a:r>
              <a:rPr lang="ru-RU" sz="2000" b="1" dirty="0" smtClean="0">
                <a:solidFill>
                  <a:schemeClr val="tx1"/>
                </a:solidFill>
              </a:rPr>
              <a:t>результат:</a:t>
            </a:r>
            <a:endParaRPr lang="ru-RU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uk-UA" sz="2000" dirty="0" smtClean="0">
                <a:solidFill>
                  <a:schemeClr val="tx1"/>
                </a:solidFill>
              </a:rPr>
              <a:t>Відкриття головної сторінки.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uk-UA" sz="2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357" r="1491" b="7851"/>
          <a:stretch/>
        </p:blipFill>
        <p:spPr bwMode="auto">
          <a:xfrm>
            <a:off x="2562522" y="3591171"/>
            <a:ext cx="6325526" cy="2956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 descr="C:\Users\Roman\Desktop\завантаження (1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10" y="4045421"/>
            <a:ext cx="2228850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19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686800" cy="838200"/>
          </a:xfrm>
        </p:spPr>
        <p:txBody>
          <a:bodyPr/>
          <a:lstStyle/>
          <a:p>
            <a:pPr marL="0" indent="0"/>
            <a:r>
              <a:rPr lang="uk-UA" dirty="0"/>
              <a:t>Функціональне тестування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251520" y="1268760"/>
            <a:ext cx="8686800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800" b="1" dirty="0" smtClean="0"/>
              <a:t>Вимога: </a:t>
            </a:r>
            <a:r>
              <a:rPr lang="uk-UA" sz="1800" dirty="0" smtClean="0">
                <a:solidFill>
                  <a:schemeClr val="tx1"/>
                </a:solidFill>
              </a:rPr>
              <a:t>Як користувач я</a:t>
            </a:r>
            <a:r>
              <a:rPr lang="ru-RU" sz="1800" dirty="0" smtClean="0">
                <a:solidFill>
                  <a:schemeClr val="tx1"/>
                </a:solidFill>
              </a:rPr>
              <a:t> хочу </a:t>
            </a:r>
            <a:r>
              <a:rPr lang="uk-UA" sz="1800" dirty="0" smtClean="0">
                <a:solidFill>
                  <a:schemeClr val="tx1"/>
                </a:solidFill>
              </a:rPr>
              <a:t>добавляти інших користувачів.</a:t>
            </a:r>
            <a:endParaRPr lang="uk-UA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uk-UA" sz="1800" b="1" dirty="0"/>
              <a:t>Функціональна процедура тестування:</a:t>
            </a:r>
          </a:p>
          <a:p>
            <a:pPr marL="0" indent="0">
              <a:buNone/>
            </a:pPr>
            <a:r>
              <a:rPr lang="uk-UA" sz="1800" dirty="0" smtClean="0">
                <a:solidFill>
                  <a:schemeClr val="tx1"/>
                </a:solidFill>
              </a:rPr>
              <a:t>1. Відкрийте </a:t>
            </a:r>
            <a:r>
              <a:rPr lang="en-US" sz="1800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sz="1800" dirty="0" smtClean="0">
                <a:solidFill>
                  <a:schemeClr val="tx1"/>
                </a:solidFill>
                <a:hlinkClick r:id="rId2"/>
              </a:rPr>
              <a:t>slack.com/signin</a:t>
            </a:r>
            <a:endParaRPr lang="uk-UA" sz="1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2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  <a:r>
              <a:rPr lang="uk-UA" sz="1800" dirty="0">
                <a:solidFill>
                  <a:schemeClr val="tx1"/>
                </a:solidFill>
              </a:rPr>
              <a:t>Введіть допустимі значення для зареєстрованого користувача в "Електронна пошта", </a:t>
            </a:r>
            <a:r>
              <a:rPr lang="uk-UA" sz="1800" dirty="0" smtClean="0">
                <a:solidFill>
                  <a:schemeClr val="tx1"/>
                </a:solidFill>
              </a:rPr>
              <a:t>«Пароль</a:t>
            </a:r>
            <a:r>
              <a:rPr lang="uk-UA" sz="1800" dirty="0">
                <a:solidFill>
                  <a:schemeClr val="tx1"/>
                </a:solidFill>
              </a:rPr>
              <a:t>" </a:t>
            </a:r>
          </a:p>
          <a:p>
            <a:pPr marL="0" indent="0">
              <a:buNone/>
            </a:pPr>
            <a:r>
              <a:rPr lang="uk-UA" sz="1800" dirty="0">
                <a:solidFill>
                  <a:schemeClr val="tx1"/>
                </a:solidFill>
              </a:rPr>
              <a:t>3. Натисніть на </a:t>
            </a:r>
            <a:r>
              <a:rPr lang="uk-UA" sz="1800" dirty="0" smtClean="0">
                <a:solidFill>
                  <a:schemeClr val="tx1"/>
                </a:solidFill>
              </a:rPr>
              <a:t>“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uk-UA" sz="1800" dirty="0" smtClean="0">
                <a:solidFill>
                  <a:schemeClr val="tx1"/>
                </a:solidFill>
              </a:rPr>
              <a:t>Вхід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uk-UA" sz="1800" dirty="0" smtClean="0">
                <a:solidFill>
                  <a:schemeClr val="tx1"/>
                </a:solidFill>
              </a:rPr>
              <a:t>" </a:t>
            </a:r>
            <a:r>
              <a:rPr lang="uk-UA" sz="1800" dirty="0">
                <a:solidFill>
                  <a:schemeClr val="tx1"/>
                </a:solidFill>
              </a:rPr>
              <a:t>кнопку</a:t>
            </a:r>
          </a:p>
          <a:p>
            <a:pPr marL="0" indent="0">
              <a:buNone/>
            </a:pPr>
            <a:r>
              <a:rPr lang="uk-UA" sz="1800" dirty="0">
                <a:solidFill>
                  <a:schemeClr val="tx1"/>
                </a:solidFill>
              </a:rPr>
              <a:t>4. Натисніть кнопку </a:t>
            </a:r>
            <a:r>
              <a:rPr lang="en-US" sz="1800" dirty="0" smtClean="0">
                <a:solidFill>
                  <a:schemeClr val="tx1"/>
                </a:solidFill>
              </a:rPr>
              <a:t>“ Invite people ”</a:t>
            </a: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5</a:t>
            </a:r>
            <a:r>
              <a:rPr lang="uk-UA" sz="1800" dirty="0" smtClean="0">
                <a:solidFill>
                  <a:schemeClr val="tx1"/>
                </a:solidFill>
              </a:rPr>
              <a:t>. </a:t>
            </a:r>
            <a:r>
              <a:rPr lang="uk-UA" sz="1800" dirty="0">
                <a:solidFill>
                  <a:schemeClr val="tx1"/>
                </a:solidFill>
              </a:rPr>
              <a:t>Натисніть на кнопку </a:t>
            </a:r>
            <a:r>
              <a:rPr lang="uk-UA" sz="1800" dirty="0" smtClean="0">
                <a:solidFill>
                  <a:schemeClr val="tx1"/>
                </a:solidFill>
              </a:rPr>
              <a:t>“</a:t>
            </a:r>
            <a:r>
              <a:rPr lang="en-US" sz="1800" dirty="0" smtClean="0">
                <a:solidFill>
                  <a:schemeClr val="tx1"/>
                </a:solidFill>
              </a:rPr>
              <a:t> Invite 1 Person "</a:t>
            </a: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uk-UA" sz="1800" b="1" dirty="0" smtClean="0"/>
              <a:t>Очікуваний </a:t>
            </a:r>
            <a:r>
              <a:rPr lang="uk-UA" sz="1800" b="1" dirty="0"/>
              <a:t>результат:</a:t>
            </a:r>
          </a:p>
          <a:p>
            <a:pPr marL="0" indent="0">
              <a:buNone/>
            </a:pPr>
            <a:r>
              <a:rPr lang="uk-UA" sz="1800" dirty="0" smtClean="0">
                <a:solidFill>
                  <a:schemeClr val="tx1"/>
                </a:solidFill>
              </a:rPr>
              <a:t>Чекаємо на прийняття запрошення.</a:t>
            </a:r>
            <a:endParaRPr lang="uk-UA" sz="18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43" t="22070" r="29722" b="28125"/>
          <a:stretch/>
        </p:blipFill>
        <p:spPr bwMode="auto">
          <a:xfrm>
            <a:off x="1479300" y="3890145"/>
            <a:ext cx="5540972" cy="2131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C:\Users\Roman\Downloads\images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4" t="9246" r="14435" b="14233"/>
          <a:stretch/>
        </p:blipFill>
        <p:spPr bwMode="auto">
          <a:xfrm>
            <a:off x="7164288" y="260648"/>
            <a:ext cx="1650380" cy="1632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27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uk-UA" dirty="0"/>
              <a:t>Позитивні випробування</a:t>
            </a:r>
            <a:br>
              <a:rPr lang="uk-UA" dirty="0"/>
            </a:b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251520" y="1340768"/>
            <a:ext cx="8686800" cy="37444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000" b="1" dirty="0" smtClean="0">
                <a:solidFill>
                  <a:schemeClr val="tx1"/>
                </a:solidFill>
              </a:rPr>
              <a:t>Вимога: </a:t>
            </a:r>
            <a:r>
              <a:rPr lang="uk-UA" sz="2000" dirty="0" smtClean="0">
                <a:solidFill>
                  <a:schemeClr val="tx1"/>
                </a:solidFill>
              </a:rPr>
              <a:t>Як зареєстрований користувач, я хочу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uk-UA" sz="2000" dirty="0" smtClean="0">
                <a:solidFill>
                  <a:schemeClr val="tx1"/>
                </a:solidFill>
              </a:rPr>
              <a:t>мати можливість увійти в систему.</a:t>
            </a:r>
          </a:p>
          <a:p>
            <a:pPr marL="0" indent="0">
              <a:buNone/>
            </a:pPr>
            <a:endParaRPr lang="uk-UA" sz="2000" dirty="0" smtClean="0"/>
          </a:p>
          <a:p>
            <a:pPr marL="0" indent="0">
              <a:buNone/>
            </a:pPr>
            <a:r>
              <a:rPr lang="uk-UA" sz="2000" b="1" dirty="0" smtClean="0">
                <a:solidFill>
                  <a:schemeClr val="tx1"/>
                </a:solidFill>
              </a:rPr>
              <a:t>Позитивн</a:t>
            </a:r>
            <a:r>
              <a:rPr lang="uk-UA" sz="2000" b="1" dirty="0">
                <a:solidFill>
                  <a:schemeClr val="tx1"/>
                </a:solidFill>
              </a:rPr>
              <a:t>а</a:t>
            </a:r>
            <a:r>
              <a:rPr lang="uk-UA" sz="2000" b="1" dirty="0" smtClean="0">
                <a:solidFill>
                  <a:schemeClr val="tx1"/>
                </a:solidFill>
              </a:rPr>
              <a:t> Процедура тестування:</a:t>
            </a:r>
          </a:p>
          <a:p>
            <a:pPr marL="0" indent="0">
              <a:buNone/>
            </a:pPr>
            <a:r>
              <a:rPr lang="uk-UA" sz="2000" dirty="0" smtClean="0">
                <a:solidFill>
                  <a:schemeClr val="tx1"/>
                </a:solidFill>
              </a:rPr>
              <a:t>1. Відкрити URL: </a:t>
            </a:r>
            <a:r>
              <a:rPr lang="en-US" sz="2000" dirty="0">
                <a:solidFill>
                  <a:schemeClr val="tx1"/>
                </a:solidFill>
                <a:hlinkClick r:id="rId3"/>
              </a:rPr>
              <a:t>https://</a:t>
            </a:r>
            <a:r>
              <a:rPr lang="en-US" sz="2000" dirty="0" smtClean="0">
                <a:solidFill>
                  <a:schemeClr val="tx1"/>
                </a:solidFill>
                <a:hlinkClick r:id="rId3"/>
              </a:rPr>
              <a:t>slack.com/signin</a:t>
            </a:r>
            <a:endParaRPr lang="uk-UA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uk-UA" sz="2000" dirty="0" smtClean="0">
                <a:solidFill>
                  <a:schemeClr val="tx1"/>
                </a:solidFill>
              </a:rPr>
              <a:t>2. Введіть дійсні значення в “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uk-UA" sz="2000" dirty="0" smtClean="0">
                <a:solidFill>
                  <a:schemeClr val="tx1"/>
                </a:solidFill>
              </a:rPr>
              <a:t>Електронна пошта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uk-UA" sz="2000" dirty="0">
                <a:solidFill>
                  <a:schemeClr val="tx1"/>
                </a:solidFill>
              </a:rPr>
              <a:t>", </a:t>
            </a:r>
            <a:r>
              <a:rPr lang="uk-UA" sz="2000" dirty="0" smtClean="0">
                <a:solidFill>
                  <a:schemeClr val="tx1"/>
                </a:solidFill>
              </a:rPr>
              <a:t>“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uk-UA" sz="2000" dirty="0" smtClean="0">
                <a:solidFill>
                  <a:schemeClr val="tx1"/>
                </a:solidFill>
              </a:rPr>
              <a:t>Логін " , </a:t>
            </a:r>
            <a:r>
              <a:rPr lang="en-US" sz="2000" dirty="0" smtClean="0">
                <a:solidFill>
                  <a:schemeClr val="tx1"/>
                </a:solidFill>
              </a:rPr>
              <a:t>“ </a:t>
            </a:r>
            <a:r>
              <a:rPr lang="uk-UA" sz="2000" dirty="0">
                <a:solidFill>
                  <a:schemeClr val="tx1"/>
                </a:solidFill>
              </a:rPr>
              <a:t>П</a:t>
            </a:r>
            <a:r>
              <a:rPr lang="uk-UA" sz="2000" dirty="0" smtClean="0">
                <a:solidFill>
                  <a:schemeClr val="tx1"/>
                </a:solidFill>
              </a:rPr>
              <a:t>ароль</a:t>
            </a:r>
            <a:r>
              <a:rPr lang="en-US" sz="2000" dirty="0" smtClean="0">
                <a:solidFill>
                  <a:schemeClr val="tx1"/>
                </a:solidFill>
              </a:rPr>
              <a:t> ”</a:t>
            </a:r>
            <a:endParaRPr lang="uk-UA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uk-UA" sz="2000" dirty="0" smtClean="0">
                <a:solidFill>
                  <a:schemeClr val="tx1"/>
                </a:solidFill>
              </a:rPr>
              <a:t>3. Натисніть на кнопку </a:t>
            </a:r>
            <a:r>
              <a:rPr lang="en-US" sz="2000" dirty="0" smtClean="0">
                <a:solidFill>
                  <a:schemeClr val="tx1"/>
                </a:solidFill>
              </a:rPr>
              <a:t>“ Sign in ”</a:t>
            </a:r>
            <a:endParaRPr lang="uk-UA" sz="20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uk-UA" sz="20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uk-UA" sz="2000" b="1" dirty="0" smtClean="0">
                <a:solidFill>
                  <a:schemeClr val="tx1"/>
                </a:solidFill>
              </a:rPr>
              <a:t>Очікуваний результат:</a:t>
            </a:r>
          </a:p>
          <a:p>
            <a:pPr marL="0" indent="0">
              <a:buNone/>
            </a:pPr>
            <a:r>
              <a:rPr lang="uk-UA" sz="2000" dirty="0" smtClean="0">
                <a:solidFill>
                  <a:schemeClr val="tx1"/>
                </a:solidFill>
              </a:rPr>
              <a:t>Зареєстрований користувач успішно увійшов в систему.</a:t>
            </a:r>
            <a:endParaRPr lang="uk-UA" sz="2000" dirty="0">
              <a:solidFill>
                <a:schemeClr val="tx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33" b="81054"/>
          <a:stretch/>
        </p:blipFill>
        <p:spPr bwMode="auto">
          <a:xfrm>
            <a:off x="184003" y="5596005"/>
            <a:ext cx="871296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 descr="C:\Users\Roman\Desktop\завантаження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783" y="3717032"/>
            <a:ext cx="2286000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33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uk-UA" dirty="0"/>
              <a:t>Негативне тестування</a:t>
            </a:r>
            <a:br>
              <a:rPr lang="uk-UA" dirty="0"/>
            </a:b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251520" y="1124744"/>
            <a:ext cx="8686800" cy="5112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000" b="1" dirty="0" smtClean="0">
                <a:solidFill>
                  <a:schemeClr val="tx1"/>
                </a:solidFill>
              </a:rPr>
              <a:t>Вимога</a:t>
            </a:r>
            <a:r>
              <a:rPr lang="ru-RU" sz="2000" b="1" dirty="0" smtClean="0">
                <a:solidFill>
                  <a:schemeClr val="tx1"/>
                </a:solidFill>
              </a:rPr>
              <a:t>: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uk-UA" sz="2000" dirty="0" smtClean="0">
                <a:solidFill>
                  <a:schemeClr val="tx1"/>
                </a:solidFill>
              </a:rPr>
              <a:t>Як користувач я повинен ввести принаймні </a:t>
            </a:r>
            <a:r>
              <a:rPr lang="en-US" sz="2000" dirty="0" smtClean="0">
                <a:solidFill>
                  <a:schemeClr val="tx1"/>
                </a:solidFill>
              </a:rPr>
              <a:t>6</a:t>
            </a:r>
            <a:r>
              <a:rPr lang="uk-UA" sz="2000" dirty="0" smtClean="0">
                <a:solidFill>
                  <a:schemeClr val="tx1"/>
                </a:solidFill>
              </a:rPr>
              <a:t> символів в поле "Пароль".</a:t>
            </a:r>
          </a:p>
          <a:p>
            <a:pPr marL="0" indent="0">
              <a:buNone/>
            </a:pPr>
            <a:endParaRPr lang="uk-UA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uk-UA" sz="2000" b="1" dirty="0" smtClean="0">
                <a:solidFill>
                  <a:schemeClr val="tx1"/>
                </a:solidFill>
              </a:rPr>
              <a:t>Негативна </a:t>
            </a:r>
            <a:r>
              <a:rPr lang="uk-UA" sz="2000" b="1" dirty="0">
                <a:solidFill>
                  <a:schemeClr val="tx1"/>
                </a:solidFill>
              </a:rPr>
              <a:t>Процедура </a:t>
            </a:r>
            <a:r>
              <a:rPr lang="uk-UA" sz="2000" b="1" dirty="0" smtClean="0">
                <a:solidFill>
                  <a:schemeClr val="tx1"/>
                </a:solidFill>
              </a:rPr>
              <a:t>тестування:</a:t>
            </a:r>
          </a:p>
          <a:p>
            <a:pPr marL="0" indent="0">
              <a:buNone/>
            </a:pPr>
            <a:r>
              <a:rPr lang="uk-UA" sz="2000" dirty="0" smtClean="0">
                <a:solidFill>
                  <a:schemeClr val="tx1"/>
                </a:solidFill>
              </a:rPr>
              <a:t>1. Відкрити </a:t>
            </a:r>
            <a:r>
              <a:rPr lang="en-US" sz="2000" dirty="0">
                <a:solidFill>
                  <a:schemeClr val="tx1"/>
                </a:solidFill>
              </a:rPr>
              <a:t>URL: https://slack.com/create#teamname</a:t>
            </a:r>
            <a:endParaRPr lang="uk-UA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2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  <a:r>
              <a:rPr lang="uk-UA" sz="2000" dirty="0">
                <a:solidFill>
                  <a:schemeClr val="tx1"/>
                </a:solidFill>
              </a:rPr>
              <a:t>Введіть дійсні значення в </a:t>
            </a:r>
            <a:r>
              <a:rPr lang="en-US" sz="2000" dirty="0" smtClean="0">
                <a:solidFill>
                  <a:schemeClr val="tx1"/>
                </a:solidFill>
              </a:rPr>
              <a:t>“ Email</a:t>
            </a:r>
            <a:r>
              <a:rPr lang="uk-UA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“</a:t>
            </a:r>
            <a:r>
              <a:rPr lang="uk-UA" sz="2000" dirty="0" smtClean="0">
                <a:solidFill>
                  <a:schemeClr val="tx1"/>
                </a:solidFill>
              </a:rPr>
              <a:t>,</a:t>
            </a:r>
            <a:r>
              <a:rPr lang="en-US" sz="2000" dirty="0" smtClean="0">
                <a:solidFill>
                  <a:schemeClr val="tx1"/>
                </a:solidFill>
              </a:rPr>
              <a:t>”</a:t>
            </a:r>
            <a:r>
              <a:rPr lang="uk-UA" sz="2000" dirty="0" smtClean="0">
                <a:solidFill>
                  <a:schemeClr val="tx1"/>
                </a:solidFill>
              </a:rPr>
              <a:t> </a:t>
            </a:r>
            <a:r>
              <a:rPr lang="uk-UA" sz="2000" dirty="0">
                <a:solidFill>
                  <a:schemeClr val="tx1"/>
                </a:solidFill>
              </a:rPr>
              <a:t>Прізвище </a:t>
            </a:r>
            <a:r>
              <a:rPr lang="en-US" sz="2000" dirty="0" smtClean="0">
                <a:solidFill>
                  <a:schemeClr val="tx1"/>
                </a:solidFill>
              </a:rPr>
              <a:t>“</a:t>
            </a:r>
            <a:r>
              <a:rPr lang="uk-UA" sz="2000" dirty="0" smtClean="0">
                <a:solidFill>
                  <a:schemeClr val="tx1"/>
                </a:solidFill>
              </a:rPr>
              <a:t>,</a:t>
            </a:r>
            <a:r>
              <a:rPr lang="en-US" sz="2000" dirty="0" smtClean="0">
                <a:solidFill>
                  <a:schemeClr val="tx1"/>
                </a:solidFill>
              </a:rPr>
              <a:t>”</a:t>
            </a:r>
            <a:r>
              <a:rPr lang="uk-UA" sz="2000" dirty="0" smtClean="0">
                <a:solidFill>
                  <a:schemeClr val="tx1"/>
                </a:solidFill>
              </a:rPr>
              <a:t> </a:t>
            </a:r>
            <a:r>
              <a:rPr lang="uk-UA" sz="2000" dirty="0" err="1" smtClean="0">
                <a:solidFill>
                  <a:schemeClr val="tx1"/>
                </a:solidFill>
              </a:rPr>
              <a:t>Ім</a:t>
            </a:r>
            <a:r>
              <a:rPr lang="en-US" sz="2000" dirty="0" smtClean="0">
                <a:solidFill>
                  <a:schemeClr val="tx1"/>
                </a:solidFill>
              </a:rPr>
              <a:t>’</a:t>
            </a:r>
            <a:r>
              <a:rPr lang="uk-UA" sz="2000" dirty="0" smtClean="0">
                <a:solidFill>
                  <a:schemeClr val="tx1"/>
                </a:solidFill>
              </a:rPr>
              <a:t>я</a:t>
            </a:r>
            <a:r>
              <a:rPr lang="en-US" sz="2000" dirty="0" smtClean="0">
                <a:solidFill>
                  <a:schemeClr val="tx1"/>
                </a:solidFill>
              </a:rPr>
              <a:t> “</a:t>
            </a:r>
            <a:endParaRPr lang="uk-UA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uk-UA" sz="2000" dirty="0">
                <a:solidFill>
                  <a:schemeClr val="tx1"/>
                </a:solidFill>
              </a:rPr>
              <a:t>3. Помістіть 5 символів в поле </a:t>
            </a:r>
            <a:r>
              <a:rPr lang="en-US" sz="2000" dirty="0" smtClean="0">
                <a:solidFill>
                  <a:schemeClr val="tx1"/>
                </a:solidFill>
              </a:rPr>
              <a:t>“ </a:t>
            </a:r>
            <a:r>
              <a:rPr lang="uk-UA" sz="2000" dirty="0" smtClean="0">
                <a:solidFill>
                  <a:schemeClr val="tx1"/>
                </a:solidFill>
              </a:rPr>
              <a:t>Пароль</a:t>
            </a:r>
            <a:r>
              <a:rPr lang="en-US" sz="2000" dirty="0" smtClean="0">
                <a:solidFill>
                  <a:schemeClr val="tx1"/>
                </a:solidFill>
              </a:rPr>
              <a:t> ”</a:t>
            </a:r>
            <a:endParaRPr lang="uk-UA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uk-UA" sz="2000" dirty="0" smtClean="0">
                <a:solidFill>
                  <a:schemeClr val="tx1"/>
                </a:solidFill>
              </a:rPr>
              <a:t>5</a:t>
            </a:r>
            <a:r>
              <a:rPr lang="uk-UA" sz="2000" dirty="0">
                <a:solidFill>
                  <a:schemeClr val="tx1"/>
                </a:solidFill>
              </a:rPr>
              <a:t>. Натисніть </a:t>
            </a:r>
            <a:r>
              <a:rPr lang="uk-UA" sz="2000" dirty="0" smtClean="0">
                <a:solidFill>
                  <a:schemeClr val="tx1"/>
                </a:solidFill>
              </a:rPr>
              <a:t>кнопку</a:t>
            </a:r>
            <a:r>
              <a:rPr lang="en-US" sz="2000" dirty="0" smtClean="0">
                <a:solidFill>
                  <a:schemeClr val="tx1"/>
                </a:solidFill>
              </a:rPr>
              <a:t> ‘New Password‘</a:t>
            </a:r>
            <a:endParaRPr lang="uk-UA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uk-UA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uk-UA" sz="2000" b="1" dirty="0" smtClean="0">
                <a:solidFill>
                  <a:schemeClr val="tx1"/>
                </a:solidFill>
              </a:rPr>
              <a:t>Очікуваний </a:t>
            </a:r>
            <a:r>
              <a:rPr lang="uk-UA" sz="2000" b="1" dirty="0">
                <a:solidFill>
                  <a:schemeClr val="tx1"/>
                </a:solidFill>
              </a:rPr>
              <a:t>результат:</a:t>
            </a:r>
          </a:p>
          <a:p>
            <a:pPr marL="0" indent="0">
              <a:buNone/>
            </a:pPr>
            <a:r>
              <a:rPr lang="uk-UA" sz="2000" dirty="0">
                <a:solidFill>
                  <a:schemeClr val="tx1"/>
                </a:solidFill>
              </a:rPr>
              <a:t>Повідомлення про помилку </a:t>
            </a:r>
            <a:r>
              <a:rPr lang="uk-UA" sz="2000" dirty="0" smtClean="0">
                <a:solidFill>
                  <a:schemeClr val="tx1"/>
                </a:solidFill>
              </a:rPr>
              <a:t>не вибиває, проте якщо не набрати 6 значний</a:t>
            </a:r>
          </a:p>
          <a:p>
            <a:pPr marL="0" indent="0">
              <a:buNone/>
            </a:pPr>
            <a:r>
              <a:rPr lang="uk-UA" sz="2000" dirty="0" smtClean="0">
                <a:solidFill>
                  <a:schemeClr val="tx1"/>
                </a:solidFill>
              </a:rPr>
              <a:t>пароль поле </a:t>
            </a:r>
            <a:r>
              <a:rPr lang="en-US" sz="2000" dirty="0" smtClean="0">
                <a:solidFill>
                  <a:schemeClr val="tx1"/>
                </a:solidFill>
              </a:rPr>
              <a:t>Password </a:t>
            </a:r>
            <a:r>
              <a:rPr lang="ru-RU" sz="2000" dirty="0" smtClean="0">
                <a:solidFill>
                  <a:schemeClr val="tx1"/>
                </a:solidFill>
              </a:rPr>
              <a:t>буде не </a:t>
            </a:r>
            <a:r>
              <a:rPr lang="uk-UA" sz="2000" dirty="0" smtClean="0">
                <a:solidFill>
                  <a:schemeClr val="tx1"/>
                </a:solidFill>
              </a:rPr>
              <a:t>доступним</a:t>
            </a:r>
            <a:r>
              <a:rPr lang="ru-RU" sz="2000" dirty="0" smtClean="0">
                <a:solidFill>
                  <a:schemeClr val="tx1"/>
                </a:solidFill>
              </a:rPr>
              <a:t>.</a:t>
            </a:r>
            <a:r>
              <a:rPr lang="uk-UA" sz="2000" dirty="0" smtClean="0">
                <a:solidFill>
                  <a:schemeClr val="tx1"/>
                </a:solidFill>
              </a:rPr>
              <a:t> </a:t>
            </a:r>
            <a:endParaRPr lang="uk-UA" sz="2000" dirty="0">
              <a:solidFill>
                <a:schemeClr val="tx1"/>
              </a:solidFill>
            </a:endParaRPr>
          </a:p>
        </p:txBody>
      </p:sp>
      <p:pic>
        <p:nvPicPr>
          <p:cNvPr id="5122" name="Picture 2" descr="C:\Users\Roman\Downloads\article9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979" y="227687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66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686800" cy="838200"/>
          </a:xfrm>
        </p:spPr>
        <p:txBody>
          <a:bodyPr/>
          <a:lstStyle/>
          <a:p>
            <a:r>
              <a:rPr lang="uk-UA" dirty="0" smtClean="0"/>
              <a:t>Результат</a:t>
            </a:r>
            <a:r>
              <a:rPr lang="en-US" dirty="0" smtClean="0"/>
              <a:t>:</a:t>
            </a:r>
            <a:endParaRPr lang="uk-UA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39" b="10915"/>
          <a:stretch/>
        </p:blipFill>
        <p:spPr bwMode="auto">
          <a:xfrm>
            <a:off x="395536" y="1651897"/>
            <a:ext cx="8352928" cy="4369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419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uk-UA" dirty="0"/>
              <a:t>Тестування інтеграції</a:t>
            </a:r>
            <a:br>
              <a:rPr lang="uk-UA" dirty="0"/>
            </a:b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251520" y="1124744"/>
            <a:ext cx="8686800" cy="55446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uk-UA" sz="2000" b="1" dirty="0">
                <a:solidFill>
                  <a:schemeClr val="tx1"/>
                </a:solidFill>
              </a:rPr>
              <a:t>Вимога: </a:t>
            </a:r>
            <a:r>
              <a:rPr lang="uk-UA" sz="2000" dirty="0">
                <a:solidFill>
                  <a:schemeClr val="tx1"/>
                </a:solidFill>
              </a:rPr>
              <a:t>Після створення безкоштовного </a:t>
            </a:r>
            <a:r>
              <a:rPr lang="uk-UA" sz="2000" dirty="0" smtClean="0">
                <a:solidFill>
                  <a:schemeClr val="tx1"/>
                </a:solidFill>
              </a:rPr>
              <a:t>облікового запису користувач </a:t>
            </a:r>
            <a:r>
              <a:rPr lang="uk-UA" sz="2000" dirty="0">
                <a:solidFill>
                  <a:schemeClr val="tx1"/>
                </a:solidFill>
              </a:rPr>
              <a:t>може увійти в систему зі своїми новими обліковими даними</a:t>
            </a:r>
            <a:r>
              <a:rPr lang="uk-UA" sz="2000" dirty="0" smtClean="0">
                <a:solidFill>
                  <a:schemeClr val="tx1"/>
                </a:solidFill>
              </a:rPr>
              <a:t>.</a:t>
            </a:r>
            <a:endParaRPr lang="uk-UA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uk-UA" sz="2000" b="1" dirty="0">
                <a:solidFill>
                  <a:schemeClr val="tx1"/>
                </a:solidFill>
              </a:rPr>
              <a:t>Інтеграція Процедура тестування:</a:t>
            </a:r>
          </a:p>
          <a:p>
            <a:pPr marL="0" indent="0">
              <a:buNone/>
            </a:pPr>
            <a:r>
              <a:rPr lang="uk-UA" sz="2000" dirty="0" smtClean="0">
                <a:solidFill>
                  <a:schemeClr val="tx1"/>
                </a:solidFill>
              </a:rPr>
              <a:t>1. Відкрити </a:t>
            </a:r>
            <a:r>
              <a:rPr lang="en-US" sz="2000" dirty="0">
                <a:solidFill>
                  <a:schemeClr val="tx1"/>
                </a:solidFill>
              </a:rPr>
              <a:t>URL: </a:t>
            </a:r>
            <a:r>
              <a:rPr lang="en-US" sz="2000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sz="2000" dirty="0" smtClean="0">
                <a:solidFill>
                  <a:schemeClr val="tx1"/>
                </a:solidFill>
                <a:hlinkClick r:id="rId2"/>
              </a:rPr>
              <a:t>romanmelnyk.slack.com/messages</a:t>
            </a:r>
            <a:endParaRPr lang="uk-UA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2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  <a:r>
              <a:rPr lang="uk-UA" sz="2000" dirty="0">
                <a:solidFill>
                  <a:schemeClr val="tx1"/>
                </a:solidFill>
              </a:rPr>
              <a:t>Введіть дійсні значення в </a:t>
            </a:r>
            <a:r>
              <a:rPr lang="en-US" sz="2000" dirty="0" smtClean="0">
                <a:solidFill>
                  <a:schemeClr val="tx1"/>
                </a:solidFill>
              </a:rPr>
              <a:t>“ </a:t>
            </a:r>
            <a:r>
              <a:rPr lang="uk-UA" sz="2000" dirty="0" smtClean="0">
                <a:solidFill>
                  <a:schemeClr val="tx1"/>
                </a:solidFill>
              </a:rPr>
              <a:t>Ім'я ", </a:t>
            </a:r>
            <a:r>
              <a:rPr lang="en-US" sz="2000" dirty="0" smtClean="0">
                <a:solidFill>
                  <a:schemeClr val="tx1"/>
                </a:solidFill>
              </a:rPr>
              <a:t>“ </a:t>
            </a:r>
            <a:r>
              <a:rPr lang="uk-UA" sz="2000" dirty="0" smtClean="0">
                <a:solidFill>
                  <a:schemeClr val="tx1"/>
                </a:solidFill>
              </a:rPr>
              <a:t>Прізвище ", “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uk-UA" sz="2000" dirty="0" smtClean="0">
                <a:solidFill>
                  <a:schemeClr val="tx1"/>
                </a:solidFill>
              </a:rPr>
              <a:t>Електронна пошта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uk-UA" sz="2000" dirty="0" smtClean="0">
                <a:solidFill>
                  <a:schemeClr val="tx1"/>
                </a:solidFill>
              </a:rPr>
              <a:t>", 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uk-UA" sz="2000" dirty="0" smtClean="0">
                <a:solidFill>
                  <a:schemeClr val="tx1"/>
                </a:solidFill>
              </a:rPr>
              <a:t>“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uk-UA" sz="2000" dirty="0" smtClean="0">
                <a:solidFill>
                  <a:schemeClr val="tx1"/>
                </a:solidFill>
              </a:rPr>
              <a:t>Пароль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uk-UA" sz="2000" dirty="0" smtClean="0">
                <a:solidFill>
                  <a:schemeClr val="tx1"/>
                </a:solidFill>
              </a:rPr>
              <a:t>" </a:t>
            </a:r>
            <a:endParaRPr lang="uk-UA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uk-UA" sz="2000" dirty="0" smtClean="0">
                <a:solidFill>
                  <a:schemeClr val="tx1"/>
                </a:solidFill>
              </a:rPr>
              <a:t>4</a:t>
            </a:r>
            <a:r>
              <a:rPr lang="uk-UA" sz="2000" dirty="0">
                <a:solidFill>
                  <a:schemeClr val="tx1"/>
                </a:solidFill>
              </a:rPr>
              <a:t>. Кнопка </a:t>
            </a:r>
            <a:r>
              <a:rPr lang="en-US" sz="2000" dirty="0" smtClean="0">
                <a:solidFill>
                  <a:schemeClr val="tx1"/>
                </a:solidFill>
              </a:rPr>
              <a:t>Create “ </a:t>
            </a:r>
            <a:r>
              <a:rPr lang="uk-UA" sz="2000" dirty="0" smtClean="0">
                <a:solidFill>
                  <a:schemeClr val="tx1"/>
                </a:solidFill>
              </a:rPr>
              <a:t>Створити </a:t>
            </a:r>
            <a:r>
              <a:rPr lang="uk-UA" sz="2000" dirty="0">
                <a:solidFill>
                  <a:schemeClr val="tx1"/>
                </a:solidFill>
              </a:rPr>
              <a:t>обліковий </a:t>
            </a:r>
            <a:r>
              <a:rPr lang="uk-UA" sz="2000" dirty="0" smtClean="0">
                <a:solidFill>
                  <a:schemeClr val="tx1"/>
                </a:solidFill>
              </a:rPr>
              <a:t>запис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“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uk-UA" sz="2000" b="1" dirty="0">
                <a:solidFill>
                  <a:schemeClr val="tx1"/>
                </a:solidFill>
              </a:rPr>
              <a:t>Очікуваний результат: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Slack </a:t>
            </a:r>
            <a:r>
              <a:rPr lang="uk-UA" sz="2000" dirty="0" smtClean="0">
                <a:solidFill>
                  <a:schemeClr val="tx1"/>
                </a:solidFill>
              </a:rPr>
              <a:t>створюється </a:t>
            </a:r>
            <a:r>
              <a:rPr lang="uk-UA" sz="2000" dirty="0">
                <a:solidFill>
                  <a:schemeClr val="tx1"/>
                </a:solidFill>
              </a:rPr>
              <a:t>обліковий запис</a:t>
            </a:r>
            <a:r>
              <a:rPr lang="uk-UA" sz="2000" dirty="0" smtClean="0">
                <a:solidFill>
                  <a:schemeClr val="tx1"/>
                </a:solidFill>
              </a:rPr>
              <a:t>.</a:t>
            </a:r>
            <a:endParaRPr lang="uk-UA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uk-UA" sz="2000" b="1" dirty="0">
                <a:solidFill>
                  <a:schemeClr val="tx1"/>
                </a:solidFill>
              </a:rPr>
              <a:t>Інтеграція Процедура тестування:</a:t>
            </a:r>
          </a:p>
          <a:p>
            <a:pPr marL="0" indent="0">
              <a:buNone/>
            </a:pPr>
            <a:r>
              <a:rPr lang="uk-UA" sz="2000" dirty="0">
                <a:solidFill>
                  <a:schemeClr val="tx1"/>
                </a:solidFill>
              </a:rPr>
              <a:t>5. Натисніть кнопку </a:t>
            </a:r>
            <a:r>
              <a:rPr lang="uk-UA" sz="2000" dirty="0" smtClean="0">
                <a:solidFill>
                  <a:schemeClr val="tx1"/>
                </a:solidFill>
              </a:rPr>
              <a:t>“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uk-UA" sz="2000" dirty="0" smtClean="0">
                <a:solidFill>
                  <a:schemeClr val="tx1"/>
                </a:solidFill>
              </a:rPr>
              <a:t>Увійти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uk-UA" sz="2000" dirty="0" smtClean="0">
                <a:solidFill>
                  <a:schemeClr val="tx1"/>
                </a:solidFill>
              </a:rPr>
              <a:t>" </a:t>
            </a:r>
            <a:r>
              <a:rPr lang="uk-UA" sz="2000" dirty="0">
                <a:solidFill>
                  <a:schemeClr val="tx1"/>
                </a:solidFill>
              </a:rPr>
              <a:t>посилання</a:t>
            </a:r>
          </a:p>
          <a:p>
            <a:pPr marL="0" indent="0">
              <a:buNone/>
            </a:pPr>
            <a:r>
              <a:rPr lang="uk-UA" sz="2000" dirty="0">
                <a:solidFill>
                  <a:schemeClr val="tx1"/>
                </a:solidFill>
              </a:rPr>
              <a:t>6. Введіть дійсні значення в </a:t>
            </a:r>
            <a:r>
              <a:rPr lang="uk-UA" sz="2000" dirty="0" smtClean="0">
                <a:solidFill>
                  <a:schemeClr val="tx1"/>
                </a:solidFill>
              </a:rPr>
              <a:t>“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uk-UA" sz="2000" dirty="0" smtClean="0">
                <a:solidFill>
                  <a:schemeClr val="tx1"/>
                </a:solidFill>
              </a:rPr>
              <a:t>Електронна пошта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uk-UA" sz="2000" dirty="0" smtClean="0">
                <a:solidFill>
                  <a:schemeClr val="tx1"/>
                </a:solidFill>
              </a:rPr>
              <a:t>", “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uk-UA" sz="2000" dirty="0">
                <a:solidFill>
                  <a:schemeClr val="tx1"/>
                </a:solidFill>
              </a:rPr>
              <a:t>П</a:t>
            </a:r>
            <a:r>
              <a:rPr lang="uk-UA" sz="2000" dirty="0" smtClean="0">
                <a:solidFill>
                  <a:schemeClr val="tx1"/>
                </a:solidFill>
              </a:rPr>
              <a:t>ароль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uk-UA" sz="2000" dirty="0" smtClean="0">
                <a:solidFill>
                  <a:schemeClr val="tx1"/>
                </a:solidFill>
              </a:rPr>
              <a:t>" </a:t>
            </a:r>
            <a:endParaRPr lang="uk-UA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uk-UA" sz="2000" dirty="0">
                <a:solidFill>
                  <a:schemeClr val="tx1"/>
                </a:solidFill>
              </a:rPr>
              <a:t>7. </a:t>
            </a:r>
            <a:r>
              <a:rPr lang="uk-UA" sz="2000" dirty="0" smtClean="0">
                <a:solidFill>
                  <a:schemeClr val="tx1"/>
                </a:solidFill>
              </a:rPr>
              <a:t>Натисніть </a:t>
            </a:r>
            <a:r>
              <a:rPr lang="uk-UA" sz="2000" dirty="0">
                <a:solidFill>
                  <a:schemeClr val="tx1"/>
                </a:solidFill>
              </a:rPr>
              <a:t>на </a:t>
            </a:r>
            <a:r>
              <a:rPr lang="uk-UA" sz="2000" dirty="0" smtClean="0">
                <a:solidFill>
                  <a:schemeClr val="tx1"/>
                </a:solidFill>
              </a:rPr>
              <a:t>кнопку</a:t>
            </a:r>
            <a:r>
              <a:rPr lang="en-US" sz="2000" dirty="0" smtClean="0">
                <a:solidFill>
                  <a:schemeClr val="tx1"/>
                </a:solidFill>
              </a:rPr>
              <a:t> “ </a:t>
            </a:r>
            <a:r>
              <a:rPr lang="uk-UA" sz="2000" dirty="0" smtClean="0">
                <a:solidFill>
                  <a:schemeClr val="tx1"/>
                </a:solidFill>
              </a:rPr>
              <a:t>Вхід</a:t>
            </a:r>
            <a:r>
              <a:rPr lang="en-US" sz="2000" dirty="0" smtClean="0">
                <a:solidFill>
                  <a:schemeClr val="tx1"/>
                </a:solidFill>
              </a:rPr>
              <a:t> ”</a:t>
            </a:r>
          </a:p>
          <a:p>
            <a:pPr marL="0" indent="0">
              <a:buNone/>
            </a:pPr>
            <a:r>
              <a:rPr lang="uk-UA" sz="2000" b="1" dirty="0" smtClean="0">
                <a:solidFill>
                  <a:schemeClr val="tx1"/>
                </a:solidFill>
              </a:rPr>
              <a:t>Очікуваний </a:t>
            </a:r>
            <a:r>
              <a:rPr lang="uk-UA" sz="2000" b="1" dirty="0">
                <a:solidFill>
                  <a:schemeClr val="tx1"/>
                </a:solidFill>
              </a:rPr>
              <a:t>результат:</a:t>
            </a:r>
          </a:p>
          <a:p>
            <a:pPr marL="0" indent="0">
              <a:buNone/>
            </a:pPr>
            <a:r>
              <a:rPr lang="uk-UA" sz="2000" dirty="0">
                <a:solidFill>
                  <a:schemeClr val="tx1"/>
                </a:solidFill>
              </a:rPr>
              <a:t>Зареєстрований користувач успішно </a:t>
            </a:r>
            <a:r>
              <a:rPr lang="uk-UA" sz="2000" dirty="0" smtClean="0">
                <a:solidFill>
                  <a:schemeClr val="tx1"/>
                </a:solidFill>
              </a:rPr>
              <a:t>увійшов в </a:t>
            </a:r>
            <a:r>
              <a:rPr lang="uk-UA" sz="2000" dirty="0">
                <a:solidFill>
                  <a:schemeClr val="tx1"/>
                </a:solidFill>
              </a:rPr>
              <a:t>систему.</a:t>
            </a:r>
          </a:p>
        </p:txBody>
      </p:sp>
      <p:pic>
        <p:nvPicPr>
          <p:cNvPr id="7170" name="Picture 2" descr="C:\Users\Roman\Downloads\завантаження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16216" y="2999209"/>
            <a:ext cx="2200275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2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алка">
  <a:themeElements>
    <a:clrScheme name="Валка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Валка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алка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371</TotalTime>
  <Words>792</Words>
  <Application>Microsoft Office PowerPoint</Application>
  <PresentationFormat>Екран (4:3)</PresentationFormat>
  <Paragraphs>150</Paragraphs>
  <Slides>18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18</vt:i4>
      </vt:variant>
    </vt:vector>
  </HeadingPairs>
  <TitlesOfParts>
    <vt:vector size="19" baseType="lpstr">
      <vt:lpstr>Валка</vt:lpstr>
      <vt:lpstr>Slack: Mobile Client for Communication tool</vt:lpstr>
      <vt:lpstr>Об'єкт для тестування:</vt:lpstr>
      <vt:lpstr>Порядок роботи</vt:lpstr>
      <vt:lpstr>Димове тестування</vt:lpstr>
      <vt:lpstr>Функціональне тестування</vt:lpstr>
      <vt:lpstr>Позитивні випробування </vt:lpstr>
      <vt:lpstr>Негативне тестування </vt:lpstr>
      <vt:lpstr>Результат:</vt:lpstr>
      <vt:lpstr>Тестування інтеграції </vt:lpstr>
      <vt:lpstr>Результат:</vt:lpstr>
      <vt:lpstr>Non-функціональне тестування: UI</vt:lpstr>
      <vt:lpstr>Тестування продуктивності</vt:lpstr>
      <vt:lpstr>Результат:</vt:lpstr>
      <vt:lpstr>Тестування навантаження </vt:lpstr>
      <vt:lpstr>Результат:</vt:lpstr>
      <vt:lpstr>Стрес-тестування </vt:lpstr>
      <vt:lpstr>Тестування локалізації </vt:lpstr>
      <vt:lpstr>Результат: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Roman Melnyk</dc:creator>
  <cp:lastModifiedBy>RePack by Diakov</cp:lastModifiedBy>
  <cp:revision>100</cp:revision>
  <dcterms:created xsi:type="dcterms:W3CDTF">2016-04-12T16:04:01Z</dcterms:created>
  <dcterms:modified xsi:type="dcterms:W3CDTF">2016-04-19T17:52:48Z</dcterms:modified>
</cp:coreProperties>
</file>