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25198"/>
    <a:srgbClr val="000099"/>
    <a:srgbClr val="1C1C1C"/>
    <a:srgbClr val="660066"/>
    <a:srgbClr val="00001A"/>
    <a:srgbClr val="26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>
        <p:scale>
          <a:sx n="82" d="100"/>
          <a:sy n="82" d="100"/>
        </p:scale>
        <p:origin x="-63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93364-CF62-49F2-A619-393EB3911B35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755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FB417-7BEA-4953-AC58-2DCED7225946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703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84BF9-0DB4-4F8E-B0DD-2BAB2DD9049F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33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823AA-9301-435D-A6FA-C9A04C7A738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429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AD6E4-F26F-4245-B3F4-8436A6C4301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343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EB60C-D130-4FFD-8042-5C5B3DFD665A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830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45A7C-0E96-4BB5-86F5-EEBB7AEE2FC5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984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9D793-2924-47B6-835D-E50538016CE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170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CE17C-CFCB-4A9C-8232-E34AEAA4E48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32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E74BD-BB3A-443D-9A58-84C46019E336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158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312DE-8C8A-40CD-9C44-B55B3808C37D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991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uk-UA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uk-UA" smtClean="0"/>
              <a:t>Haga clic para modificar el estilo de texto del patrón</a:t>
            </a:r>
          </a:p>
          <a:p>
            <a:pPr lvl="1"/>
            <a:r>
              <a:rPr lang="es-ES" altLang="uk-UA" smtClean="0"/>
              <a:t>Segundo nivel</a:t>
            </a:r>
          </a:p>
          <a:p>
            <a:pPr lvl="2"/>
            <a:r>
              <a:rPr lang="es-ES" altLang="uk-UA" smtClean="0"/>
              <a:t>Tercer nivel</a:t>
            </a:r>
          </a:p>
          <a:p>
            <a:pPr lvl="3"/>
            <a:r>
              <a:rPr lang="es-ES" altLang="uk-UA" smtClean="0"/>
              <a:t>Cuarto nivel</a:t>
            </a:r>
          </a:p>
          <a:p>
            <a:pPr lvl="4"/>
            <a:r>
              <a:rPr lang="es-ES" altLang="uk-UA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7D707DB-6E32-41A2-B41F-F3AE4849C822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mbria" pitchFamily="18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mbria" pitchFamily="18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mbria" pitchFamily="18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mbria" pitchFamily="18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4572000" y="2276475"/>
            <a:ext cx="4572000" cy="544513"/>
          </a:xfrm>
          <a:noFill/>
        </p:spPr>
        <p:txBody>
          <a:bodyPr/>
          <a:lstStyle/>
          <a:p>
            <a:pPr algn="r" eaLnBrk="1" hangingPunct="1"/>
            <a:r>
              <a:rPr lang="uk-UA" altLang="uk-UA" sz="3600" b="1" dirty="0" smtClean="0">
                <a:solidFill>
                  <a:schemeClr val="bg1"/>
                </a:solidFill>
              </a:rPr>
              <a:t>Лабораторна робота </a:t>
            </a:r>
            <a:r>
              <a:rPr lang="uk-UA" altLang="uk-UA" sz="3600" b="1" dirty="0" smtClean="0">
                <a:solidFill>
                  <a:schemeClr val="bg1"/>
                </a:solidFill>
              </a:rPr>
              <a:t>№</a:t>
            </a:r>
            <a:r>
              <a:rPr lang="en-US" altLang="uk-UA" sz="3600" b="1" smtClean="0">
                <a:solidFill>
                  <a:schemeClr val="bg1"/>
                </a:solidFill>
              </a:rPr>
              <a:t>3</a:t>
            </a:r>
            <a:endParaRPr lang="es-ES" altLang="uk-UA" sz="3600" b="1" dirty="0" smtClean="0">
              <a:solidFill>
                <a:schemeClr val="bg1"/>
              </a:solidFill>
            </a:endParaRPr>
          </a:p>
        </p:txBody>
      </p:sp>
      <p:sp>
        <p:nvSpPr>
          <p:cNvPr id="2051" name="Rectangle 122"/>
          <p:cNvSpPr>
            <a:spLocks noChangeArrowheads="1"/>
          </p:cNvSpPr>
          <p:nvPr/>
        </p:nvSpPr>
        <p:spPr bwMode="auto">
          <a:xfrm>
            <a:off x="5219700" y="3213100"/>
            <a:ext cx="39020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uk-UA" altLang="uk-UA" sz="2000" b="1">
                <a:solidFill>
                  <a:schemeClr val="bg1"/>
                </a:solidFill>
                <a:latin typeface="Calibri" pitchFamily="34" charset="0"/>
                <a:cs typeface="Courier New" pitchFamily="49" charset="0"/>
              </a:rPr>
              <a:t>на тему: «Створення </a:t>
            </a:r>
            <a:r>
              <a:rPr lang="en-US" altLang="uk-UA" sz="2000" b="1">
                <a:solidFill>
                  <a:schemeClr val="bg1"/>
                </a:solidFill>
                <a:latin typeface="Calibri" pitchFamily="34" charset="0"/>
                <a:cs typeface="Courier New" pitchFamily="49" charset="0"/>
              </a:rPr>
              <a:t>User Story</a:t>
            </a:r>
            <a:r>
              <a:rPr lang="uk-UA" altLang="uk-UA" sz="2000" b="1">
                <a:solidFill>
                  <a:schemeClr val="bg1"/>
                </a:solidFill>
                <a:latin typeface="Calibri" pitchFamily="34" charset="0"/>
                <a:cs typeface="Courier New" pitchFamily="49" charset="0"/>
              </a:rPr>
              <a:t>»</a:t>
            </a:r>
            <a:endParaRPr lang="es-ES" altLang="uk-UA" sz="2000" b="1">
              <a:solidFill>
                <a:schemeClr val="bg1"/>
              </a:solidFill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6659563" y="4005263"/>
            <a:ext cx="23764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FFFF"/>
              </a:buClr>
              <a:buFont typeface="Walter Turncoat"/>
              <a:buNone/>
            </a:pPr>
            <a:r>
              <a:rPr lang="uk-UA" altLang="uk-UA" sz="1800">
                <a:solidFill>
                  <a:srgbClr val="FFFFFF"/>
                </a:solidFill>
                <a:latin typeface="Calibri" pitchFamily="34" charset="0"/>
                <a:sym typeface="Walter Turncoat"/>
              </a:rPr>
              <a:t>Виконав:</a:t>
            </a:r>
          </a:p>
          <a:p>
            <a:pPr eaLnBrk="1" hangingPunct="1">
              <a:spcBef>
                <a:spcPct val="0"/>
              </a:spcBef>
              <a:buClr>
                <a:srgbClr val="FFFFFF"/>
              </a:buClr>
              <a:buFont typeface="Walter Turncoat"/>
              <a:buNone/>
            </a:pPr>
            <a:r>
              <a:rPr lang="uk-UA" altLang="uk-UA" sz="1800">
                <a:solidFill>
                  <a:srgbClr val="FFFFFF"/>
                </a:solidFill>
                <a:latin typeface="Calibri" pitchFamily="34" charset="0"/>
                <a:sym typeface="Walter Turncoat"/>
              </a:rPr>
              <a:t>студент групи ПІт-15-3</a:t>
            </a:r>
          </a:p>
          <a:p>
            <a:pPr eaLnBrk="1" hangingPunct="1">
              <a:spcBef>
                <a:spcPct val="0"/>
              </a:spcBef>
              <a:buClr>
                <a:srgbClr val="FFFFFF"/>
              </a:buClr>
              <a:buFont typeface="Walter Turncoat"/>
              <a:buNone/>
            </a:pPr>
            <a:r>
              <a:rPr lang="uk-UA" altLang="uk-UA" sz="1800">
                <a:solidFill>
                  <a:srgbClr val="FFFFFF"/>
                </a:solidFill>
                <a:latin typeface="Calibri" pitchFamily="34" charset="0"/>
                <a:sym typeface="Walter Turncoat"/>
              </a:rPr>
              <a:t>Молотов Артем</a:t>
            </a:r>
            <a:endParaRPr lang="uk-UA" altLang="uk-UA" sz="1800"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uk-UA" smtClean="0">
                <a:solidFill>
                  <a:schemeClr val="bg1"/>
                </a:solidFill>
              </a:rPr>
              <a:t>Items</a:t>
            </a:r>
            <a:r>
              <a:rPr lang="uk-UA" altLang="uk-UA" smtClean="0">
                <a:solidFill>
                  <a:schemeClr val="bg1"/>
                </a:solidFill>
              </a:rPr>
              <a:t> / «Доступні-обрані категорії»</a:t>
            </a:r>
            <a:endParaRPr lang="en-US" altLang="uk-UA" smtClean="0">
              <a:solidFill>
                <a:schemeClr val="bg1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349500"/>
            <a:ext cx="7632700" cy="4032250"/>
          </a:xfrm>
        </p:spPr>
        <p:txBody>
          <a:bodyPr/>
          <a:lstStyle/>
          <a:p>
            <a:pPr marL="57150" lvl="1" indent="0" algn="just">
              <a:buFontTx/>
              <a:buNone/>
            </a:pPr>
            <a:r>
              <a:rPr lang="uk-UA" altLang="uk-UA" smtClean="0">
                <a:latin typeface="Calibri" pitchFamily="34" charset="0"/>
              </a:rPr>
              <a:t>Елемент управління «Доступні-обрані категорії» повинен складатись з двох списків та кнопок їх взаємодії (перемістити обрані категорії в інший список, перемістити усі категорії в інший список). Список «Обрані категорії» не має бути пустим. Список «Доступні категорії» має формуватися з усієї колекції категорій за виключенням тих, які знаходяться у списку «Обрані категорії».</a:t>
            </a:r>
            <a:endParaRPr lang="uk-UA" altLang="uk-UA" sz="2400" smtClean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uk-UA" smtClean="0">
                <a:solidFill>
                  <a:schemeClr val="bg1"/>
                </a:solidFill>
              </a:rPr>
              <a:t>Items</a:t>
            </a:r>
            <a:r>
              <a:rPr lang="uk-UA" altLang="uk-UA" smtClean="0">
                <a:solidFill>
                  <a:schemeClr val="bg1"/>
                </a:solidFill>
              </a:rPr>
              <a:t> / «Оновити»</a:t>
            </a:r>
            <a:endParaRPr lang="en-US" altLang="uk-UA" smtClean="0">
              <a:solidFill>
                <a:schemeClr val="bg1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349500"/>
            <a:ext cx="7632700" cy="4032250"/>
          </a:xfrm>
        </p:spPr>
        <p:txBody>
          <a:bodyPr/>
          <a:lstStyle/>
          <a:p>
            <a:pPr marL="57150" indent="0" algn="just">
              <a:buFontTx/>
              <a:buNone/>
            </a:pPr>
            <a:r>
              <a:rPr lang="uk-UA" altLang="uk-UA" sz="2800" smtClean="0">
                <a:latin typeface="Calibri" pitchFamily="34" charset="0"/>
              </a:rPr>
              <a:t>Кнопка «Оновити» перезавантажує сторінку з відображенням останніх збережених даних коментаря.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uk-UA" smtClean="0">
                <a:solidFill>
                  <a:schemeClr val="bg1"/>
                </a:solidFill>
              </a:rPr>
              <a:t>Items</a:t>
            </a:r>
            <a:r>
              <a:rPr lang="uk-UA" altLang="uk-UA" smtClean="0">
                <a:solidFill>
                  <a:schemeClr val="bg1"/>
                </a:solidFill>
              </a:rPr>
              <a:t> / «Зберегти»</a:t>
            </a:r>
            <a:endParaRPr lang="en-US" altLang="uk-UA" smtClean="0">
              <a:solidFill>
                <a:schemeClr val="bg1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349500"/>
            <a:ext cx="7632700" cy="4032250"/>
          </a:xfrm>
        </p:spPr>
        <p:txBody>
          <a:bodyPr/>
          <a:lstStyle/>
          <a:p>
            <a:pPr marL="57150" indent="0" algn="just">
              <a:buFontTx/>
              <a:buNone/>
            </a:pPr>
            <a:r>
              <a:rPr lang="uk-UA" altLang="uk-UA" sz="2800" smtClean="0">
                <a:latin typeface="Calibri" pitchFamily="34" charset="0"/>
              </a:rPr>
              <a:t>Кнопка «Зберегти» не покидаючи сторінки (передаючи введені дані) оновлює коментар в БД або, у випадку неправильного заповнення елементів, видає підсвічує відповідні поля та відображає список помилок. Порядок перевірки полів: Текст коментаря, Кодовий номер, Активний, Обрані категорії.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uk-UA" smtClean="0">
                <a:solidFill>
                  <a:schemeClr val="bg1"/>
                </a:solidFill>
              </a:rPr>
              <a:t>Items</a:t>
            </a:r>
            <a:r>
              <a:rPr lang="uk-UA" altLang="uk-UA" smtClean="0">
                <a:solidFill>
                  <a:schemeClr val="bg1"/>
                </a:solidFill>
              </a:rPr>
              <a:t> / «Зберегти і повернутись»</a:t>
            </a:r>
            <a:endParaRPr lang="en-US" altLang="uk-UA" smtClean="0">
              <a:solidFill>
                <a:schemeClr val="bg1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349500"/>
            <a:ext cx="7632700" cy="4032250"/>
          </a:xfrm>
        </p:spPr>
        <p:txBody>
          <a:bodyPr/>
          <a:lstStyle/>
          <a:p>
            <a:pPr marL="57150" indent="0" algn="just">
              <a:buFontTx/>
              <a:buNone/>
            </a:pPr>
            <a:r>
              <a:rPr lang="uk-UA" altLang="uk-UA" sz="2800" smtClean="0">
                <a:latin typeface="Calibri" pitchFamily="34" charset="0"/>
              </a:rPr>
              <a:t>Кнопка «Зберегти і повернутись» функціонально наслідується від кнопки «Зберегти» перенаправляючи користувача при успіху на сторінку «Коментарі».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188913"/>
            <a:ext cx="6789738" cy="981075"/>
          </a:xfrm>
        </p:spPr>
        <p:txBody>
          <a:bodyPr/>
          <a:lstStyle/>
          <a:p>
            <a:pPr eaLnBrk="1" hangingPunct="1"/>
            <a:r>
              <a:rPr lang="uk-UA" altLang="uk-UA" smtClean="0">
                <a:solidFill>
                  <a:schemeClr val="tx1"/>
                </a:solidFill>
              </a:rPr>
              <a:t>Прототип</a:t>
            </a:r>
            <a:endParaRPr lang="en-US" altLang="uk-UA" smtClean="0">
              <a:solidFill>
                <a:schemeClr val="tx1"/>
              </a:solidFill>
            </a:endParaRP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1125538"/>
            <a:ext cx="3905250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188913"/>
            <a:ext cx="6789738" cy="981075"/>
          </a:xfrm>
        </p:spPr>
        <p:txBody>
          <a:bodyPr/>
          <a:lstStyle/>
          <a:p>
            <a:pPr eaLnBrk="1" hangingPunct="1"/>
            <a:r>
              <a:rPr lang="uk-UA" altLang="uk-UA" smtClean="0">
                <a:solidFill>
                  <a:schemeClr val="tx1"/>
                </a:solidFill>
              </a:rPr>
              <a:t>Висновок</a:t>
            </a:r>
            <a:endParaRPr lang="en-US" altLang="uk-UA" smtClean="0">
              <a:solidFill>
                <a:schemeClr val="tx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150" y="1855788"/>
            <a:ext cx="6851650" cy="4525962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uk-UA" altLang="uk-UA" sz="2800" smtClean="0">
                <a:latin typeface="Calibri" pitchFamily="34" charset="0"/>
              </a:rPr>
              <a:t>Під час проведення лабораторної роботи було створено</a:t>
            </a:r>
            <a:r>
              <a:rPr lang="en-US" altLang="uk-UA" sz="2800" smtClean="0">
                <a:latin typeface="Calibri" pitchFamily="34" charset="0"/>
              </a:rPr>
              <a:t> </a:t>
            </a:r>
            <a:r>
              <a:rPr lang="uk-UA" altLang="uk-UA" sz="2800" smtClean="0">
                <a:latin typeface="Calibri" pitchFamily="34" charset="0"/>
              </a:rPr>
              <a:t>повноцінну </a:t>
            </a:r>
            <a:r>
              <a:rPr lang="en-US" altLang="uk-UA" sz="2800" smtClean="0">
                <a:latin typeface="Calibri" pitchFamily="34" charset="0"/>
              </a:rPr>
              <a:t>User Story</a:t>
            </a:r>
            <a:r>
              <a:rPr lang="ru-RU" altLang="uk-UA" sz="2800" smtClean="0">
                <a:latin typeface="Calibri" pitchFamily="34" charset="0"/>
              </a:rPr>
              <a:t>.</a:t>
            </a:r>
          </a:p>
          <a:p>
            <a:pPr marL="0" indent="0" algn="just">
              <a:buFontTx/>
              <a:buNone/>
            </a:pPr>
            <a:endParaRPr lang="ru-RU" altLang="uk-UA" sz="2800" smtClean="0">
              <a:latin typeface="Calibri" pitchFamily="34" charset="0"/>
            </a:endParaRPr>
          </a:p>
          <a:p>
            <a:pPr marL="0" indent="0" algn="just">
              <a:buFontTx/>
              <a:buNone/>
            </a:pPr>
            <a:r>
              <a:rPr lang="uk-UA" altLang="uk-UA" sz="2800" smtClean="0">
                <a:latin typeface="Calibri" pitchFamily="34" charset="0"/>
              </a:rPr>
              <a:t>Закріплено знання відносно аналізу специфікації та складання функціональних вимог кожного з елементів </a:t>
            </a:r>
            <a:r>
              <a:rPr lang="en-US" altLang="uk-UA" sz="2800" smtClean="0">
                <a:latin typeface="Calibri" pitchFamily="34" charset="0"/>
              </a:rPr>
              <a:t>User Story</a:t>
            </a:r>
            <a:r>
              <a:rPr lang="uk-UA" altLang="uk-UA" sz="2800" smtClean="0">
                <a:latin typeface="Calibri" pitchFamily="34" charset="0"/>
              </a:rPr>
              <a:t>.</a:t>
            </a:r>
            <a:endParaRPr lang="en-US" altLang="uk-UA" sz="2800" smtClean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188913"/>
            <a:ext cx="6789738" cy="981075"/>
          </a:xfrm>
        </p:spPr>
        <p:txBody>
          <a:bodyPr/>
          <a:lstStyle/>
          <a:p>
            <a:pPr eaLnBrk="1" hangingPunct="1"/>
            <a:r>
              <a:rPr lang="uk-UA" altLang="uk-UA" smtClean="0">
                <a:solidFill>
                  <a:schemeClr val="tx1"/>
                </a:solidFill>
              </a:rPr>
              <a:t>Анотація</a:t>
            </a:r>
            <a:endParaRPr lang="en-US" altLang="uk-UA" smtClean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150" y="1855788"/>
            <a:ext cx="6851650" cy="4525962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uk-UA" altLang="uk-UA" sz="2800" smtClean="0">
                <a:latin typeface="Calibri" pitchFamily="34" charset="0"/>
              </a:rPr>
              <a:t>Мета роботи:  познайомитися з методами створення </a:t>
            </a:r>
            <a:r>
              <a:rPr lang="en-US" altLang="uk-UA" sz="2800" smtClean="0">
                <a:latin typeface="Calibri" pitchFamily="34" charset="0"/>
              </a:rPr>
              <a:t>User Story</a:t>
            </a:r>
            <a:r>
              <a:rPr lang="uk-UA" altLang="uk-UA" sz="2800" smtClean="0">
                <a:latin typeface="Calibri" pitchFamily="34" charset="0"/>
              </a:rPr>
              <a:t>, навчитись реалізовувати останні.</a:t>
            </a:r>
            <a:endParaRPr lang="en-US" altLang="uk-UA" sz="2800" smtClean="0">
              <a:latin typeface="Calibri" pitchFamily="34" charset="0"/>
            </a:endParaRPr>
          </a:p>
          <a:p>
            <a:pPr marL="0" indent="0" algn="just">
              <a:buFontTx/>
              <a:buNone/>
            </a:pPr>
            <a:endParaRPr lang="uk-UA" altLang="uk-UA" sz="2800" smtClean="0">
              <a:latin typeface="Calibri" pitchFamily="34" charset="0"/>
            </a:endParaRPr>
          </a:p>
          <a:p>
            <a:pPr marL="0" indent="0" algn="just">
              <a:buFontTx/>
              <a:buNone/>
            </a:pPr>
            <a:r>
              <a:rPr lang="uk-UA" altLang="uk-UA" sz="2800" smtClean="0">
                <a:latin typeface="Calibri" pitchFamily="34" charset="0"/>
              </a:rPr>
              <a:t>Завдання: обрати один з пунктів специфікації та створити відносно нього </a:t>
            </a:r>
            <a:r>
              <a:rPr lang="en-US" altLang="uk-UA" sz="2800" smtClean="0">
                <a:latin typeface="Calibri" pitchFamily="34" charset="0"/>
              </a:rPr>
              <a:t>User Story</a:t>
            </a:r>
            <a:r>
              <a:rPr lang="uk-UA" altLang="uk-UA" sz="2800" smtClean="0">
                <a:latin typeface="Calibri" pitchFamily="34" charset="0"/>
              </a:rPr>
              <a:t>.</a:t>
            </a:r>
            <a:endParaRPr lang="en-US" altLang="uk-UA" sz="2800" smtClean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uk-UA" smtClean="0">
                <a:solidFill>
                  <a:schemeClr val="bg1"/>
                </a:solidFill>
              </a:rPr>
              <a:t>Business Value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349500"/>
            <a:ext cx="7632700" cy="4032250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uk-UA" altLang="uk-UA" sz="2800" dirty="0" smtClean="0">
                <a:latin typeface="Calibri" pitchFamily="34" charset="0"/>
              </a:rPr>
              <a:t>Я, як користувач, повинен мати можливість редагувати інформацію наявних в системі коментарів </a:t>
            </a:r>
            <a:r>
              <a:rPr lang="ru-RU" altLang="uk-UA" sz="2800" dirty="0" smtClean="0">
                <a:latin typeface="Calibri" pitchFamily="34" charset="0"/>
              </a:rPr>
              <a:t>(з </a:t>
            </a:r>
            <a:r>
              <a:rPr lang="uk-UA" altLang="uk-UA" sz="2800" dirty="0" smtClean="0">
                <a:latin typeface="Calibri" pitchFamily="34" charset="0"/>
              </a:rPr>
              <a:t>сторінки</a:t>
            </a:r>
            <a:r>
              <a:rPr lang="ru-RU" altLang="uk-UA" sz="2800" dirty="0" smtClean="0">
                <a:latin typeface="Calibri" pitchFamily="34" charset="0"/>
              </a:rPr>
              <a:t> «</a:t>
            </a:r>
            <a:r>
              <a:rPr lang="uk-UA" altLang="uk-UA" sz="2800" dirty="0" smtClean="0">
                <a:latin typeface="Calibri" pitchFamily="34" charset="0"/>
              </a:rPr>
              <a:t>Коментарі</a:t>
            </a:r>
            <a:r>
              <a:rPr lang="ru-RU" altLang="uk-UA" sz="2800" dirty="0" smtClean="0">
                <a:latin typeface="Calibri" pitchFamily="34" charset="0"/>
              </a:rPr>
              <a:t>»)</a:t>
            </a:r>
            <a:r>
              <a:rPr lang="uk-UA" altLang="uk-UA" sz="2800" dirty="0" smtClean="0">
                <a:latin typeface="Calibri" pitchFamily="34" charset="0"/>
              </a:rPr>
              <a:t> на сторінці, що відповідає прототипу. </a:t>
            </a:r>
            <a:r>
              <a:rPr lang="uk-UA" sz="2800" dirty="0">
                <a:latin typeface="Calibri" panose="020F0502020204030204" pitchFamily="34" charset="0"/>
              </a:rPr>
              <a:t>Це потрібно для того, щоб змінювати їх активність, текст або категорію.</a:t>
            </a:r>
            <a:endParaRPr lang="en-US" altLang="uk-UA" sz="2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uk-UA" smtClean="0">
                <a:solidFill>
                  <a:schemeClr val="bg1"/>
                </a:solidFill>
              </a:rPr>
              <a:t>Functional Requirements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349500"/>
            <a:ext cx="7632700" cy="4032250"/>
          </a:xfrm>
        </p:spPr>
        <p:txBody>
          <a:bodyPr/>
          <a:lstStyle/>
          <a:p>
            <a:pPr marL="0" indent="0" algn="just" eaLnBrk="1" hangingPunct="1">
              <a:buFontTx/>
              <a:buNone/>
              <a:defRPr/>
            </a:pPr>
            <a:r>
              <a:rPr lang="uk-UA" sz="2800" dirty="0" smtClean="0">
                <a:latin typeface="Calibri" panose="020F0502020204030204" pitchFamily="34" charset="0"/>
              </a:rPr>
              <a:t>Сторінка «</a:t>
            </a:r>
            <a:r>
              <a:rPr lang="uk-UA" sz="2800" dirty="0">
                <a:latin typeface="Calibri" panose="020F0502020204030204" pitchFamily="34" charset="0"/>
              </a:rPr>
              <a:t>Редагування коментаря», повинна містити наступні елементи, по замовчуванню заповнені інформацією з бази </a:t>
            </a:r>
            <a:r>
              <a:rPr lang="uk-UA" sz="2800" dirty="0" smtClean="0">
                <a:latin typeface="Calibri" panose="020F0502020204030204" pitchFamily="34" charset="0"/>
              </a:rPr>
              <a:t>даних</a:t>
            </a:r>
            <a:r>
              <a:rPr lang="en-US" sz="2800" dirty="0" smtClean="0">
                <a:latin typeface="Calibri" panose="020F0502020204030204" pitchFamily="34" charset="0"/>
              </a:rPr>
              <a:t>:</a:t>
            </a:r>
          </a:p>
          <a:p>
            <a:pPr algn="just">
              <a:defRPr/>
            </a:pPr>
            <a:r>
              <a:rPr lang="uk-UA" sz="2800" dirty="0">
                <a:latin typeface="Calibri" panose="020F0502020204030204" pitchFamily="34" charset="0"/>
              </a:rPr>
              <a:t>текстове поле «Текст коментаря» (основний зміст коментаря</a:t>
            </a:r>
            <a:r>
              <a:rPr lang="uk-UA" sz="2800" dirty="0" smtClean="0">
                <a:latin typeface="Calibri" panose="020F0502020204030204" pitchFamily="34" charset="0"/>
              </a:rPr>
              <a:t>);</a:t>
            </a:r>
            <a:endParaRPr lang="uk-UA"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uk-UA" smtClean="0">
                <a:solidFill>
                  <a:schemeClr val="bg1"/>
                </a:solidFill>
              </a:rPr>
              <a:t>Functional Requirements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349500"/>
            <a:ext cx="7632700" cy="4032250"/>
          </a:xfrm>
        </p:spPr>
        <p:txBody>
          <a:bodyPr/>
          <a:lstStyle/>
          <a:p>
            <a:pPr algn="just"/>
            <a:r>
              <a:rPr lang="uk-UA" altLang="uk-UA" sz="2800" smtClean="0">
                <a:latin typeface="Calibri" pitchFamily="34" charset="0"/>
              </a:rPr>
              <a:t>цілочисельне поле «Кодовий номер» (ідентифікатор коментаря, використовується для підтримки бізнес-процесів);</a:t>
            </a:r>
            <a:endParaRPr lang="en-US" altLang="uk-UA" sz="2800" smtClean="0">
              <a:latin typeface="Calibri" pitchFamily="34" charset="0"/>
            </a:endParaRPr>
          </a:p>
          <a:p>
            <a:pPr algn="just"/>
            <a:r>
              <a:rPr lang="uk-UA" altLang="uk-UA" sz="2800" smtClean="0">
                <a:latin typeface="Calibri" pitchFamily="34" charset="0"/>
              </a:rPr>
              <a:t>прапорець  «Активний» (зміна стану коментаря</a:t>
            </a:r>
            <a:r>
              <a:rPr lang="ru-RU" altLang="uk-UA" sz="2800" smtClean="0">
                <a:latin typeface="Calibri" pitchFamily="34" charset="0"/>
              </a:rPr>
              <a:t>)</a:t>
            </a:r>
            <a:r>
              <a:rPr lang="uk-UA" altLang="uk-UA" sz="2800" smtClean="0">
                <a:latin typeface="Calibri" pitchFamily="34" charset="0"/>
              </a:rPr>
              <a:t>;</a:t>
            </a:r>
          </a:p>
          <a:p>
            <a:endParaRPr lang="uk-UA" altLang="uk-UA" sz="2800" smtClean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uk-UA" smtClean="0">
                <a:solidFill>
                  <a:schemeClr val="bg1"/>
                </a:solidFill>
              </a:rPr>
              <a:t>Functional Requirements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349500"/>
            <a:ext cx="7632700" cy="4032250"/>
          </a:xfrm>
        </p:spPr>
        <p:txBody>
          <a:bodyPr/>
          <a:lstStyle/>
          <a:p>
            <a:pPr algn="just"/>
            <a:r>
              <a:rPr lang="uk-UA" altLang="uk-UA" sz="2800" smtClean="0">
                <a:latin typeface="Calibri" pitchFamily="34" charset="0"/>
              </a:rPr>
              <a:t>елемент управління «Доступні</a:t>
            </a:r>
            <a:r>
              <a:rPr lang="en-US" altLang="uk-UA" sz="2800" smtClean="0">
                <a:latin typeface="Calibri" pitchFamily="34" charset="0"/>
              </a:rPr>
              <a:t>/</a:t>
            </a:r>
            <a:r>
              <a:rPr lang="uk-UA" altLang="uk-UA" sz="2800" smtClean="0">
                <a:latin typeface="Calibri" pitchFamily="34" charset="0"/>
              </a:rPr>
              <a:t>Обрані категорії» (призначення коментарю доступних категорій).</a:t>
            </a:r>
          </a:p>
          <a:p>
            <a:pPr algn="just"/>
            <a:r>
              <a:rPr lang="uk-UA" altLang="uk-UA" sz="2800" smtClean="0">
                <a:latin typeface="Calibri" pitchFamily="34" charset="0"/>
              </a:rPr>
              <a:t>кнопки (пункти головного меню) «Оновити», «Зберегти», «Зберегти і повернутись».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uk-UA" smtClean="0">
                <a:solidFill>
                  <a:schemeClr val="bg1"/>
                </a:solidFill>
              </a:rPr>
              <a:t>Items</a:t>
            </a:r>
            <a:r>
              <a:rPr lang="ru-RU" altLang="uk-UA" smtClean="0">
                <a:solidFill>
                  <a:schemeClr val="bg1"/>
                </a:solidFill>
              </a:rPr>
              <a:t> </a:t>
            </a:r>
            <a:r>
              <a:rPr lang="uk-UA" altLang="uk-UA" smtClean="0">
                <a:solidFill>
                  <a:schemeClr val="bg1"/>
                </a:solidFill>
              </a:rPr>
              <a:t>/ «Текст коментаря»</a:t>
            </a:r>
            <a:endParaRPr lang="en-US" altLang="uk-UA" smtClean="0">
              <a:solidFill>
                <a:schemeClr val="bg1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349500"/>
            <a:ext cx="7632700" cy="4032250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uk-UA" altLang="uk-UA" sz="2800" smtClean="0">
                <a:latin typeface="Calibri" pitchFamily="34" charset="0"/>
              </a:rPr>
              <a:t>Текстове поле «Текст коментаря» довжиною до 50 символів будь-якого регістру, не має бути пустим, не має містити зарезервовані символи (=, /, |, \, *, (,), _,:,;, #,%, ^, [,]?), повинне бути унікальним. При помилці поле повинне підсвічуватись.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uk-UA" smtClean="0">
                <a:solidFill>
                  <a:schemeClr val="bg1"/>
                </a:solidFill>
              </a:rPr>
              <a:t>Items</a:t>
            </a:r>
            <a:r>
              <a:rPr lang="uk-UA" altLang="uk-UA" smtClean="0">
                <a:solidFill>
                  <a:schemeClr val="bg1"/>
                </a:solidFill>
              </a:rPr>
              <a:t> / «Кодовий номер»</a:t>
            </a:r>
            <a:endParaRPr lang="en-US" altLang="uk-UA" smtClean="0">
              <a:solidFill>
                <a:schemeClr val="bg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349500"/>
            <a:ext cx="7632700" cy="4032250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uk-UA" altLang="uk-UA" sz="2800" smtClean="0">
                <a:latin typeface="Calibri" pitchFamily="34" charset="0"/>
              </a:rPr>
              <a:t>Цілочисельне поле «Кодовий номер» довжиною до 3 символів на проміжку </a:t>
            </a:r>
            <a:r>
              <a:rPr lang="en-US" altLang="uk-UA" sz="2800" smtClean="0">
                <a:latin typeface="Calibri" pitchFamily="34" charset="0"/>
              </a:rPr>
              <a:t>[0; 999]</a:t>
            </a:r>
            <a:r>
              <a:rPr lang="uk-UA" altLang="uk-UA" sz="2800" smtClean="0">
                <a:latin typeface="Calibri" pitchFamily="34" charset="0"/>
              </a:rPr>
              <a:t>, не має бути пустим, повинне бути унікальним. При помилці поле повинне підсвічуватись.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uk-UA" smtClean="0">
                <a:solidFill>
                  <a:schemeClr val="bg1"/>
                </a:solidFill>
              </a:rPr>
              <a:t>Items</a:t>
            </a:r>
            <a:r>
              <a:rPr lang="uk-UA" altLang="uk-UA" smtClean="0">
                <a:solidFill>
                  <a:schemeClr val="bg1"/>
                </a:solidFill>
              </a:rPr>
              <a:t> / «Активний»</a:t>
            </a:r>
            <a:endParaRPr lang="en-US" altLang="uk-UA" smtClean="0">
              <a:solidFill>
                <a:schemeClr val="bg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349500"/>
            <a:ext cx="7632700" cy="4032250"/>
          </a:xfrm>
        </p:spPr>
        <p:txBody>
          <a:bodyPr/>
          <a:lstStyle/>
          <a:p>
            <a:pPr marL="57150" lvl="1" indent="0" algn="just">
              <a:buFontTx/>
              <a:buNone/>
            </a:pPr>
            <a:r>
              <a:rPr lang="uk-UA" altLang="uk-UA" smtClean="0">
                <a:latin typeface="Calibri" pitchFamily="34" charset="0"/>
              </a:rPr>
              <a:t>Прапорець «Активний» повинен приймати виключно два стани – встановлений, невстановлений. Відповідно буде вказувати на активність та неактивність коментаря.</a:t>
            </a:r>
            <a:endParaRPr lang="uk-UA" altLang="uk-UA" sz="2400" smtClean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Другая 3">
      <a:majorFont>
        <a:latin typeface="Cambri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7758</TotalTime>
  <Words>495</Words>
  <Application>Microsoft Office PowerPoint</Application>
  <PresentationFormat>Экран (4:3)</PresentationFormat>
  <Paragraphs>39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Diseño predeterminado</vt:lpstr>
      <vt:lpstr>Лабораторна робота №3</vt:lpstr>
      <vt:lpstr>Анотація</vt:lpstr>
      <vt:lpstr>Business Value</vt:lpstr>
      <vt:lpstr>Functional Requirements</vt:lpstr>
      <vt:lpstr>Functional Requirements</vt:lpstr>
      <vt:lpstr>Functional Requirements</vt:lpstr>
      <vt:lpstr>Items / «Текст коментаря»</vt:lpstr>
      <vt:lpstr>Items / «Кодовий номер»</vt:lpstr>
      <vt:lpstr>Items / «Активний»</vt:lpstr>
      <vt:lpstr>Items / «Доступні-обрані категорії»</vt:lpstr>
      <vt:lpstr>Items / «Оновити»</vt:lpstr>
      <vt:lpstr>Items / «Зберегти»</vt:lpstr>
      <vt:lpstr>Items / «Зберегти і повернутись»</vt:lpstr>
      <vt:lpstr>Прототип</vt:lpstr>
      <vt:lpstr>Висновок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User</cp:lastModifiedBy>
  <cp:revision>717</cp:revision>
  <dcterms:created xsi:type="dcterms:W3CDTF">2010-05-23T14:28:12Z</dcterms:created>
  <dcterms:modified xsi:type="dcterms:W3CDTF">2016-03-16T13:23:28Z</dcterms:modified>
</cp:coreProperties>
</file>