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59" r:id="rId3"/>
    <p:sldId id="261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80" r:id="rId14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6"/>
      <p:bold r:id="rId17"/>
      <p:italic r:id="rId18"/>
      <p:boldItalic r:id="rId19"/>
    </p:embeddedFont>
    <p:embeddedFont>
      <p:font typeface="Walter Turncoat" panose="020B0604020202020204" charset="0"/>
      <p:regular r:id="rId20"/>
    </p:embeddedFont>
    <p:embeddedFont>
      <p:font typeface="Cambria Math" panose="02040503050406030204" pitchFamily="18" charset="0"/>
      <p:regular r:id="rId21"/>
    </p:embeddedFont>
    <p:embeddedFont>
      <p:font typeface="Sniglet" panose="020B0604020202020204" charset="0"/>
      <p:regular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1E9D53B-FF0C-4558-9C40-D59F29DD1EAC}">
  <a:tblStyle styleId="{01E9D53B-FF0C-4558-9C40-D59F29DD1EAC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19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27902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/>
            </a:lvl1pPr>
            <a:lvl2pPr lvl="1" algn="ctr" rtl="0">
              <a:spcBef>
                <a:spcPts val="0"/>
              </a:spcBef>
              <a:buSzPct val="100000"/>
              <a:buNone/>
              <a:defRPr sz="3000"/>
            </a:lvl2pPr>
            <a:lvl3pPr lvl="2" algn="ctr" rtl="0">
              <a:spcBef>
                <a:spcPts val="0"/>
              </a:spcBef>
              <a:buSzPct val="100000"/>
              <a:buNone/>
              <a:defRPr sz="3000"/>
            </a:lvl3pPr>
            <a:lvl4pPr lvl="3" algn="ctr" rtl="0">
              <a:spcBef>
                <a:spcPts val="0"/>
              </a:spcBef>
              <a:buSzPct val="100000"/>
              <a:buNone/>
              <a:defRPr sz="3000"/>
            </a:lvl4pPr>
            <a:lvl5pPr lvl="4" algn="ctr" rtl="0">
              <a:spcBef>
                <a:spcPts val="0"/>
              </a:spcBef>
              <a:buSzPct val="100000"/>
              <a:buNone/>
              <a:defRPr sz="3000"/>
            </a:lvl5pPr>
            <a:lvl6pPr lvl="5" algn="ctr" rtl="0">
              <a:spcBef>
                <a:spcPts val="0"/>
              </a:spcBef>
              <a:buSzPct val="100000"/>
              <a:buNone/>
              <a:defRPr sz="3000"/>
            </a:lvl6pPr>
            <a:lvl7pPr lvl="6" algn="ctr" rtl="0">
              <a:spcBef>
                <a:spcPts val="0"/>
              </a:spcBef>
              <a:buSzPct val="100000"/>
              <a:buNone/>
              <a:defRPr sz="3000"/>
            </a:lvl7pPr>
            <a:lvl8pPr lvl="7" algn="ctr" rtl="0">
              <a:spcBef>
                <a:spcPts val="0"/>
              </a:spcBef>
              <a:buSzPct val="100000"/>
              <a:buNone/>
              <a:defRPr sz="3000"/>
            </a:lvl8pPr>
            <a:lvl9pPr lvl="8" algn="ctr" rtl="0">
              <a:spcBef>
                <a:spcPts val="0"/>
              </a:spcBef>
              <a:buSzPct val="100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83568" y="1563638"/>
            <a:ext cx="7772400" cy="115212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-UA" sz="46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ЛАБОРАТОРНА РОБОТА №2</a:t>
            </a:r>
            <a:r>
              <a:rPr lang="en-US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uk-UA" sz="2000" dirty="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на тему: «</a:t>
            </a:r>
            <a:r>
              <a:rPr lang="uk-UA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Тестування поля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FIRST NAME</a:t>
            </a:r>
            <a:r>
              <a:rPr lang="uk-UA" sz="2000" dirty="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»</a:t>
            </a:r>
            <a:endParaRPr lang="en" sz="2000" dirty="0">
              <a:solidFill>
                <a:schemeClr val="bg1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2" name="Shape 42"/>
          <p:cNvGrpSpPr/>
          <p:nvPr/>
        </p:nvGrpSpPr>
        <p:grpSpPr>
          <a:xfrm rot="3970050">
            <a:off x="4567423" y="3444500"/>
            <a:ext cx="750219" cy="664172"/>
            <a:chOff x="1113100" y="2199475"/>
            <a:chExt cx="801900" cy="709925"/>
          </a:xfrm>
        </p:grpSpPr>
        <p:sp>
          <p:nvSpPr>
            <p:cNvPr id="43" name="Shape 43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/>
          <p:nvPr/>
        </p:nvSpPr>
        <p:spPr>
          <a:xfrm>
            <a:off x="1163580" y="2211710"/>
            <a:ext cx="3514534" cy="45719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38"/>
          <p:cNvSpPr txBox="1">
            <a:spLocks/>
          </p:cNvSpPr>
          <p:nvPr/>
        </p:nvSpPr>
        <p:spPr>
          <a:xfrm>
            <a:off x="5868144" y="3457029"/>
            <a:ext cx="3096344" cy="10708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uk-UA" sz="18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Виконав:</a:t>
            </a:r>
          </a:p>
          <a:p>
            <a:pPr algn="l"/>
            <a:r>
              <a:rPr lang="uk-UA" sz="18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студент групи П</a:t>
            </a:r>
            <a:r>
              <a:rPr lang="uk-UA" sz="18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І</a:t>
            </a:r>
            <a:r>
              <a:rPr lang="uk-UA" sz="18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т-15-3</a:t>
            </a:r>
          </a:p>
          <a:p>
            <a:pPr algn="l"/>
            <a:r>
              <a:rPr lang="uk-UA" sz="18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Молотов Артем</a:t>
            </a:r>
            <a:endParaRPr lang="en" sz="18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539552" y="195486"/>
            <a:ext cx="8363272" cy="28803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algn="just">
              <a:buNone/>
            </a:pPr>
            <a:r>
              <a:rPr lang="uk-UA" dirty="0" smtClean="0">
                <a:solidFill>
                  <a:schemeClr val="bg1"/>
                </a:solidFill>
                <a:latin typeface="+mn-lt"/>
              </a:rPr>
              <a:t>За допомогою пропуска пройдено ще один тест. Отримано рядок «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Space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»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. 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Отже, загалом пройдено 17 з 18 тестів, не враховуючи того, який повторився.</a:t>
            </a:r>
          </a:p>
          <a:p>
            <a:pPr marL="228600" algn="just">
              <a:buNone/>
            </a:pPr>
            <a:endParaRPr lang="uk-UA" dirty="0">
              <a:solidFill>
                <a:schemeClr val="bg1"/>
              </a:solidFill>
              <a:latin typeface="+mn-lt"/>
            </a:endParaRPr>
          </a:p>
          <a:p>
            <a:pPr marL="228600" algn="just">
              <a:buNone/>
            </a:pPr>
            <a:r>
              <a:rPr lang="uk-UA" dirty="0" smtClean="0">
                <a:solidFill>
                  <a:schemeClr val="bg1"/>
                </a:solidFill>
                <a:latin typeface="+mn-lt"/>
              </a:rPr>
              <a:t>Далі на протязі 30 хвилин ніякого результату не було. У відчаї вирішено перевірити різноманітні вразливості власне сайту. Наприклад, вразливість розкриття шляху файлів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(</a:t>
            </a:r>
            <a:r>
              <a:rPr lang="en-US" dirty="0">
                <a:latin typeface="+mn-lt"/>
              </a:rPr>
              <a:t>Full Path Disclosure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)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. Для цього необхідно в значення сесії додати спеціальні символи. Сесії зберігаються у вигляді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Cookie</a:t>
            </a:r>
            <a:r>
              <a:rPr lang="ru-RU" dirty="0" smtClean="0">
                <a:solidFill>
                  <a:schemeClr val="bg1"/>
                </a:solidFill>
                <a:latin typeface="+mn-lt"/>
              </a:rPr>
              <a:t>.</a:t>
            </a:r>
            <a:endParaRPr lang="uk-UA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Скругленный прямоугольник 5">
            <a:hlinkClick r:id="rId3" action="ppaction://hlinksldjump"/>
          </p:cNvPr>
          <p:cNvSpPr/>
          <p:nvPr/>
        </p:nvSpPr>
        <p:spPr>
          <a:xfrm>
            <a:off x="7438807" y="4443958"/>
            <a:ext cx="1296144" cy="36004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700" dirty="0" smtClean="0">
                <a:solidFill>
                  <a:schemeClr val="tx1"/>
                </a:solidFill>
                <a:latin typeface="+mj-lt"/>
              </a:rPr>
              <a:t>Хід роботи</a:t>
            </a:r>
            <a:endParaRPr lang="uk-UA" sz="17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591" y="3337148"/>
            <a:ext cx="37338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hape 322"/>
          <p:cNvSpPr/>
          <p:nvPr/>
        </p:nvSpPr>
        <p:spPr>
          <a:xfrm rot="20149289">
            <a:off x="150425" y="1245460"/>
            <a:ext cx="346205" cy="348324"/>
          </a:xfrm>
          <a:custGeom>
            <a:avLst/>
            <a:gdLst/>
            <a:ahLst/>
            <a:cxnLst/>
            <a:rect l="0" t="0" r="0" b="0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" name="Shape 384"/>
          <p:cNvGrpSpPr/>
          <p:nvPr/>
        </p:nvGrpSpPr>
        <p:grpSpPr>
          <a:xfrm rot="3967211">
            <a:off x="1378346" y="3793672"/>
            <a:ext cx="1057805" cy="936478"/>
            <a:chOff x="1113100" y="2199475"/>
            <a:chExt cx="801900" cy="709925"/>
          </a:xfrm>
        </p:grpSpPr>
        <p:sp>
          <p:nvSpPr>
            <p:cNvPr id="9" name="Shape 385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386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74936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539552" y="195486"/>
            <a:ext cx="8363272" cy="12961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algn="just">
              <a:buNone/>
            </a:pPr>
            <a:r>
              <a:rPr lang="uk-UA" dirty="0" smtClean="0">
                <a:solidFill>
                  <a:schemeClr val="bg1"/>
                </a:solidFill>
                <a:latin typeface="+mn-lt"/>
              </a:rPr>
              <a:t>Серед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cookies</a:t>
            </a:r>
            <a:r>
              <a:rPr lang="ru-RU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помічено не тільки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PHPSESSID</a:t>
            </a:r>
            <a:r>
              <a:rPr lang="ru-RU" dirty="0" smtClean="0">
                <a:solidFill>
                  <a:schemeClr val="bg1"/>
                </a:solidFill>
                <a:latin typeface="+mn-lt"/>
              </a:rPr>
              <a:t>, а й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TestChallenge</a:t>
            </a:r>
            <a:r>
              <a:rPr lang="ru-RU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із підказкою до 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тест</a:t>
            </a:r>
            <a:r>
              <a:rPr lang="uk-UA" dirty="0">
                <a:solidFill>
                  <a:schemeClr val="bg1"/>
                </a:solidFill>
                <a:latin typeface="+mn-lt"/>
              </a:rPr>
              <a:t>у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(«</a:t>
            </a:r>
            <a:r>
              <a:rPr lang="en-US" dirty="0" smtClean="0">
                <a:solidFill>
                  <a:schemeClr val="accent1"/>
                </a:solidFill>
                <a:latin typeface="+mn-lt"/>
              </a:rPr>
              <a:t>oi32jnxd42390slk345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»). Пройдено усі 18 тестів.</a:t>
            </a:r>
          </a:p>
          <a:p>
            <a:pPr marL="228600" algn="just">
              <a:buNone/>
            </a:pPr>
            <a:endParaRPr lang="uk-UA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Скругленный прямоугольник 5">
            <a:hlinkClick r:id="rId3" action="ppaction://hlinksldjump"/>
          </p:cNvPr>
          <p:cNvSpPr/>
          <p:nvPr/>
        </p:nvSpPr>
        <p:spPr>
          <a:xfrm>
            <a:off x="7438807" y="4443958"/>
            <a:ext cx="1296144" cy="36004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700" dirty="0" smtClean="0">
                <a:solidFill>
                  <a:schemeClr val="tx1"/>
                </a:solidFill>
                <a:latin typeface="+mj-lt"/>
              </a:rPr>
              <a:t>Хід роботи</a:t>
            </a:r>
            <a:endParaRPr lang="uk-UA" sz="17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787" y="1243558"/>
            <a:ext cx="21526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Shape 387"/>
          <p:cNvGrpSpPr/>
          <p:nvPr/>
        </p:nvGrpSpPr>
        <p:grpSpPr>
          <a:xfrm rot="19676761">
            <a:off x="1987613" y="3291830"/>
            <a:ext cx="1011199" cy="292499"/>
            <a:chOff x="271125" y="812725"/>
            <a:chExt cx="766525" cy="221725"/>
          </a:xfrm>
        </p:grpSpPr>
        <p:sp>
          <p:nvSpPr>
            <p:cNvPr id="8" name="Shape 388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38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541475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539552" y="195486"/>
            <a:ext cx="8363272" cy="7920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algn="just">
              <a:buNone/>
            </a:pPr>
            <a:r>
              <a:rPr lang="uk-UA" dirty="0" smtClean="0">
                <a:solidFill>
                  <a:schemeClr val="bg1"/>
                </a:solidFill>
                <a:latin typeface="+mn-lt"/>
              </a:rPr>
              <a:t>Разом із цим на сайті присутня вразливість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Full Path Disclosure:</a:t>
            </a:r>
          </a:p>
          <a:p>
            <a:pPr marL="228600" algn="just">
              <a:buNone/>
            </a:pPr>
            <a:endParaRPr lang="en-US" dirty="0" smtClean="0">
              <a:solidFill>
                <a:schemeClr val="bg1"/>
              </a:solidFill>
              <a:latin typeface="+mn-lt"/>
            </a:endParaRPr>
          </a:p>
          <a:p>
            <a:pPr marL="228600" algn="just">
              <a:buNone/>
            </a:pPr>
            <a:endParaRPr lang="en-US" sz="1000" dirty="0">
              <a:solidFill>
                <a:schemeClr val="bg1"/>
              </a:solidFill>
              <a:latin typeface="+mn-lt"/>
            </a:endParaRPr>
          </a:p>
          <a:p>
            <a:pPr marL="228600" algn="just">
              <a:buNone/>
            </a:pP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&lt;</a:t>
            </a:r>
            <a:endParaRPr lang="uk-UA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Скругленный прямоугольник 5">
            <a:hlinkClick r:id="rId3" action="ppaction://hlinksldjump"/>
          </p:cNvPr>
          <p:cNvSpPr/>
          <p:nvPr/>
        </p:nvSpPr>
        <p:spPr>
          <a:xfrm>
            <a:off x="7438807" y="4443958"/>
            <a:ext cx="1296144" cy="36004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700" dirty="0" smtClean="0">
                <a:solidFill>
                  <a:schemeClr val="tx1"/>
                </a:solidFill>
                <a:latin typeface="+mj-lt"/>
              </a:rPr>
              <a:t>Хід роботи</a:t>
            </a:r>
            <a:endParaRPr lang="uk-UA" sz="1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Shape 393"/>
          <p:cNvSpPr/>
          <p:nvPr/>
        </p:nvSpPr>
        <p:spPr>
          <a:xfrm>
            <a:off x="449745" y="1237343"/>
            <a:ext cx="8532440" cy="2736304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475656" y="1491630"/>
            <a:ext cx="676875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just"/>
            <a:r>
              <a:rPr lang="en-US" sz="900" noProof="1" smtClean="0">
                <a:solidFill>
                  <a:schemeClr val="bg1"/>
                </a:solidFill>
              </a:rPr>
              <a:t>&lt;br /&gt;</a:t>
            </a:r>
          </a:p>
          <a:p>
            <a:pPr marL="228600" algn="just"/>
            <a:r>
              <a:rPr lang="en-US" sz="900" noProof="1" smtClean="0">
                <a:solidFill>
                  <a:schemeClr val="bg1"/>
                </a:solidFill>
              </a:rPr>
              <a:t>&lt;b&gt;Warning&lt;/b&gt;:  session_start(): The session id is too long or contains illegal characters, valid characters are a-z, A-Z, 0-9 and '-,' in &lt;b&gt;</a:t>
            </a:r>
            <a:r>
              <a:rPr lang="en-US" sz="900" noProof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/home/content/62/11943162/html/testingchallenges/index.php</a:t>
            </a:r>
            <a:r>
              <a:rPr lang="en-US" sz="900" noProof="1" smtClean="0">
                <a:solidFill>
                  <a:schemeClr val="bg1"/>
                </a:solidFill>
              </a:rPr>
              <a:t>&lt;/b&gt; on line &lt;b&gt;1&lt;/b&gt;&lt;br /&gt;</a:t>
            </a:r>
          </a:p>
          <a:p>
            <a:pPr marL="228600" algn="just"/>
            <a:r>
              <a:rPr lang="en-US" sz="900" noProof="1" smtClean="0">
                <a:solidFill>
                  <a:schemeClr val="bg1"/>
                </a:solidFill>
              </a:rPr>
              <a:t>&lt;br /&gt;</a:t>
            </a:r>
          </a:p>
          <a:p>
            <a:pPr marL="228600" algn="just"/>
            <a:r>
              <a:rPr lang="en-US" sz="900" noProof="1" smtClean="0">
                <a:solidFill>
                  <a:schemeClr val="bg1"/>
                </a:solidFill>
              </a:rPr>
              <a:t>&lt;b&gt;Warning&lt;/b&gt;:  session_start(): Cannot send session cookie - headers already sent by (output started at </a:t>
            </a:r>
            <a:r>
              <a:rPr lang="en-US" sz="900" noProof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/home/content/62/11943162/html/testingchallenges/index.php</a:t>
            </a:r>
            <a:r>
              <a:rPr lang="en-US" sz="900" noProof="1" smtClean="0">
                <a:solidFill>
                  <a:schemeClr val="bg1"/>
                </a:solidFill>
              </a:rPr>
              <a:t>:1) in &lt;b&gt;</a:t>
            </a:r>
            <a:r>
              <a:rPr lang="en-US" sz="900" noProof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/home/content/62/11943162/html/testingchallenges/index.php</a:t>
            </a:r>
            <a:r>
              <a:rPr lang="en-US" sz="900" noProof="1" smtClean="0">
                <a:solidFill>
                  <a:schemeClr val="bg1"/>
                </a:solidFill>
              </a:rPr>
              <a:t>&lt;/b&gt; on line &lt;b&gt;1&lt;/b&gt;&lt;br /&gt;</a:t>
            </a:r>
          </a:p>
          <a:p>
            <a:pPr marL="228600" algn="just"/>
            <a:r>
              <a:rPr lang="en-US" sz="900" noProof="1" smtClean="0">
                <a:solidFill>
                  <a:schemeClr val="bg1"/>
                </a:solidFill>
              </a:rPr>
              <a:t>&lt;br /&gt;</a:t>
            </a:r>
          </a:p>
          <a:p>
            <a:pPr marL="228600" algn="just"/>
            <a:r>
              <a:rPr lang="en-US" sz="900" noProof="1" smtClean="0">
                <a:solidFill>
                  <a:schemeClr val="bg1"/>
                </a:solidFill>
              </a:rPr>
              <a:t>&lt;b&gt;Warning&lt;/b&gt;:  session_start(): Cannot send session cache limiter - headers already sent (output started at </a:t>
            </a:r>
            <a:r>
              <a:rPr lang="en-US" sz="900" noProof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/home/content/62/11943162/html/testingchallenges/index.php</a:t>
            </a:r>
            <a:r>
              <a:rPr lang="en-US" sz="900" noProof="1" smtClean="0">
                <a:solidFill>
                  <a:schemeClr val="bg1"/>
                </a:solidFill>
              </a:rPr>
              <a:t>:1) in &lt;b&gt;</a:t>
            </a:r>
            <a:r>
              <a:rPr lang="en-US" sz="900" noProof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/home/content/62/11943162/html/testingchallenges/index.php</a:t>
            </a:r>
            <a:r>
              <a:rPr lang="en-US" sz="900" noProof="1" smtClean="0">
                <a:solidFill>
                  <a:schemeClr val="bg1"/>
                </a:solidFill>
              </a:rPr>
              <a:t>&lt;/b&gt; on line &lt;b&gt;1&lt;/b&gt;&lt;br /&gt;</a:t>
            </a:r>
          </a:p>
          <a:p>
            <a:pPr marL="228600" algn="just"/>
            <a:r>
              <a:rPr lang="en-US" sz="900" noProof="1" smtClean="0">
                <a:solidFill>
                  <a:schemeClr val="bg1"/>
                </a:solidFill>
              </a:rPr>
              <a:t>&lt;br /&gt;</a:t>
            </a:r>
          </a:p>
          <a:p>
            <a:pPr marL="228600" algn="just"/>
            <a:r>
              <a:rPr lang="en-US" sz="900" noProof="1" smtClean="0">
                <a:solidFill>
                  <a:schemeClr val="bg1"/>
                </a:solidFill>
              </a:rPr>
              <a:t>&lt;b&gt;Warning&lt;/b&gt;:  Cannot modify header information - headers already sent by (output started at </a:t>
            </a:r>
            <a:r>
              <a:rPr lang="en-US" sz="900" noProof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/home/content/62/11943162/html/testingchallenges/index.php</a:t>
            </a:r>
            <a:r>
              <a:rPr lang="en-US" sz="900" noProof="1" smtClean="0">
                <a:solidFill>
                  <a:schemeClr val="bg1"/>
                </a:solidFill>
              </a:rPr>
              <a:t>:1) in &lt;b&gt;</a:t>
            </a:r>
            <a:r>
              <a:rPr lang="en-US" sz="900" noProof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/home/content/62/11943162/html/testingchallenges/index.php</a:t>
            </a:r>
            <a:r>
              <a:rPr lang="en-US" sz="900" noProof="1" smtClean="0">
                <a:solidFill>
                  <a:schemeClr val="bg1"/>
                </a:solidFill>
              </a:rPr>
              <a:t>&lt;/b&gt; on line &lt;b&gt;5&lt;/b&gt;&lt;br </a:t>
            </a:r>
            <a:r>
              <a:rPr lang="en-US" sz="900" dirty="0" smtClean="0">
                <a:solidFill>
                  <a:schemeClr val="bg1"/>
                </a:solidFill>
              </a:rPr>
              <a:t>/&gt;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06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4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ВИСНОВОК</a:t>
            </a:r>
            <a:endParaRPr lang="en" sz="46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755576" y="1923678"/>
            <a:ext cx="7941568" cy="2503199"/>
          </a:xfrm>
        </p:spPr>
        <p:txBody>
          <a:bodyPr/>
          <a:lstStyle/>
          <a:p>
            <a:pPr algn="just">
              <a:buNone/>
            </a:pPr>
            <a:r>
              <a:rPr lang="uk-UA" dirty="0" smtClean="0">
                <a:latin typeface="+mn-lt"/>
              </a:rPr>
              <a:t>Під час проведення даної лабораторної роботи було протестовано поле </a:t>
            </a:r>
            <a:r>
              <a:rPr lang="en-US" dirty="0" smtClean="0">
                <a:latin typeface="+mn-lt"/>
              </a:rPr>
              <a:t>FIRST NAME</a:t>
            </a:r>
            <a:r>
              <a:rPr lang="uk-UA" dirty="0" smtClean="0">
                <a:latin typeface="+mn-lt"/>
              </a:rPr>
              <a:t> на </a:t>
            </a:r>
            <a:r>
              <a:rPr lang="uk-UA" dirty="0">
                <a:latin typeface="+mn-lt"/>
              </a:rPr>
              <a:t>сайті </a:t>
            </a:r>
            <a:r>
              <a:rPr lang="en-US" dirty="0">
                <a:solidFill>
                  <a:schemeClr val="accent1"/>
                </a:solidFill>
                <a:latin typeface="Sniglet" panose="020B0604020202020204" charset="0"/>
              </a:rPr>
              <a:t>testingchallenges.thetestingmap.org</a:t>
            </a:r>
            <a:r>
              <a:rPr lang="en-US" dirty="0" smtClean="0">
                <a:latin typeface="+mn-lt"/>
              </a:rPr>
              <a:t>.</a:t>
            </a:r>
          </a:p>
          <a:p>
            <a:pPr algn="just">
              <a:buNone/>
            </a:pPr>
            <a:endParaRPr lang="en-US" dirty="0">
              <a:latin typeface="+mn-lt"/>
            </a:endParaRPr>
          </a:p>
          <a:p>
            <a:pPr algn="just">
              <a:buNone/>
            </a:pPr>
            <a:r>
              <a:rPr lang="uk-UA" dirty="0" smtClean="0">
                <a:latin typeface="+mn-lt"/>
              </a:rPr>
              <a:t>Пройдено всі </a:t>
            </a:r>
            <a:r>
              <a:rPr lang="uk-UA" dirty="0">
                <a:latin typeface="+mn-lt"/>
              </a:rPr>
              <a:t>18 поставлених тестів та знайдено ще </a:t>
            </a:r>
            <a:r>
              <a:rPr lang="en-US" dirty="0" smtClean="0">
                <a:latin typeface="+mn-lt"/>
              </a:rPr>
              <a:t>4</a:t>
            </a:r>
            <a:r>
              <a:rPr lang="uk-UA" dirty="0" smtClean="0">
                <a:latin typeface="+mn-lt"/>
              </a:rPr>
              <a:t> </a:t>
            </a:r>
            <a:r>
              <a:rPr lang="uk-UA" dirty="0">
                <a:latin typeface="+mn-lt"/>
              </a:rPr>
              <a:t>помилки власне сайту.</a:t>
            </a:r>
          </a:p>
          <a:p>
            <a:pPr algn="just">
              <a:buNone/>
            </a:pPr>
            <a:endParaRPr lang="uk-UA" dirty="0">
              <a:latin typeface="+mn-lt"/>
            </a:endParaRPr>
          </a:p>
        </p:txBody>
      </p:sp>
      <p:sp>
        <p:nvSpPr>
          <p:cNvPr id="5" name="Shape 53"/>
          <p:cNvSpPr/>
          <p:nvPr/>
        </p:nvSpPr>
        <p:spPr>
          <a:xfrm>
            <a:off x="4111415" y="118500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290"/>
          <p:cNvSpPr/>
          <p:nvPr/>
        </p:nvSpPr>
        <p:spPr>
          <a:xfrm>
            <a:off x="4318825" y="281248"/>
            <a:ext cx="373873" cy="479695"/>
          </a:xfrm>
          <a:custGeom>
            <a:avLst/>
            <a:gdLst/>
            <a:ahLst/>
            <a:cxnLst/>
            <a:rect l="0" t="0" r="0" b="0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355"/>
          <p:cNvSpPr/>
          <p:nvPr/>
        </p:nvSpPr>
        <p:spPr>
          <a:xfrm>
            <a:off x="7235578" y="4011910"/>
            <a:ext cx="648072" cy="579778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611560" y="267494"/>
            <a:ext cx="7772400" cy="8717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6000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uk-UA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ХІД РОБОТИ</a:t>
            </a:r>
            <a:endParaRPr lang="en" sz="36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subTitle" idx="1"/>
          </p:nvPr>
        </p:nvSpPr>
        <p:spPr>
          <a:xfrm>
            <a:off x="683568" y="1275606"/>
            <a:ext cx="4824536" cy="31683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/>
            <a:r>
              <a:rPr lang="uk-UA" dirty="0" smtClean="0">
                <a:latin typeface="+mn-lt"/>
              </a:rPr>
              <a:t>На сайті серед опису завдання було помічено наступне</a:t>
            </a:r>
            <a:r>
              <a:rPr lang="en-US" dirty="0" smtClean="0">
                <a:latin typeface="+mn-lt"/>
              </a:rPr>
              <a:t>:</a:t>
            </a:r>
            <a:r>
              <a:rPr lang="uk-UA" dirty="0" smtClean="0">
                <a:latin typeface="+mn-lt"/>
              </a:rPr>
              <a:t> «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Sniglet" panose="020B0604020202020204" charset="0"/>
              </a:rPr>
              <a:t>The field has a max length of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niglet" panose="020B0604020202020204" charset="0"/>
              </a:rPr>
              <a:t>30</a:t>
            </a:r>
            <a:r>
              <a:rPr lang="uk-UA" dirty="0" smtClean="0">
                <a:latin typeface="+mn-lt"/>
              </a:rPr>
              <a:t>», що в перекладі означає: «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Максимальна довжина поля – 30</a:t>
            </a:r>
            <a:r>
              <a:rPr lang="uk-UA" dirty="0" smtClean="0">
                <a:latin typeface="+mn-lt"/>
              </a:rPr>
              <a:t>»</a:t>
            </a:r>
            <a:r>
              <a:rPr lang="ru-RU" dirty="0" smtClean="0">
                <a:latin typeface="+mn-lt"/>
              </a:rPr>
              <a:t>.</a:t>
            </a:r>
          </a:p>
          <a:p>
            <a:pPr lvl="0" algn="just"/>
            <a:endParaRPr lang="ru-RU" dirty="0">
              <a:latin typeface="+mn-lt"/>
            </a:endParaRPr>
          </a:p>
          <a:p>
            <a:pPr lvl="0" algn="just"/>
            <a:r>
              <a:rPr lang="uk-UA" dirty="0" smtClean="0">
                <a:latin typeface="+mn-lt"/>
              </a:rPr>
              <a:t>Тому в поле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FIRST NAME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uk-UA" dirty="0" smtClean="0">
                <a:latin typeface="+mn-lt"/>
              </a:rPr>
              <a:t>було введено текст, який містить 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31 </a:t>
            </a:r>
            <a:r>
              <a:rPr lang="uk-UA" dirty="0" smtClean="0">
                <a:latin typeface="+mn-lt"/>
              </a:rPr>
              <a:t>символ: «</a:t>
            </a:r>
            <a:r>
              <a:rPr lang="uk-UA" b="1" dirty="0">
                <a:solidFill>
                  <a:schemeClr val="accent1"/>
                </a:solidFill>
              </a:rPr>
              <a:t>1234567890123456789012345678901</a:t>
            </a:r>
            <a:r>
              <a:rPr lang="uk-UA" dirty="0" smtClean="0">
                <a:latin typeface="+mn-lt"/>
              </a:rPr>
              <a:t>».</a:t>
            </a:r>
            <a:endParaRPr lang="uk-UA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449425"/>
            <a:ext cx="2664295" cy="293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Shape 384"/>
          <p:cNvGrpSpPr/>
          <p:nvPr/>
        </p:nvGrpSpPr>
        <p:grpSpPr>
          <a:xfrm rot="11245850">
            <a:off x="7580443" y="256604"/>
            <a:ext cx="1057805" cy="936478"/>
            <a:chOff x="1113100" y="2199475"/>
            <a:chExt cx="801900" cy="709925"/>
          </a:xfrm>
        </p:grpSpPr>
        <p:sp>
          <p:nvSpPr>
            <p:cNvPr id="8" name="Shape 385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386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347614"/>
            <a:ext cx="8229600" cy="271898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algn="just">
              <a:buNone/>
            </a:pPr>
            <a:r>
              <a:rPr lang="uk-UA" dirty="0" smtClean="0">
                <a:latin typeface="+mn-lt"/>
              </a:rPr>
              <a:t>Очікувана помилка «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More than maximum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values</a:t>
            </a:r>
            <a:r>
              <a:rPr lang="uk-UA" dirty="0" smtClean="0">
                <a:latin typeface="+mn-lt"/>
              </a:rPr>
              <a:t>»</a:t>
            </a:r>
            <a:r>
              <a:rPr lang="uk-UA" dirty="0">
                <a:latin typeface="+mn-lt"/>
              </a:rPr>
              <a:t> </a:t>
            </a:r>
            <a:r>
              <a:rPr lang="uk-UA" dirty="0" smtClean="0">
                <a:latin typeface="+mn-lt"/>
              </a:rPr>
              <a:t>була отримана. Разом із нею з’явилась і «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Other chars then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alphabetic</a:t>
            </a:r>
            <a:r>
              <a:rPr lang="uk-UA" dirty="0" smtClean="0">
                <a:latin typeface="+mn-lt"/>
              </a:rPr>
              <a:t>», як наслідок використання цифр замість букв (в поле необхідно вводити ім’я).</a:t>
            </a:r>
          </a:p>
          <a:p>
            <a:pPr marL="228600">
              <a:buNone/>
            </a:pPr>
            <a:endParaRPr lang="uk-UA" dirty="0">
              <a:latin typeface="+mn-lt"/>
            </a:endParaRPr>
          </a:p>
          <a:p>
            <a:pPr marL="228600" algn="just">
              <a:buNone/>
            </a:pPr>
            <a:r>
              <a:rPr lang="uk-UA" dirty="0" smtClean="0">
                <a:latin typeface="+mn-lt"/>
              </a:rPr>
              <a:t>Вищезазначене наштовхнуло на використання </a:t>
            </a:r>
            <a:r>
              <a:rPr lang="en-US" dirty="0" smtClean="0">
                <a:latin typeface="+mn-lt"/>
              </a:rPr>
              <a:t>Unicode </a:t>
            </a:r>
            <a:r>
              <a:rPr lang="uk-UA" dirty="0" smtClean="0">
                <a:latin typeface="+mn-lt"/>
              </a:rPr>
              <a:t>символів, а саме символу </a:t>
            </a:r>
            <a:r>
              <a:rPr lang="en-US" dirty="0" smtClean="0">
                <a:solidFill>
                  <a:schemeClr val="accent1"/>
                </a:solidFill>
                <a:latin typeface="+mn-lt"/>
              </a:rPr>
              <a:t>alt+255</a:t>
            </a:r>
            <a:r>
              <a:rPr lang="ru-RU" dirty="0" smtClean="0">
                <a:latin typeface="+mn-lt"/>
              </a:rPr>
              <a:t>. </a:t>
            </a:r>
            <a:r>
              <a:rPr lang="uk-UA" dirty="0" smtClean="0">
                <a:latin typeface="+mn-lt"/>
              </a:rPr>
              <a:t>Після надсилання форми у відповідь отримано: «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Non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ASCII</a:t>
            </a:r>
            <a:r>
              <a:rPr lang="uk-UA" dirty="0" smtClean="0">
                <a:latin typeface="+mn-lt"/>
              </a:rPr>
              <a:t>»</a:t>
            </a:r>
            <a:r>
              <a:rPr lang="ru-RU" dirty="0">
                <a:latin typeface="+mn-lt"/>
              </a:rPr>
              <a:t>.</a:t>
            </a:r>
            <a:endParaRPr lang="en" dirty="0">
              <a:latin typeface="+mn-lt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4363251" y="476437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Скругленный прямоугольник 5">
            <a:hlinkClick r:id="rId3" action="ppaction://hlinksldjump"/>
          </p:cNvPr>
          <p:cNvSpPr/>
          <p:nvPr/>
        </p:nvSpPr>
        <p:spPr>
          <a:xfrm>
            <a:off x="7438807" y="4443958"/>
            <a:ext cx="1296144" cy="36004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700" dirty="0" smtClean="0">
                <a:solidFill>
                  <a:schemeClr val="tx1"/>
                </a:solidFill>
                <a:latin typeface="+mj-lt"/>
              </a:rPr>
              <a:t>Хід роботи</a:t>
            </a:r>
            <a:endParaRPr lang="uk-UA" sz="17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267494"/>
            <a:ext cx="8229600" cy="379910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algn="just">
              <a:buNone/>
            </a:pPr>
            <a:r>
              <a:rPr lang="uk-UA" dirty="0" smtClean="0">
                <a:latin typeface="+mn-lt"/>
              </a:rPr>
              <a:t>Також форма надсилалась без введення жодного тексту, оскільки пусті форми слід ігнорувати. З’явилась помилка «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Empty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value</a:t>
            </a:r>
            <a:r>
              <a:rPr lang="uk-UA" dirty="0" smtClean="0">
                <a:latin typeface="+mn-lt"/>
              </a:rPr>
              <a:t>».</a:t>
            </a:r>
          </a:p>
          <a:p>
            <a:pPr marL="228600">
              <a:buNone/>
            </a:pPr>
            <a:endParaRPr lang="uk-UA" dirty="0">
              <a:latin typeface="+mn-lt"/>
            </a:endParaRPr>
          </a:p>
          <a:p>
            <a:pPr marL="228600" algn="just">
              <a:buNone/>
            </a:pPr>
            <a:r>
              <a:rPr lang="uk-UA" dirty="0" smtClean="0">
                <a:latin typeface="+mn-lt"/>
              </a:rPr>
              <a:t>Слідом у </a:t>
            </a:r>
            <a:r>
              <a:rPr lang="en-US" dirty="0" smtClean="0">
                <a:latin typeface="+mn-lt"/>
              </a:rPr>
              <a:t>FIRST NAME </a:t>
            </a:r>
            <a:r>
              <a:rPr lang="ru-RU" dirty="0" smtClean="0">
                <a:latin typeface="+mn-lt"/>
              </a:rPr>
              <a:t>протестовано </a:t>
            </a:r>
            <a:r>
              <a:rPr lang="uk-UA" dirty="0" smtClean="0">
                <a:latin typeface="+mn-lt"/>
              </a:rPr>
              <a:t>можливу </a:t>
            </a:r>
            <a:r>
              <a:rPr lang="en-US" dirty="0" smtClean="0">
                <a:latin typeface="+mn-lt"/>
              </a:rPr>
              <a:t>XSS </a:t>
            </a:r>
            <a:r>
              <a:rPr lang="ru-RU" dirty="0" smtClean="0">
                <a:latin typeface="+mn-lt"/>
              </a:rPr>
              <a:t>атаку </a:t>
            </a:r>
            <a:r>
              <a:rPr lang="uk-UA" dirty="0" smtClean="0">
                <a:latin typeface="+mn-lt"/>
              </a:rPr>
              <a:t>текстом: «</a:t>
            </a:r>
            <a:r>
              <a:rPr lang="en-US" dirty="0">
                <a:solidFill>
                  <a:schemeClr val="accent1"/>
                </a:solidFill>
                <a:latin typeface="Sniglet" panose="020B0604020202020204" charset="0"/>
              </a:rPr>
              <a:t>"&gt;&lt;script&gt; alert(1); &lt;/script&gt;</a:t>
            </a:r>
            <a:r>
              <a:rPr lang="uk-UA" dirty="0" smtClean="0">
                <a:latin typeface="+mn-lt"/>
              </a:rPr>
              <a:t>»</a:t>
            </a:r>
            <a:r>
              <a:rPr lang="ru-RU" dirty="0" smtClean="0">
                <a:latin typeface="+mn-lt"/>
              </a:rPr>
              <a:t>. </a:t>
            </a:r>
            <a:r>
              <a:rPr lang="uk-UA" dirty="0" smtClean="0">
                <a:latin typeface="+mn-lt"/>
              </a:rPr>
              <a:t>І тут понеслось:</a:t>
            </a:r>
          </a:p>
          <a:p>
            <a:pPr marL="360000" algn="just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Space in the middle</a:t>
            </a:r>
          </a:p>
          <a:p>
            <a:pPr marL="360000" algn="just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You used html tags</a:t>
            </a:r>
          </a:p>
          <a:p>
            <a:pPr marL="360000" algn="just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Basic XSS</a:t>
            </a:r>
          </a:p>
          <a:p>
            <a:pPr marL="360000" algn="just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Maximum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values</a:t>
            </a:r>
            <a:endParaRPr lang="ru-RU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60000">
              <a:buNone/>
            </a:pPr>
            <a:endParaRPr lang="ru-RU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30400" algn="just">
              <a:buNone/>
            </a:pPr>
            <a:r>
              <a:rPr lang="uk-UA" dirty="0" smtClean="0">
                <a:solidFill>
                  <a:schemeClr val="bg1"/>
                </a:solidFill>
                <a:latin typeface="+mn-lt"/>
              </a:rPr>
              <a:t>Отже</a:t>
            </a:r>
            <a:r>
              <a:rPr lang="ru-RU" dirty="0" smtClean="0">
                <a:solidFill>
                  <a:schemeClr val="bg1"/>
                </a:solidFill>
                <a:latin typeface="+mn-lt"/>
              </a:rPr>
              <a:t>, пройдено 8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 тестів.</a:t>
            </a:r>
            <a:endParaRPr lang="en-US" dirty="0">
              <a:solidFill>
                <a:schemeClr val="bg1"/>
              </a:solidFill>
              <a:latin typeface="+mn-lt"/>
            </a:endParaRPr>
          </a:p>
          <a:p>
            <a:pPr marL="228600">
              <a:buNone/>
            </a:pPr>
            <a:endParaRPr lang="uk-UA" dirty="0" smtClean="0">
              <a:latin typeface="+mn-lt"/>
            </a:endParaRPr>
          </a:p>
        </p:txBody>
      </p:sp>
      <p:sp>
        <p:nvSpPr>
          <p:cNvPr id="6" name="Скругленный прямоугольник 5">
            <a:hlinkClick r:id="rId3" action="ppaction://hlinksldjump"/>
          </p:cNvPr>
          <p:cNvSpPr/>
          <p:nvPr/>
        </p:nvSpPr>
        <p:spPr>
          <a:xfrm>
            <a:off x="7438807" y="4443958"/>
            <a:ext cx="1296144" cy="36004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700" dirty="0" smtClean="0">
                <a:solidFill>
                  <a:schemeClr val="tx1"/>
                </a:solidFill>
                <a:latin typeface="+mj-lt"/>
              </a:rPr>
              <a:t>Хід роботи</a:t>
            </a:r>
            <a:endParaRPr lang="uk-UA" sz="17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3447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267494"/>
            <a:ext cx="8435280" cy="417646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algn="just">
              <a:buNone/>
            </a:pPr>
            <a:r>
              <a:rPr lang="uk-UA" dirty="0" smtClean="0">
                <a:latin typeface="+mn-lt"/>
              </a:rPr>
              <a:t>Пункти «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Space in the middle</a:t>
            </a:r>
            <a:r>
              <a:rPr lang="uk-UA" dirty="0" smtClean="0">
                <a:latin typeface="+mn-lt"/>
              </a:rPr>
              <a:t>» і «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Maximum values</a:t>
            </a:r>
            <a:r>
              <a:rPr lang="uk-UA" dirty="0" smtClean="0">
                <a:latin typeface="+mn-lt"/>
              </a:rPr>
              <a:t>» натякали на необхідність перевірки мінімальної довжини, пробілу на початку та в кінці рядка. Дана гіпотеза підтвердилась вводом:</a:t>
            </a:r>
            <a:r>
              <a:rPr lang="en-US" dirty="0" smtClean="0">
                <a:latin typeface="+mn-lt"/>
              </a:rPr>
              <a:t> 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«</a:t>
            </a:r>
            <a:r>
              <a:rPr lang="en-US" dirty="0" smtClean="0">
                <a:solidFill>
                  <a:schemeClr val="accent1"/>
                </a:solidFill>
                <a:latin typeface="+mn-lt"/>
              </a:rPr>
              <a:t> d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», «</a:t>
            </a:r>
            <a:r>
              <a:rPr lang="en-US" dirty="0" smtClean="0">
                <a:solidFill>
                  <a:schemeClr val="accent1"/>
                </a:solidFill>
                <a:latin typeface="+mn-lt"/>
              </a:rPr>
              <a:t>d 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»,</a:t>
            </a:r>
            <a:r>
              <a:rPr lang="uk-UA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+mn-lt"/>
              </a:rPr>
              <a:t>«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d</a:t>
            </a:r>
            <a:r>
              <a:rPr lang="ru-RU" dirty="0" smtClean="0">
                <a:solidFill>
                  <a:schemeClr val="bg1"/>
                </a:solidFill>
                <a:latin typeface="+mn-lt"/>
              </a:rPr>
              <a:t>».</a:t>
            </a:r>
            <a:r>
              <a:rPr lang="uk-UA" dirty="0">
                <a:solidFill>
                  <a:schemeClr val="bg1"/>
                </a:solidFill>
                <a:latin typeface="+mn-lt"/>
              </a:rPr>
              <a:t> </a:t>
            </a:r>
            <a:endParaRPr lang="uk-UA" dirty="0" smtClean="0">
              <a:solidFill>
                <a:schemeClr val="bg1"/>
              </a:solidFill>
              <a:latin typeface="+mn-lt"/>
            </a:endParaRPr>
          </a:p>
          <a:p>
            <a:pPr marL="228600">
              <a:buNone/>
            </a:pPr>
            <a:endParaRPr lang="uk-UA" dirty="0" smtClean="0">
              <a:solidFill>
                <a:schemeClr val="bg1"/>
              </a:solidFill>
              <a:latin typeface="+mn-lt"/>
            </a:endParaRPr>
          </a:p>
          <a:p>
            <a:pPr marL="228600">
              <a:buNone/>
            </a:pPr>
            <a:endParaRPr lang="uk-UA" dirty="0">
              <a:solidFill>
                <a:schemeClr val="bg1"/>
              </a:solidFill>
              <a:latin typeface="+mn-lt"/>
            </a:endParaRPr>
          </a:p>
          <a:p>
            <a:pPr marL="228600">
              <a:buNone/>
            </a:pPr>
            <a:endParaRPr lang="uk-UA" dirty="0" smtClean="0">
              <a:solidFill>
                <a:schemeClr val="bg1"/>
              </a:solidFill>
              <a:latin typeface="+mn-lt"/>
            </a:endParaRPr>
          </a:p>
          <a:p>
            <a:pPr marL="228600">
              <a:buNone/>
            </a:pPr>
            <a:endParaRPr lang="uk-UA" dirty="0">
              <a:solidFill>
                <a:schemeClr val="bg1"/>
              </a:solidFill>
              <a:latin typeface="+mn-lt"/>
            </a:endParaRPr>
          </a:p>
          <a:p>
            <a:pPr marL="228600">
              <a:buNone/>
            </a:pPr>
            <a:endParaRPr lang="uk-UA" dirty="0" smtClean="0">
              <a:solidFill>
                <a:schemeClr val="bg1"/>
              </a:solidFill>
              <a:latin typeface="+mn-lt"/>
            </a:endParaRPr>
          </a:p>
          <a:p>
            <a:pPr marL="228600">
              <a:buNone/>
            </a:pPr>
            <a:endParaRPr lang="uk-UA" dirty="0">
              <a:solidFill>
                <a:schemeClr val="bg1"/>
              </a:solidFill>
              <a:latin typeface="+mn-lt"/>
            </a:endParaRPr>
          </a:p>
          <a:p>
            <a:pPr marL="228600" algn="just">
              <a:buNone/>
            </a:pPr>
            <a:endParaRPr lang="uk-UA" dirty="0" smtClean="0">
              <a:solidFill>
                <a:schemeClr val="bg1"/>
              </a:solidFill>
              <a:latin typeface="+mn-lt"/>
            </a:endParaRPr>
          </a:p>
          <a:p>
            <a:pPr marL="228600" algn="just">
              <a:buNone/>
            </a:pPr>
            <a:r>
              <a:rPr lang="uk-UA" dirty="0" smtClean="0">
                <a:solidFill>
                  <a:schemeClr val="bg1"/>
                </a:solidFill>
                <a:latin typeface="+mn-lt"/>
              </a:rPr>
              <a:t>Знайдено помилку сайту тестування. При вводі символу </a:t>
            </a:r>
            <a:r>
              <a:rPr lang="en-US" dirty="0" smtClean="0">
                <a:solidFill>
                  <a:schemeClr val="accent1"/>
                </a:solidFill>
                <a:latin typeface="+mn-lt"/>
              </a:rPr>
              <a:t>alt+255</a:t>
            </a:r>
            <a:r>
              <a:rPr lang="uk-UA" dirty="0">
                <a:solidFill>
                  <a:schemeClr val="bg1"/>
                </a:solidFill>
                <a:latin typeface="+mn-lt"/>
              </a:rPr>
              <a:t> 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відповіді «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Minimum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value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» не було, хоча довжина рядка однакова.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Скругленный прямоугольник 5">
            <a:hlinkClick r:id="rId3" action="ppaction://hlinksldjump"/>
          </p:cNvPr>
          <p:cNvSpPr/>
          <p:nvPr/>
        </p:nvSpPr>
        <p:spPr>
          <a:xfrm>
            <a:off x="7438807" y="4443958"/>
            <a:ext cx="1296144" cy="36004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700" dirty="0" smtClean="0">
                <a:solidFill>
                  <a:schemeClr val="tx1"/>
                </a:solidFill>
                <a:latin typeface="+mj-lt"/>
              </a:rPr>
              <a:t>Хід роботи</a:t>
            </a:r>
            <a:endParaRPr lang="uk-UA" sz="17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34032"/>
            <a:ext cx="20574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Shape 384"/>
          <p:cNvGrpSpPr/>
          <p:nvPr/>
        </p:nvGrpSpPr>
        <p:grpSpPr>
          <a:xfrm rot="3718000">
            <a:off x="3016509" y="2471172"/>
            <a:ext cx="1057805" cy="936478"/>
            <a:chOff x="1113100" y="2199475"/>
            <a:chExt cx="801900" cy="709925"/>
          </a:xfrm>
        </p:grpSpPr>
        <p:sp>
          <p:nvSpPr>
            <p:cNvPr id="7" name="Shape 385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386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35391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267494"/>
            <a:ext cx="8219256" cy="417646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algn="just">
              <a:buNone/>
            </a:pPr>
            <a:r>
              <a:rPr lang="uk-UA" dirty="0" smtClean="0">
                <a:latin typeface="+mn-lt"/>
              </a:rPr>
              <a:t>Зрозумівши, що попередні введені дані нічим не допомагають, вирішено ввести рядок із </a:t>
            </a:r>
            <a:r>
              <a:rPr lang="en-US" dirty="0" smtClean="0">
                <a:latin typeface="+mn-lt"/>
              </a:rPr>
              <a:t>SQL </a:t>
            </a:r>
            <a:r>
              <a:rPr lang="uk-UA" dirty="0" smtClean="0">
                <a:latin typeface="+mn-lt"/>
              </a:rPr>
              <a:t>ін’єкцією наступним чином: «</a:t>
            </a:r>
            <a:r>
              <a:rPr lang="en-US" dirty="0" smtClean="0">
                <a:solidFill>
                  <a:schemeClr val="accent1"/>
                </a:solidFill>
                <a:latin typeface="+mn-lt"/>
              </a:rPr>
              <a:t>’ or SELECT 1 --</a:t>
            </a:r>
            <a:r>
              <a:rPr lang="uk-UA" dirty="0" smtClean="0">
                <a:latin typeface="+mn-lt"/>
              </a:rPr>
              <a:t>»</a:t>
            </a:r>
            <a:r>
              <a:rPr lang="ru-RU" dirty="0" smtClean="0">
                <a:latin typeface="+mn-lt"/>
              </a:rPr>
              <a:t>.</a:t>
            </a:r>
            <a:r>
              <a:rPr lang="en-US" dirty="0" smtClean="0">
                <a:latin typeface="+mn-lt"/>
              </a:rPr>
              <a:t> </a:t>
            </a:r>
            <a:r>
              <a:rPr lang="uk-UA" dirty="0" smtClean="0">
                <a:latin typeface="+mn-lt"/>
              </a:rPr>
              <a:t>Отримано </a:t>
            </a:r>
            <a:r>
              <a:rPr lang="ru-RU" dirty="0" smtClean="0">
                <a:latin typeface="+mn-lt"/>
              </a:rPr>
              <a:t>«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Basic Sql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injection</a:t>
            </a:r>
            <a:r>
              <a:rPr lang="ru-RU" dirty="0" smtClean="0">
                <a:latin typeface="+mn-lt"/>
              </a:rPr>
              <a:t>» та «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Average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value</a:t>
            </a:r>
            <a:r>
              <a:rPr lang="ru-RU" dirty="0" smtClean="0">
                <a:latin typeface="+mn-lt"/>
              </a:rPr>
              <a:t>»</a:t>
            </a:r>
            <a:r>
              <a:rPr lang="en-US" dirty="0" smtClean="0">
                <a:latin typeface="+mn-lt"/>
              </a:rPr>
              <a:t> (</a:t>
            </a:r>
            <a:r>
              <a:rPr lang="uk-UA" dirty="0" smtClean="0">
                <a:latin typeface="+mn-lt"/>
              </a:rPr>
              <a:t>середня довжина рядка</a:t>
            </a:r>
            <a:r>
              <a:rPr lang="en-US" dirty="0" smtClean="0">
                <a:latin typeface="+mn-lt"/>
              </a:rPr>
              <a:t>)</a:t>
            </a:r>
            <a:r>
              <a:rPr lang="uk-UA" dirty="0" smtClean="0">
                <a:latin typeface="+mn-lt"/>
              </a:rPr>
              <a:t>.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Скругленный прямоугольник 5">
            <a:hlinkClick r:id="rId3" action="ppaction://hlinksldjump"/>
          </p:cNvPr>
          <p:cNvSpPr/>
          <p:nvPr/>
        </p:nvSpPr>
        <p:spPr>
          <a:xfrm>
            <a:off x="7438807" y="4443958"/>
            <a:ext cx="1296144" cy="36004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700" dirty="0" smtClean="0">
                <a:solidFill>
                  <a:schemeClr val="tx1"/>
                </a:solidFill>
                <a:latin typeface="+mj-lt"/>
              </a:rPr>
              <a:t>Хід роботи</a:t>
            </a:r>
            <a:endParaRPr lang="uk-UA" sz="17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05" y="1842802"/>
            <a:ext cx="2926300" cy="2601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Shape 384"/>
          <p:cNvGrpSpPr/>
          <p:nvPr/>
        </p:nvGrpSpPr>
        <p:grpSpPr>
          <a:xfrm rot="17369497">
            <a:off x="4528677" y="3070514"/>
            <a:ext cx="1057805" cy="936478"/>
            <a:chOff x="1113100" y="2199475"/>
            <a:chExt cx="801900" cy="709925"/>
          </a:xfrm>
        </p:grpSpPr>
        <p:sp>
          <p:nvSpPr>
            <p:cNvPr id="8" name="Shape 385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386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95380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267494"/>
            <a:ext cx="8219256" cy="417646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algn="just">
              <a:buNone/>
            </a:pPr>
            <a:r>
              <a:rPr lang="uk-UA" dirty="0" smtClean="0">
                <a:solidFill>
                  <a:schemeClr val="bg1"/>
                </a:solidFill>
                <a:latin typeface="+mn-lt"/>
              </a:rPr>
              <a:t>Ввід в текстове поле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PHP-</a:t>
            </a:r>
            <a:r>
              <a:rPr lang="ru-RU" dirty="0" smtClean="0">
                <a:solidFill>
                  <a:schemeClr val="bg1"/>
                </a:solidFill>
                <a:latin typeface="+mn-lt"/>
              </a:rPr>
              <a:t>коду для 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ін'єкції</a:t>
            </a:r>
            <a:r>
              <a:rPr lang="ru-RU" dirty="0" smtClean="0">
                <a:solidFill>
                  <a:schemeClr val="bg1"/>
                </a:solidFill>
                <a:latin typeface="+mn-lt"/>
              </a:rPr>
              <a:t>, 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нульового</a:t>
            </a:r>
            <a:r>
              <a:rPr lang="ru-RU" dirty="0" smtClean="0">
                <a:solidFill>
                  <a:schemeClr val="bg1"/>
                </a:solidFill>
                <a:latin typeface="+mn-lt"/>
              </a:rPr>
              <a:t> байту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, який застосовується для обрізання даних при різноманітних перевірках та інше не давали жодного результату. У зв'язку з цим було вирішено переглянути поля форми у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html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-коді за допомогою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Chrome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DevTools</a:t>
            </a:r>
            <a:r>
              <a:rPr lang="ru-RU" dirty="0" smtClean="0">
                <a:solidFill>
                  <a:schemeClr val="bg1"/>
                </a:solidFill>
                <a:latin typeface="+mn-lt"/>
              </a:rPr>
              <a:t>.</a:t>
            </a:r>
          </a:p>
          <a:p>
            <a:pPr marL="228600" algn="just">
              <a:buNone/>
            </a:pPr>
            <a:endParaRPr lang="ru-RU" dirty="0" smtClean="0">
              <a:solidFill>
                <a:schemeClr val="bg1"/>
              </a:solidFill>
              <a:latin typeface="+mn-lt"/>
            </a:endParaRPr>
          </a:p>
          <a:p>
            <a:pPr marL="228600" algn="just">
              <a:buNone/>
            </a:pPr>
            <a:r>
              <a:rPr lang="uk-UA" dirty="0" smtClean="0">
                <a:solidFill>
                  <a:schemeClr val="bg1"/>
                </a:solidFill>
                <a:latin typeface="+mn-lt"/>
              </a:rPr>
              <a:t>Серед коду знайдено коментарі, які були підказками для проходження тестів: </a:t>
            </a:r>
          </a:p>
          <a:p>
            <a:pPr marL="228600" algn="just">
              <a:buNone/>
            </a:pPr>
            <a:r>
              <a:rPr lang="uk-UA" dirty="0">
                <a:solidFill>
                  <a:schemeClr val="bg1"/>
                </a:solidFill>
                <a:latin typeface="+mn-lt"/>
              </a:rPr>
              <a:t>	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«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add this value in the First Name to validate that you have looked at the page source : dfjwGGe82H43g3uRiy53h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»</a:t>
            </a:r>
          </a:p>
          <a:p>
            <a:pPr marL="228600" algn="just">
              <a:buNone/>
            </a:pPr>
            <a:r>
              <a:rPr lang="uk-UA" dirty="0">
                <a:solidFill>
                  <a:schemeClr val="bg1"/>
                </a:solidFill>
                <a:latin typeface="+mn-lt"/>
              </a:rPr>
              <a:t>	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«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 there is a missing resource add the name and extension of the FIRST NAME field in the page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» </a:t>
            </a:r>
            <a:endParaRPr lang="uk-UA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Скругленный прямоугольник 5">
            <a:hlinkClick r:id="rId3" action="ppaction://hlinksldjump"/>
          </p:cNvPr>
          <p:cNvSpPr/>
          <p:nvPr/>
        </p:nvSpPr>
        <p:spPr>
          <a:xfrm>
            <a:off x="7438807" y="4443958"/>
            <a:ext cx="1296144" cy="36004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700" dirty="0" smtClean="0">
                <a:solidFill>
                  <a:schemeClr val="tx1"/>
                </a:solidFill>
                <a:latin typeface="+mj-lt"/>
              </a:rPr>
              <a:t>Хід роботи</a:t>
            </a:r>
            <a:endParaRPr lang="uk-UA" sz="1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Shape 335"/>
          <p:cNvSpPr/>
          <p:nvPr/>
        </p:nvSpPr>
        <p:spPr>
          <a:xfrm>
            <a:off x="4860032" y="3835163"/>
            <a:ext cx="373327" cy="376517"/>
          </a:xfrm>
          <a:custGeom>
            <a:avLst/>
            <a:gdLst/>
            <a:ahLst/>
            <a:cxnLst/>
            <a:rect l="0" t="0" r="0" b="0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455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267494"/>
            <a:ext cx="8219256" cy="17281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algn="just">
              <a:buNone/>
            </a:pPr>
            <a:r>
              <a:rPr lang="uk-UA" dirty="0" smtClean="0">
                <a:solidFill>
                  <a:schemeClr val="bg1"/>
                </a:solidFill>
                <a:latin typeface="+mn-lt"/>
              </a:rPr>
              <a:t>Ввід «</a:t>
            </a:r>
            <a:r>
              <a:rPr lang="en-US" dirty="0">
                <a:solidFill>
                  <a:schemeClr val="accent1"/>
                </a:solidFill>
              </a:rPr>
              <a:t>dfjwGGe82H43g3uRiy53h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» повернув строку «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You looked at the page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source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».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Серед ресурсів, що були відсутні значились файли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detailsoverviewnow.css</a:t>
            </a:r>
            <a:r>
              <a:rPr lang="uk-UA" dirty="0" smtClean="0">
                <a:latin typeface="+mn-lt"/>
              </a:rPr>
              <a:t> та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arrow.png</a:t>
            </a:r>
            <a:r>
              <a:rPr lang="uk-UA" dirty="0" smtClean="0">
                <a:latin typeface="+mn-lt"/>
              </a:rPr>
              <a:t>, проте при вводі в поле </a:t>
            </a:r>
            <a:r>
              <a:rPr lang="en-US" dirty="0" smtClean="0">
                <a:latin typeface="+mn-lt"/>
              </a:rPr>
              <a:t>FIRST NAME </a:t>
            </a:r>
            <a:r>
              <a:rPr lang="uk-UA" dirty="0" smtClean="0">
                <a:latin typeface="+mn-lt"/>
              </a:rPr>
              <a:t>останній ігнорувався. Вважаю це другою помилкою сайту.</a:t>
            </a:r>
            <a:endParaRPr lang="uk-UA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Скругленный прямоугольник 5">
            <a:hlinkClick r:id="rId3" action="ppaction://hlinksldjump"/>
          </p:cNvPr>
          <p:cNvSpPr/>
          <p:nvPr/>
        </p:nvSpPr>
        <p:spPr>
          <a:xfrm>
            <a:off x="7438807" y="4443958"/>
            <a:ext cx="1296144" cy="36004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700" dirty="0" smtClean="0">
                <a:solidFill>
                  <a:schemeClr val="tx1"/>
                </a:solidFill>
                <a:latin typeface="+mj-lt"/>
              </a:rPr>
              <a:t>Хід роботи</a:t>
            </a:r>
            <a:endParaRPr lang="uk-UA" sz="17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1498" y="2139702"/>
            <a:ext cx="3043430" cy="219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139702"/>
            <a:ext cx="221932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Shape 387"/>
          <p:cNvGrpSpPr/>
          <p:nvPr/>
        </p:nvGrpSpPr>
        <p:grpSpPr>
          <a:xfrm rot="9185731">
            <a:off x="6818863" y="2314808"/>
            <a:ext cx="1011199" cy="292499"/>
            <a:chOff x="271125" y="812725"/>
            <a:chExt cx="766525" cy="221725"/>
          </a:xfrm>
        </p:grpSpPr>
        <p:sp>
          <p:nvSpPr>
            <p:cNvPr id="8" name="Shape 388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38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19724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267494"/>
            <a:ext cx="5842992" cy="388843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algn="just">
              <a:buNone/>
            </a:pPr>
            <a:r>
              <a:rPr lang="uk-UA" dirty="0" smtClean="0">
                <a:solidFill>
                  <a:schemeClr val="bg1"/>
                </a:solidFill>
                <a:latin typeface="+mn-lt"/>
              </a:rPr>
              <a:t>Серед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html-</a:t>
            </a:r>
            <a:r>
              <a:rPr lang="ru-RU" dirty="0" smtClean="0">
                <a:solidFill>
                  <a:schemeClr val="bg1"/>
                </a:solidFill>
                <a:latin typeface="+mn-lt"/>
              </a:rPr>
              <a:t>коду 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знайдено </a:t>
            </a:r>
            <a:r>
              <a:rPr lang="ru-RU" dirty="0" smtClean="0">
                <a:solidFill>
                  <a:schemeClr val="bg1"/>
                </a:solidFill>
                <a:latin typeface="+mn-lt"/>
              </a:rPr>
              <a:t>поле «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user_right_as_admin</a:t>
            </a:r>
            <a:r>
              <a:rPr lang="ru-RU" dirty="0" smtClean="0">
                <a:solidFill>
                  <a:schemeClr val="bg1"/>
                </a:solidFill>
                <a:latin typeface="+mn-lt"/>
              </a:rPr>
              <a:t>», 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зміна значення якого на </a:t>
            </a:r>
            <a:r>
              <a:rPr lang="uk-UA" dirty="0" smtClean="0">
                <a:solidFill>
                  <a:schemeClr val="accent1"/>
                </a:solidFill>
                <a:latin typeface="+mn-lt"/>
              </a:rPr>
              <a:t>1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 та відправка форми повернули результат «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You made the user admin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». </a:t>
            </a:r>
          </a:p>
          <a:p>
            <a:pPr marL="228600" algn="just">
              <a:buNone/>
            </a:pPr>
            <a:endParaRPr lang="uk-UA" dirty="0" smtClean="0">
              <a:solidFill>
                <a:schemeClr val="bg1"/>
              </a:solidFill>
              <a:latin typeface="+mn-lt"/>
            </a:endParaRPr>
          </a:p>
          <a:p>
            <a:pPr marL="228600" algn="just">
              <a:buNone/>
            </a:pPr>
            <a:r>
              <a:rPr lang="uk-UA" dirty="0" smtClean="0">
                <a:solidFill>
                  <a:schemeClr val="bg1"/>
                </a:solidFill>
                <a:latin typeface="+mn-lt"/>
              </a:rPr>
              <a:t>Також знайдені приховані поля з дивними іменами. Досліджено, що ці поля пов'язані з пройденими тестами (мають значення 1). Якщо значення змінити на 0, то можна «пройти» тест знову. При цьому у результаті буде два однакових надписи, а загальне число пройденого збільшиться.</a:t>
            </a:r>
            <a:endParaRPr lang="uk-UA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Скругленный прямоугольник 5">
            <a:hlinkClick r:id="rId3" action="ppaction://hlinksldjump"/>
          </p:cNvPr>
          <p:cNvSpPr/>
          <p:nvPr/>
        </p:nvSpPr>
        <p:spPr>
          <a:xfrm>
            <a:off x="7438807" y="4443958"/>
            <a:ext cx="1296144" cy="36004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700" dirty="0" smtClean="0">
                <a:solidFill>
                  <a:schemeClr val="tx1"/>
                </a:solidFill>
                <a:latin typeface="+mj-lt"/>
              </a:rPr>
              <a:t>Хід роботи</a:t>
            </a:r>
            <a:endParaRPr lang="uk-UA" sz="17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843558"/>
            <a:ext cx="21336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5530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Другая 2">
      <a:majorFont>
        <a:latin typeface="Cambri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800</Words>
  <Application>Microsoft Office PowerPoint</Application>
  <PresentationFormat>Экран (16:9)</PresentationFormat>
  <Paragraphs>71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Cambria</vt:lpstr>
      <vt:lpstr>Walter Turncoat</vt:lpstr>
      <vt:lpstr>Cambria Math</vt:lpstr>
      <vt:lpstr>Sniglet</vt:lpstr>
      <vt:lpstr>Verdana</vt:lpstr>
      <vt:lpstr>Ursula template</vt:lpstr>
      <vt:lpstr>ЛАБОРАТОРНА РОБОТА №2  на тему: «Тестування поля FIRST NAME»</vt:lpstr>
      <vt:lpstr>  ХІД РОБОТИ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ВИСНОВОК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 робота №1  на тему: «Тестування поля name»</dc:title>
  <dc:creator>User</dc:creator>
  <cp:lastModifiedBy>User</cp:lastModifiedBy>
  <cp:revision>37</cp:revision>
  <dcterms:modified xsi:type="dcterms:W3CDTF">2016-03-09T16:27:27Z</dcterms:modified>
</cp:coreProperties>
</file>