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9"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670675" cy="97520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482" y="4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 name="Google Shape;4;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 name="Google Shape;5;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 name="Google Shape;6;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 name="Google Shape;7;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 name="Google Shape;8;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9" name="Google Shape;9;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0" name="Google Shape;10;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1" name="Google Shape;11;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2" name="Google Shape;12;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3" name="Google Shape;13;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4" name="Google Shape;14;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5" name="Google Shape;15;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6" name="Google Shape;16;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 name="Google Shape;17;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 name="Google Shape;18;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 name="Google Shape;19;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 name="Google Shape;20;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1" name="Google Shape;21;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 name="Google Shape;22;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 name="Google Shape;23;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 name="Google Shape;24;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 name="Google Shape;25;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6" name="Google Shape;26;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7" name="Google Shape;27;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 name="Google Shape;28;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 name="Google Shape;29;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 name="Google Shape;30;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1" name="Google Shape;31;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2" name="Google Shape;32;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3" name="Google Shape;33;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4" name="Google Shape;34;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5" name="Google Shape;35;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6" name="Google Shape;36;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7" name="Google Shape;37;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8" name="Google Shape;38;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9" name="Google Shape;39;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0" name="Google Shape;40;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1" name="Google Shape;41;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2" name="Google Shape;42;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3" name="Google Shape;43;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4" name="Google Shape;44;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5" name="Google Shape;45;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6" name="Google Shape;46;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7" name="Google Shape;47;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8" name="Google Shape;48;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49" name="Google Shape;49;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0" name="Google Shape;50;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1" name="Google Shape;51;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2" name="Google Shape;52;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3" name="Google Shape;53;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4" name="Google Shape;54;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5" name="Google Shape;55;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6" name="Google Shape;56;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7" name="Google Shape;57;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8" name="Google Shape;58;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59" name="Google Shape;59;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0" name="Google Shape;60;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1" name="Google Shape;61;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2" name="Google Shape;62;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3" name="Google Shape;63;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4" name="Google Shape;64;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5" name="Google Shape;65;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6" name="Google Shape;66;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7" name="Google Shape;67;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8" name="Google Shape;68;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69" name="Google Shape;69;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0" name="Google Shape;70;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1" name="Google Shape;71;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2" name="Google Shape;72;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3" name="Google Shape;73;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4" name="Google Shape;74;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5" name="Google Shape;75;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6" name="Google Shape;76;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7" name="Google Shape;77;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8" name="Google Shape;78;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79" name="Google Shape;79;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0" name="Google Shape;80;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1" name="Google Shape;81;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2" name="Google Shape;82;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3" name="Google Shape;83;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4" name="Google Shape;84;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5" name="Google Shape;85;n"/>
          <p:cNvSpPr/>
          <p:nvPr/>
        </p:nvSpPr>
        <p:spPr>
          <a:xfrm>
            <a:off x="0" y="0"/>
            <a:ext cx="6670675" cy="9752012"/>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86" name="Google Shape;86;n"/>
          <p:cNvSpPr txBox="1">
            <a:spLocks noGrp="1"/>
          </p:cNvSpPr>
          <p:nvPr>
            <p:ph type="hdr" idx="2"/>
          </p:nvPr>
        </p:nvSpPr>
        <p:spPr>
          <a:xfrm>
            <a:off x="0" y="0"/>
            <a:ext cx="2757487" cy="3556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7" name="Google Shape;87;n"/>
          <p:cNvSpPr txBox="1">
            <a:spLocks noGrp="1"/>
          </p:cNvSpPr>
          <p:nvPr>
            <p:ph type="dt" idx="10"/>
          </p:nvPr>
        </p:nvSpPr>
        <p:spPr>
          <a:xfrm>
            <a:off x="3779837" y="0"/>
            <a:ext cx="2757487" cy="35560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8" name="Google Shape;88;n"/>
          <p:cNvSpPr>
            <a:spLocks noGrp="1" noRot="1" noChangeAspect="1"/>
          </p:cNvSpPr>
          <p:nvPr>
            <p:ph type="sldImg" idx="3"/>
          </p:nvPr>
        </p:nvSpPr>
        <p:spPr>
          <a:xfrm>
            <a:off x="896937" y="731837"/>
            <a:ext cx="4745037" cy="35258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n"/>
          <p:cNvSpPr txBox="1">
            <a:spLocks noGrp="1"/>
          </p:cNvSpPr>
          <p:nvPr>
            <p:ph type="body" idx="1"/>
          </p:nvPr>
        </p:nvSpPr>
        <p:spPr>
          <a:xfrm>
            <a:off x="889000" y="4632325"/>
            <a:ext cx="4759325" cy="425767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0" name="Google Shape;90;n"/>
          <p:cNvSpPr txBox="1">
            <a:spLocks noGrp="1"/>
          </p:cNvSpPr>
          <p:nvPr>
            <p:ph type="ftr" idx="11"/>
          </p:nvPr>
        </p:nvSpPr>
        <p:spPr>
          <a:xfrm>
            <a:off x="0" y="9266237"/>
            <a:ext cx="2757487" cy="355600"/>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24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91" name="Google Shape;91;n"/>
          <p:cNvSpPr txBox="1">
            <a:spLocks noGrp="1"/>
          </p:cNvSpPr>
          <p:nvPr>
            <p:ph type="sldNum" idx="12"/>
          </p:nvPr>
        </p:nvSpPr>
        <p:spPr>
          <a:xfrm>
            <a:off x="3779837" y="9266237"/>
            <a:ext cx="2757487" cy="3556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notes"/>
          <p:cNvSpPr txBox="1"/>
          <p:nvPr/>
        </p:nvSpPr>
        <p:spPr>
          <a:xfrm>
            <a:off x="3779837" y="9266237"/>
            <a:ext cx="2757487" cy="3556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a:t>
            </a:fld>
            <a:endParaRPr/>
          </a:p>
        </p:txBody>
      </p:sp>
      <p:sp>
        <p:nvSpPr>
          <p:cNvPr id="169" name="Google Shape;169;p1: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0" name="Google Shape;170;p1:notes"/>
          <p:cNvSpPr txBox="1"/>
          <p:nvPr/>
        </p:nvSpPr>
        <p:spPr>
          <a:xfrm>
            <a:off x="889000" y="4632325"/>
            <a:ext cx="4883150" cy="44751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71" name="Google Shape;171;p1:notes"/>
          <p:cNvSpPr txBox="1">
            <a:spLocks noGrp="1"/>
          </p:cNvSpPr>
          <p:nvPr>
            <p:ph type="body" idx="1"/>
          </p:nvPr>
        </p:nvSpPr>
        <p:spPr>
          <a:xfrm>
            <a:off x="889000" y="4632325"/>
            <a:ext cx="4759325" cy="425767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2" name="Google Shape;172;p1: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50f0ee8ff_1_134:notes"/>
          <p:cNvSpPr txBox="1"/>
          <p:nvPr/>
        </p:nvSpPr>
        <p:spPr>
          <a:xfrm>
            <a:off x="3779837" y="9266237"/>
            <a:ext cx="2757600" cy="355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10</a:t>
            </a:fld>
            <a:endParaRPr/>
          </a:p>
        </p:txBody>
      </p:sp>
      <p:sp>
        <p:nvSpPr>
          <p:cNvPr id="256" name="Google Shape;256;g1250f0ee8ff_1_134: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7" name="Google Shape;257;g1250f0ee8ff_1_134:notes"/>
          <p:cNvSpPr txBox="1"/>
          <p:nvPr/>
        </p:nvSpPr>
        <p:spPr>
          <a:xfrm>
            <a:off x="889000" y="4632325"/>
            <a:ext cx="4883100" cy="447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58" name="Google Shape;258;g1250f0ee8ff_1_134:notes"/>
          <p:cNvSpPr txBox="1">
            <a:spLocks noGrp="1"/>
          </p:cNvSpPr>
          <p:nvPr>
            <p:ph type="body" idx="1"/>
          </p:nvPr>
        </p:nvSpPr>
        <p:spPr>
          <a:xfrm>
            <a:off x="889000" y="4632325"/>
            <a:ext cx="4759200" cy="42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l-GR" sz="1800" dirty="0">
                <a:latin typeface="Times New Roman" panose="02020603050405020304" pitchFamily="18" charset="0"/>
                <a:ea typeface="Arial"/>
                <a:cs typeface="Times New Roman" panose="02020603050405020304" pitchFamily="18" charset="0"/>
                <a:sym typeface="Arial"/>
              </a:rPr>
              <a:t>Φ</a:t>
            </a:r>
            <a:r>
              <a:rPr lang="en-US" sz="1800" dirty="0">
                <a:latin typeface="Times New Roman" panose="02020603050405020304" pitchFamily="18" charset="0"/>
                <a:ea typeface="Arial"/>
                <a:cs typeface="Times New Roman" panose="02020603050405020304" pitchFamily="18" charset="0"/>
                <a:sym typeface="Arial"/>
              </a:rPr>
              <a:t> - Phi</a:t>
            </a:r>
            <a:endParaRPr dirty="0"/>
          </a:p>
        </p:txBody>
      </p:sp>
      <p:sp>
        <p:nvSpPr>
          <p:cNvPr id="259" name="Google Shape;259;g1250f0ee8ff_1_134: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50f0ee8ff_1_149:notes"/>
          <p:cNvSpPr txBox="1"/>
          <p:nvPr/>
        </p:nvSpPr>
        <p:spPr>
          <a:xfrm>
            <a:off x="3779837" y="9266237"/>
            <a:ext cx="2757600" cy="355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11</a:t>
            </a:fld>
            <a:endParaRPr/>
          </a:p>
        </p:txBody>
      </p:sp>
      <p:sp>
        <p:nvSpPr>
          <p:cNvPr id="267" name="Google Shape;267;g1250f0ee8ff_1_149: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68" name="Google Shape;268;g1250f0ee8ff_1_149:notes"/>
          <p:cNvSpPr txBox="1"/>
          <p:nvPr/>
        </p:nvSpPr>
        <p:spPr>
          <a:xfrm>
            <a:off x="889000" y="4632325"/>
            <a:ext cx="4883100" cy="447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69" name="Google Shape;269;g1250f0ee8ff_1_149:notes"/>
          <p:cNvSpPr txBox="1">
            <a:spLocks noGrp="1"/>
          </p:cNvSpPr>
          <p:nvPr>
            <p:ph type="body" idx="1"/>
          </p:nvPr>
        </p:nvSpPr>
        <p:spPr>
          <a:xfrm>
            <a:off x="889000" y="4632325"/>
            <a:ext cx="4759200" cy="42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70" name="Google Shape;270;g1250f0ee8ff_1_149: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250f0ee8ff_1_165:notes"/>
          <p:cNvSpPr txBox="1"/>
          <p:nvPr/>
        </p:nvSpPr>
        <p:spPr>
          <a:xfrm>
            <a:off x="3779837" y="9266237"/>
            <a:ext cx="2757600" cy="355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12</a:t>
            </a:fld>
            <a:endParaRPr/>
          </a:p>
        </p:txBody>
      </p:sp>
      <p:sp>
        <p:nvSpPr>
          <p:cNvPr id="280" name="Google Shape;280;g1250f0ee8ff_1_165: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1" name="Google Shape;281;g1250f0ee8ff_1_165:notes"/>
          <p:cNvSpPr txBox="1"/>
          <p:nvPr/>
        </p:nvSpPr>
        <p:spPr>
          <a:xfrm>
            <a:off x="889000" y="4632325"/>
            <a:ext cx="4883100" cy="447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82" name="Google Shape;282;g1250f0ee8ff_1_165:notes"/>
          <p:cNvSpPr txBox="1">
            <a:spLocks noGrp="1"/>
          </p:cNvSpPr>
          <p:nvPr>
            <p:ph type="body" idx="1"/>
          </p:nvPr>
        </p:nvSpPr>
        <p:spPr>
          <a:xfrm>
            <a:off x="889000" y="4632325"/>
            <a:ext cx="4759200" cy="42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3" name="Google Shape;283;g1250f0ee8ff_1_165: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50f0ee8ff_1_184:notes"/>
          <p:cNvSpPr txBox="1"/>
          <p:nvPr/>
        </p:nvSpPr>
        <p:spPr>
          <a:xfrm>
            <a:off x="3779837" y="9266237"/>
            <a:ext cx="2757600" cy="355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13</a:t>
            </a:fld>
            <a:endParaRPr/>
          </a:p>
        </p:txBody>
      </p:sp>
      <p:sp>
        <p:nvSpPr>
          <p:cNvPr id="291" name="Google Shape;291;g1250f0ee8ff_1_184: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2" name="Google Shape;292;g1250f0ee8ff_1_184:notes"/>
          <p:cNvSpPr txBox="1"/>
          <p:nvPr/>
        </p:nvSpPr>
        <p:spPr>
          <a:xfrm>
            <a:off x="889000" y="4632325"/>
            <a:ext cx="4883100" cy="447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93" name="Google Shape;293;g1250f0ee8ff_1_184:notes"/>
          <p:cNvSpPr txBox="1">
            <a:spLocks noGrp="1"/>
          </p:cNvSpPr>
          <p:nvPr>
            <p:ph type="body" idx="1"/>
          </p:nvPr>
        </p:nvSpPr>
        <p:spPr>
          <a:xfrm>
            <a:off x="889000" y="4632325"/>
            <a:ext cx="4759200" cy="42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4" name="Google Shape;294;g1250f0ee8ff_1_184: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notes"/>
          <p:cNvSpPr txBox="1"/>
          <p:nvPr/>
        </p:nvSpPr>
        <p:spPr>
          <a:xfrm>
            <a:off x="3779837" y="9266237"/>
            <a:ext cx="2757487" cy="3556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14</a:t>
            </a:fld>
            <a:endParaRPr/>
          </a:p>
        </p:txBody>
      </p:sp>
      <p:sp>
        <p:nvSpPr>
          <p:cNvPr id="302" name="Google Shape;302;p4: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3" name="Google Shape;303;p4:notes"/>
          <p:cNvSpPr txBox="1"/>
          <p:nvPr/>
        </p:nvSpPr>
        <p:spPr>
          <a:xfrm>
            <a:off x="889000" y="4632325"/>
            <a:ext cx="4883150" cy="44751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304" name="Google Shape;304;p4:notes"/>
          <p:cNvSpPr txBox="1">
            <a:spLocks noGrp="1"/>
          </p:cNvSpPr>
          <p:nvPr>
            <p:ph type="body" idx="1"/>
          </p:nvPr>
        </p:nvSpPr>
        <p:spPr>
          <a:xfrm>
            <a:off x="889000" y="4632325"/>
            <a:ext cx="4759325" cy="425767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5" name="Google Shape;305;p4: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notes"/>
          <p:cNvSpPr txBox="1"/>
          <p:nvPr/>
        </p:nvSpPr>
        <p:spPr>
          <a:xfrm>
            <a:off x="3779837" y="9266237"/>
            <a:ext cx="2757487" cy="3556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2</a:t>
            </a:fld>
            <a:endParaRPr/>
          </a:p>
        </p:txBody>
      </p:sp>
      <p:sp>
        <p:nvSpPr>
          <p:cNvPr id="180" name="Google Shape;180;p2: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1" name="Google Shape;181;p2:notes"/>
          <p:cNvSpPr txBox="1"/>
          <p:nvPr/>
        </p:nvSpPr>
        <p:spPr>
          <a:xfrm>
            <a:off x="889000" y="4632325"/>
            <a:ext cx="4883150" cy="44751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82" name="Google Shape;182;p2:notes"/>
          <p:cNvSpPr txBox="1">
            <a:spLocks noGrp="1"/>
          </p:cNvSpPr>
          <p:nvPr>
            <p:ph type="body" idx="1"/>
          </p:nvPr>
        </p:nvSpPr>
        <p:spPr>
          <a:xfrm>
            <a:off x="889000" y="4632325"/>
            <a:ext cx="4759325" cy="425767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3" name="Google Shape;183;p2: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3:notes"/>
          <p:cNvSpPr txBox="1"/>
          <p:nvPr/>
        </p:nvSpPr>
        <p:spPr>
          <a:xfrm>
            <a:off x="3779837" y="9266237"/>
            <a:ext cx="2757487" cy="3556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3</a:t>
            </a:fld>
            <a:endParaRPr/>
          </a:p>
        </p:txBody>
      </p:sp>
      <p:sp>
        <p:nvSpPr>
          <p:cNvPr id="189" name="Google Shape;189;p3: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0" name="Google Shape;190;p3:notes"/>
          <p:cNvSpPr txBox="1"/>
          <p:nvPr/>
        </p:nvSpPr>
        <p:spPr>
          <a:xfrm>
            <a:off x="889000" y="4632325"/>
            <a:ext cx="4883150" cy="44751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1" name="Google Shape;191;p3:notes"/>
          <p:cNvSpPr txBox="1">
            <a:spLocks noGrp="1"/>
          </p:cNvSpPr>
          <p:nvPr>
            <p:ph type="body" idx="1"/>
          </p:nvPr>
        </p:nvSpPr>
        <p:spPr>
          <a:xfrm>
            <a:off x="889000" y="4632325"/>
            <a:ext cx="4759325" cy="425767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2" name="Google Shape;192;p3: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0853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3:notes"/>
          <p:cNvSpPr txBox="1"/>
          <p:nvPr/>
        </p:nvSpPr>
        <p:spPr>
          <a:xfrm>
            <a:off x="3779837" y="9266237"/>
            <a:ext cx="2757487" cy="3556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4</a:t>
            </a:fld>
            <a:endParaRPr/>
          </a:p>
        </p:txBody>
      </p:sp>
      <p:sp>
        <p:nvSpPr>
          <p:cNvPr id="189" name="Google Shape;189;p3: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0" name="Google Shape;190;p3:notes"/>
          <p:cNvSpPr txBox="1"/>
          <p:nvPr/>
        </p:nvSpPr>
        <p:spPr>
          <a:xfrm>
            <a:off x="889000" y="4632325"/>
            <a:ext cx="4883150" cy="44751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191" name="Google Shape;191;p3:notes"/>
          <p:cNvSpPr txBox="1">
            <a:spLocks noGrp="1"/>
          </p:cNvSpPr>
          <p:nvPr>
            <p:ph type="body" idx="1"/>
          </p:nvPr>
        </p:nvSpPr>
        <p:spPr>
          <a:xfrm>
            <a:off x="889000" y="4632325"/>
            <a:ext cx="4759325" cy="425767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2" name="Google Shape;192;p3: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250f0ee8ff_1_115:notes"/>
          <p:cNvSpPr txBox="1"/>
          <p:nvPr/>
        </p:nvSpPr>
        <p:spPr>
          <a:xfrm>
            <a:off x="3779837" y="9266237"/>
            <a:ext cx="2757600" cy="355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5</a:t>
            </a:fld>
            <a:endParaRPr/>
          </a:p>
        </p:txBody>
      </p:sp>
      <p:sp>
        <p:nvSpPr>
          <p:cNvPr id="201" name="Google Shape;201;g1250f0ee8ff_1_115: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2" name="Google Shape;202;g1250f0ee8ff_1_115:notes"/>
          <p:cNvSpPr txBox="1"/>
          <p:nvPr/>
        </p:nvSpPr>
        <p:spPr>
          <a:xfrm>
            <a:off x="889000" y="4632325"/>
            <a:ext cx="4883100" cy="447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03" name="Google Shape;203;g1250f0ee8ff_1_115:notes"/>
          <p:cNvSpPr txBox="1">
            <a:spLocks noGrp="1"/>
          </p:cNvSpPr>
          <p:nvPr>
            <p:ph type="body" idx="1"/>
          </p:nvPr>
        </p:nvSpPr>
        <p:spPr>
          <a:xfrm>
            <a:off x="889000" y="4632325"/>
            <a:ext cx="4759200" cy="42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4" name="Google Shape;204;g1250f0ee8ff_1_115: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250f0ee8ff_1_76:notes"/>
          <p:cNvSpPr txBox="1"/>
          <p:nvPr/>
        </p:nvSpPr>
        <p:spPr>
          <a:xfrm>
            <a:off x="3779837" y="9266237"/>
            <a:ext cx="2757600" cy="355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6</a:t>
            </a:fld>
            <a:endParaRPr/>
          </a:p>
        </p:txBody>
      </p:sp>
      <p:sp>
        <p:nvSpPr>
          <p:cNvPr id="212" name="Google Shape;212;g1250f0ee8ff_1_76: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13" name="Google Shape;213;g1250f0ee8ff_1_76:notes"/>
          <p:cNvSpPr txBox="1"/>
          <p:nvPr/>
        </p:nvSpPr>
        <p:spPr>
          <a:xfrm>
            <a:off x="889000" y="4632325"/>
            <a:ext cx="4883100" cy="447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14" name="Google Shape;214;g1250f0ee8ff_1_76:notes"/>
          <p:cNvSpPr txBox="1">
            <a:spLocks noGrp="1"/>
          </p:cNvSpPr>
          <p:nvPr>
            <p:ph type="body" idx="1"/>
          </p:nvPr>
        </p:nvSpPr>
        <p:spPr>
          <a:xfrm>
            <a:off x="889000" y="4632325"/>
            <a:ext cx="4759200" cy="42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5" name="Google Shape;215;g1250f0ee8ff_1_76: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50f0ee8ff_1_52:notes"/>
          <p:cNvSpPr txBox="1"/>
          <p:nvPr/>
        </p:nvSpPr>
        <p:spPr>
          <a:xfrm>
            <a:off x="3779837" y="9266237"/>
            <a:ext cx="2757600" cy="355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7</a:t>
            </a:fld>
            <a:endParaRPr/>
          </a:p>
        </p:txBody>
      </p:sp>
      <p:sp>
        <p:nvSpPr>
          <p:cNvPr id="223" name="Google Shape;223;g1250f0ee8ff_1_52: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4" name="Google Shape;224;g1250f0ee8ff_1_52:notes"/>
          <p:cNvSpPr txBox="1"/>
          <p:nvPr/>
        </p:nvSpPr>
        <p:spPr>
          <a:xfrm>
            <a:off x="889000" y="4632325"/>
            <a:ext cx="4883100" cy="447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25" name="Google Shape;225;g1250f0ee8ff_1_52:notes"/>
          <p:cNvSpPr txBox="1">
            <a:spLocks noGrp="1"/>
          </p:cNvSpPr>
          <p:nvPr>
            <p:ph type="body" idx="1"/>
          </p:nvPr>
        </p:nvSpPr>
        <p:spPr>
          <a:xfrm>
            <a:off x="889000" y="4632325"/>
            <a:ext cx="4759200" cy="42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6" name="Google Shape;226;g1250f0ee8ff_1_52: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50f0ee8ff_1_63:notes"/>
          <p:cNvSpPr txBox="1"/>
          <p:nvPr/>
        </p:nvSpPr>
        <p:spPr>
          <a:xfrm>
            <a:off x="3779837" y="9266237"/>
            <a:ext cx="2757600" cy="355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8</a:t>
            </a:fld>
            <a:endParaRPr/>
          </a:p>
        </p:txBody>
      </p:sp>
      <p:sp>
        <p:nvSpPr>
          <p:cNvPr id="234" name="Google Shape;234;g1250f0ee8ff_1_63: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5" name="Google Shape;235;g1250f0ee8ff_1_63:notes"/>
          <p:cNvSpPr txBox="1"/>
          <p:nvPr/>
        </p:nvSpPr>
        <p:spPr>
          <a:xfrm>
            <a:off x="889000" y="4632325"/>
            <a:ext cx="4883100" cy="447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36" name="Google Shape;236;g1250f0ee8ff_1_63:notes"/>
          <p:cNvSpPr txBox="1">
            <a:spLocks noGrp="1"/>
          </p:cNvSpPr>
          <p:nvPr>
            <p:ph type="body" idx="1"/>
          </p:nvPr>
        </p:nvSpPr>
        <p:spPr>
          <a:xfrm>
            <a:off x="889000" y="4632325"/>
            <a:ext cx="4759200" cy="42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7" name="Google Shape;237;g1250f0ee8ff_1_63: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250f0ee8ff_1_12:notes"/>
          <p:cNvSpPr txBox="1"/>
          <p:nvPr/>
        </p:nvSpPr>
        <p:spPr>
          <a:xfrm>
            <a:off x="3779837" y="9266237"/>
            <a:ext cx="2757600" cy="355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t>9</a:t>
            </a:fld>
            <a:endParaRPr/>
          </a:p>
        </p:txBody>
      </p:sp>
      <p:sp>
        <p:nvSpPr>
          <p:cNvPr id="245" name="Google Shape;245;g1250f0ee8ff_1_12:notes"/>
          <p:cNvSpPr txBox="1"/>
          <p:nvPr/>
        </p:nvSpPr>
        <p:spPr>
          <a:xfrm>
            <a:off x="1143000" y="685800"/>
            <a:ext cx="4572000" cy="3429000"/>
          </a:xfrm>
          <a:prstGeom prst="rect">
            <a:avLst/>
          </a:prstGeom>
          <a:solidFill>
            <a:srgbClr val="FFFFFF"/>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6" name="Google Shape;246;g1250f0ee8ff_1_12:notes"/>
          <p:cNvSpPr txBox="1"/>
          <p:nvPr/>
        </p:nvSpPr>
        <p:spPr>
          <a:xfrm>
            <a:off x="889000" y="4632325"/>
            <a:ext cx="4883100" cy="447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rgbClr val="000000"/>
              </a:solidFill>
              <a:latin typeface="Times New Roman"/>
              <a:ea typeface="Times New Roman"/>
              <a:cs typeface="Times New Roman"/>
              <a:sym typeface="Times New Roman"/>
            </a:endParaRPr>
          </a:p>
        </p:txBody>
      </p:sp>
      <p:sp>
        <p:nvSpPr>
          <p:cNvPr id="247" name="Google Shape;247;g1250f0ee8ff_1_12:notes"/>
          <p:cNvSpPr txBox="1">
            <a:spLocks noGrp="1"/>
          </p:cNvSpPr>
          <p:nvPr>
            <p:ph type="body" idx="1"/>
          </p:nvPr>
        </p:nvSpPr>
        <p:spPr>
          <a:xfrm>
            <a:off x="889000" y="4632325"/>
            <a:ext cx="4759200" cy="425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dirty="0">
                <a:latin typeface="Arial"/>
                <a:ea typeface="Arial"/>
                <a:cs typeface="Arial"/>
                <a:sym typeface="Arial"/>
              </a:rPr>
              <a:t>ω – lower case Omega</a:t>
            </a:r>
            <a:endParaRPr dirty="0"/>
          </a:p>
        </p:txBody>
      </p:sp>
      <p:sp>
        <p:nvSpPr>
          <p:cNvPr id="248" name="Google Shape;248;g1250f0ee8ff_1_12:notes"/>
          <p:cNvSpPr>
            <a:spLocks noGrp="1" noRot="1" noChangeAspect="1"/>
          </p:cNvSpPr>
          <p:nvPr>
            <p:ph type="sldImg" idx="2"/>
          </p:nvPr>
        </p:nvSpPr>
        <p:spPr>
          <a:xfrm>
            <a:off x="919163" y="731838"/>
            <a:ext cx="4700587" cy="35258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685800" y="609600"/>
            <a:ext cx="7640637" cy="1011237"/>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0" name="Google Shape;100;p2"/>
          <p:cNvSpPr txBox="1">
            <a:spLocks noGrp="1"/>
          </p:cNvSpPr>
          <p:nvPr>
            <p:ph type="body" idx="1"/>
          </p:nvPr>
        </p:nvSpPr>
        <p:spPr>
          <a:xfrm>
            <a:off x="685800" y="1981200"/>
            <a:ext cx="7640637" cy="3998912"/>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1"/>
        <p:cNvGrpSpPr/>
        <p:nvPr/>
      </p:nvGrpSpPr>
      <p:grpSpPr>
        <a:xfrm>
          <a:off x="0" y="0"/>
          <a:ext cx="0" cy="0"/>
          <a:chOff x="0" y="0"/>
          <a:chExt cx="0" cy="0"/>
        </a:xfrm>
      </p:grpSpPr>
      <p:sp>
        <p:nvSpPr>
          <p:cNvPr id="162" name="Google Shape;162;p12"/>
          <p:cNvSpPr txBox="1">
            <a:spLocks noGrp="1"/>
          </p:cNvSpPr>
          <p:nvPr>
            <p:ph type="ctrTitle"/>
          </p:nvPr>
        </p:nvSpPr>
        <p:spPr>
          <a:xfrm>
            <a:off x="1143000" y="1122363"/>
            <a:ext cx="6858000" cy="2387600"/>
          </a:xfrm>
          <a:prstGeom prst="rect">
            <a:avLst/>
          </a:prstGeom>
          <a:noFill/>
          <a:ln>
            <a:noFill/>
          </a:ln>
        </p:spPr>
        <p:txBody>
          <a:bodyPr spcFirstLastPara="1" wrap="square" lIns="90000" tIns="46800" rIns="90000" bIns="468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3" name="Google Shape;163;p12"/>
          <p:cNvSpPr txBox="1">
            <a:spLocks noGrp="1"/>
          </p:cNvSpPr>
          <p:nvPr>
            <p:ph type="subTitle" idx="1"/>
          </p:nvPr>
        </p:nvSpPr>
        <p:spPr>
          <a:xfrm>
            <a:off x="1143000" y="3602038"/>
            <a:ext cx="6858000" cy="1655762"/>
          </a:xfrm>
          <a:prstGeom prst="rect">
            <a:avLst/>
          </a:prstGeom>
          <a:noFill/>
          <a:ln>
            <a:noFill/>
          </a:ln>
        </p:spPr>
        <p:txBody>
          <a:bodyPr spcFirstLastPara="1" wrap="square" lIns="90000" tIns="46800" rIns="90000" bIns="46800" anchor="t" anchorCtr="0">
            <a:noAutofit/>
          </a:bodyPr>
          <a:lstStyle>
            <a:lvl1pPr lvl="0" algn="ctr">
              <a:spcBef>
                <a:spcPts val="800"/>
              </a:spcBef>
              <a:spcAft>
                <a:spcPts val="0"/>
              </a:spcAft>
              <a:buSzPts val="2400"/>
              <a:buNone/>
              <a:defRPr sz="2400"/>
            </a:lvl1pPr>
            <a:lvl2pPr lvl="1" algn="ctr">
              <a:spcBef>
                <a:spcPts val="700"/>
              </a:spcBef>
              <a:spcAft>
                <a:spcPts val="0"/>
              </a:spcAft>
              <a:buSzPts val="2000"/>
              <a:buNone/>
              <a:defRPr sz="2000"/>
            </a:lvl2pPr>
            <a:lvl3pPr lvl="2" algn="ctr">
              <a:spcBef>
                <a:spcPts val="600"/>
              </a:spcBef>
              <a:spcAft>
                <a:spcPts val="0"/>
              </a:spcAft>
              <a:buSzPts val="1800"/>
              <a:buNone/>
              <a:defRPr sz="1800"/>
            </a:lvl3pPr>
            <a:lvl4pPr lvl="3" algn="ctr">
              <a:spcBef>
                <a:spcPts val="50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4" name="Google Shape;164;p12"/>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12"/>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12"/>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685800" y="609600"/>
            <a:ext cx="7640637" cy="1011237"/>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2" name="Google Shape;112;p4"/>
          <p:cNvSpPr txBox="1">
            <a:spLocks noGrp="1"/>
          </p:cNvSpPr>
          <p:nvPr>
            <p:ph type="body" idx="1"/>
          </p:nvPr>
        </p:nvSpPr>
        <p:spPr>
          <a:xfrm rot="5400000">
            <a:off x="2506662" y="160338"/>
            <a:ext cx="3998912" cy="7640637"/>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4"/>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630238" y="457200"/>
            <a:ext cx="2949575" cy="1600200"/>
          </a:xfrm>
          <a:prstGeom prst="rect">
            <a:avLst/>
          </a:prstGeom>
          <a:noFill/>
          <a:ln>
            <a:noFill/>
          </a:ln>
        </p:spPr>
        <p:txBody>
          <a:bodyPr spcFirstLastPara="1" wrap="square" lIns="90000" tIns="46800" rIns="90000" bIns="468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8" name="Google Shape;118;p5"/>
          <p:cNvSpPr>
            <a:spLocks noGrp="1"/>
          </p:cNvSpPr>
          <p:nvPr>
            <p:ph type="pic" idx="2"/>
          </p:nvPr>
        </p:nvSpPr>
        <p:spPr>
          <a:xfrm>
            <a:off x="3887788" y="987425"/>
            <a:ext cx="4629150" cy="4873625"/>
          </a:xfrm>
          <a:prstGeom prst="rect">
            <a:avLst/>
          </a:prstGeom>
          <a:noFill/>
          <a:ln>
            <a:noFill/>
          </a:ln>
        </p:spPr>
      </p:sp>
      <p:sp>
        <p:nvSpPr>
          <p:cNvPr id="119" name="Google Shape;119;p5"/>
          <p:cNvSpPr txBox="1">
            <a:spLocks noGrp="1"/>
          </p:cNvSpPr>
          <p:nvPr>
            <p:ph type="body" idx="1"/>
          </p:nvPr>
        </p:nvSpPr>
        <p:spPr>
          <a:xfrm>
            <a:off x="630238" y="2057400"/>
            <a:ext cx="2949575" cy="3811588"/>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600"/>
              <a:buNone/>
              <a:defRPr sz="1600"/>
            </a:lvl1pPr>
            <a:lvl2pPr marL="914400" lvl="1" indent="-228600" algn="l">
              <a:spcBef>
                <a:spcPts val="700"/>
              </a:spcBef>
              <a:spcAft>
                <a:spcPts val="0"/>
              </a:spcAft>
              <a:buSzPts val="1400"/>
              <a:buNone/>
              <a:defRPr sz="1400"/>
            </a:lvl2pPr>
            <a:lvl3pPr marL="1371600" lvl="2" indent="-228600" algn="l">
              <a:spcBef>
                <a:spcPts val="600"/>
              </a:spcBef>
              <a:spcAft>
                <a:spcPts val="0"/>
              </a:spcAft>
              <a:buSzPts val="1200"/>
              <a:buNone/>
              <a:defRPr sz="1200"/>
            </a:lvl3pPr>
            <a:lvl4pPr marL="1828800" lvl="3" indent="-228600" algn="l">
              <a:spcBef>
                <a:spcPts val="500"/>
              </a:spcBef>
              <a:spcAft>
                <a:spcPts val="0"/>
              </a:spcAft>
              <a:buSzPts val="1000"/>
              <a:buNone/>
              <a:defRPr sz="1000"/>
            </a:lvl4pPr>
            <a:lvl5pPr marL="2286000" lvl="4" indent="-228600" algn="l">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0" name="Google Shape;120;p5"/>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5"/>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5"/>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630238" y="457200"/>
            <a:ext cx="2949575" cy="1600200"/>
          </a:xfrm>
          <a:prstGeom prst="rect">
            <a:avLst/>
          </a:prstGeom>
          <a:noFill/>
          <a:ln>
            <a:noFill/>
          </a:ln>
        </p:spPr>
        <p:txBody>
          <a:bodyPr spcFirstLastPara="1" wrap="square" lIns="90000" tIns="46800" rIns="90000" bIns="468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5" name="Google Shape;125;p6"/>
          <p:cNvSpPr txBox="1">
            <a:spLocks noGrp="1"/>
          </p:cNvSpPr>
          <p:nvPr>
            <p:ph type="body" idx="1"/>
          </p:nvPr>
        </p:nvSpPr>
        <p:spPr>
          <a:xfrm>
            <a:off x="3887788" y="987425"/>
            <a:ext cx="4629150" cy="4873625"/>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sz="3200"/>
            </a:lvl1pPr>
            <a:lvl2pPr marL="914400" lvl="1" indent="-228600" algn="l">
              <a:spcBef>
                <a:spcPts val="700"/>
              </a:spcBef>
              <a:spcAft>
                <a:spcPts val="0"/>
              </a:spcAft>
              <a:buSzPts val="1400"/>
              <a:buNone/>
              <a:defRPr sz="2800"/>
            </a:lvl2pPr>
            <a:lvl3pPr marL="1371600" lvl="2" indent="-228600" algn="l">
              <a:spcBef>
                <a:spcPts val="600"/>
              </a:spcBef>
              <a:spcAft>
                <a:spcPts val="0"/>
              </a:spcAft>
              <a:buSzPts val="1400"/>
              <a:buNone/>
              <a:defRPr sz="2400"/>
            </a:lvl3pPr>
            <a:lvl4pPr marL="1828800" lvl="3" indent="-228600" algn="l">
              <a:spcBef>
                <a:spcPts val="500"/>
              </a:spcBef>
              <a:spcAft>
                <a:spcPts val="0"/>
              </a:spcAft>
              <a:buSzPts val="1400"/>
              <a:buNone/>
              <a:defRPr sz="2000"/>
            </a:lvl4pPr>
            <a:lvl5pPr marL="2286000" lvl="4" indent="-228600" algn="l">
              <a:spcBef>
                <a:spcPts val="500"/>
              </a:spcBef>
              <a:spcAft>
                <a:spcPts val="0"/>
              </a:spcAft>
              <a:buSzPts val="1400"/>
              <a:buNone/>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26" name="Google Shape;126;p6"/>
          <p:cNvSpPr txBox="1">
            <a:spLocks noGrp="1"/>
          </p:cNvSpPr>
          <p:nvPr>
            <p:ph type="body" idx="2"/>
          </p:nvPr>
        </p:nvSpPr>
        <p:spPr>
          <a:xfrm>
            <a:off x="630238" y="2057400"/>
            <a:ext cx="2949575" cy="3811588"/>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600"/>
              <a:buNone/>
              <a:defRPr sz="1600"/>
            </a:lvl1pPr>
            <a:lvl2pPr marL="914400" lvl="1" indent="-228600" algn="l">
              <a:spcBef>
                <a:spcPts val="700"/>
              </a:spcBef>
              <a:spcAft>
                <a:spcPts val="0"/>
              </a:spcAft>
              <a:buSzPts val="1400"/>
              <a:buNone/>
              <a:defRPr sz="1400"/>
            </a:lvl2pPr>
            <a:lvl3pPr marL="1371600" lvl="2" indent="-228600" algn="l">
              <a:spcBef>
                <a:spcPts val="600"/>
              </a:spcBef>
              <a:spcAft>
                <a:spcPts val="0"/>
              </a:spcAft>
              <a:buSzPts val="1200"/>
              <a:buNone/>
              <a:defRPr sz="1200"/>
            </a:lvl3pPr>
            <a:lvl4pPr marL="1828800" lvl="3" indent="-228600" algn="l">
              <a:spcBef>
                <a:spcPts val="500"/>
              </a:spcBef>
              <a:spcAft>
                <a:spcPts val="0"/>
              </a:spcAft>
              <a:buSzPts val="1000"/>
              <a:buNone/>
              <a:defRPr sz="1000"/>
            </a:lvl4pPr>
            <a:lvl5pPr marL="2286000" lvl="4" indent="-228600" algn="l">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7" name="Google Shape;127;p6"/>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6"/>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6"/>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
        <p:nvSpPr>
          <p:cNvPr id="131" name="Google Shape;131;p7"/>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7"/>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7"/>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685800" y="609600"/>
            <a:ext cx="7640637" cy="1011237"/>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6" name="Google Shape;136;p8"/>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8"/>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8"/>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9"/>
        <p:cNvGrpSpPr/>
        <p:nvPr/>
      </p:nvGrpSpPr>
      <p:grpSpPr>
        <a:xfrm>
          <a:off x="0" y="0"/>
          <a:ext cx="0" cy="0"/>
          <a:chOff x="0" y="0"/>
          <a:chExt cx="0" cy="0"/>
        </a:xfrm>
      </p:grpSpPr>
      <p:sp>
        <p:nvSpPr>
          <p:cNvPr id="140" name="Google Shape;140;p9"/>
          <p:cNvSpPr txBox="1">
            <a:spLocks noGrp="1"/>
          </p:cNvSpPr>
          <p:nvPr>
            <p:ph type="title"/>
          </p:nvPr>
        </p:nvSpPr>
        <p:spPr>
          <a:xfrm>
            <a:off x="630238" y="365125"/>
            <a:ext cx="7886700" cy="1325563"/>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1" name="Google Shape;141;p9"/>
          <p:cNvSpPr txBox="1">
            <a:spLocks noGrp="1"/>
          </p:cNvSpPr>
          <p:nvPr>
            <p:ph type="body" idx="1"/>
          </p:nvPr>
        </p:nvSpPr>
        <p:spPr>
          <a:xfrm>
            <a:off x="630238" y="1681163"/>
            <a:ext cx="3868737" cy="823912"/>
          </a:xfrm>
          <a:prstGeom prst="rect">
            <a:avLst/>
          </a:prstGeom>
          <a:noFill/>
          <a:ln>
            <a:noFill/>
          </a:ln>
        </p:spPr>
        <p:txBody>
          <a:bodyPr spcFirstLastPara="1" wrap="square" lIns="90000" tIns="46800" rIns="90000" bIns="46800" anchor="b" anchorCtr="0">
            <a:noAutofit/>
          </a:bodyPr>
          <a:lstStyle>
            <a:lvl1pPr marL="457200" lvl="0" indent="-228600" algn="l">
              <a:spcBef>
                <a:spcPts val="800"/>
              </a:spcBef>
              <a:spcAft>
                <a:spcPts val="0"/>
              </a:spcAft>
              <a:buSzPts val="2400"/>
              <a:buNone/>
              <a:defRPr sz="2400" b="1"/>
            </a:lvl1pPr>
            <a:lvl2pPr marL="914400" lvl="1" indent="-228600" algn="l">
              <a:spcBef>
                <a:spcPts val="7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500"/>
              </a:spcBef>
              <a:spcAft>
                <a:spcPts val="0"/>
              </a:spcAft>
              <a:buSzPts val="1600"/>
              <a:buNone/>
              <a:defRPr sz="1600" b="1"/>
            </a:lvl4pPr>
            <a:lvl5pPr marL="2286000" lvl="4" indent="-228600" algn="l">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p9"/>
          <p:cNvSpPr txBox="1">
            <a:spLocks noGrp="1"/>
          </p:cNvSpPr>
          <p:nvPr>
            <p:ph type="body" idx="2"/>
          </p:nvPr>
        </p:nvSpPr>
        <p:spPr>
          <a:xfrm>
            <a:off x="630238" y="2505075"/>
            <a:ext cx="3868737" cy="3684588"/>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9"/>
          <p:cNvSpPr txBox="1">
            <a:spLocks noGrp="1"/>
          </p:cNvSpPr>
          <p:nvPr>
            <p:ph type="body" idx="3"/>
          </p:nvPr>
        </p:nvSpPr>
        <p:spPr>
          <a:xfrm>
            <a:off x="4629150" y="1681163"/>
            <a:ext cx="3887788" cy="823912"/>
          </a:xfrm>
          <a:prstGeom prst="rect">
            <a:avLst/>
          </a:prstGeom>
          <a:noFill/>
          <a:ln>
            <a:noFill/>
          </a:ln>
        </p:spPr>
        <p:txBody>
          <a:bodyPr spcFirstLastPara="1" wrap="square" lIns="90000" tIns="46800" rIns="90000" bIns="46800" anchor="b" anchorCtr="0">
            <a:noAutofit/>
          </a:bodyPr>
          <a:lstStyle>
            <a:lvl1pPr marL="457200" lvl="0" indent="-228600" algn="l">
              <a:spcBef>
                <a:spcPts val="800"/>
              </a:spcBef>
              <a:spcAft>
                <a:spcPts val="0"/>
              </a:spcAft>
              <a:buSzPts val="2400"/>
              <a:buNone/>
              <a:defRPr sz="2400" b="1"/>
            </a:lvl1pPr>
            <a:lvl2pPr marL="914400" lvl="1" indent="-228600" algn="l">
              <a:spcBef>
                <a:spcPts val="700"/>
              </a:spcBef>
              <a:spcAft>
                <a:spcPts val="0"/>
              </a:spcAft>
              <a:buSzPts val="2000"/>
              <a:buNone/>
              <a:defRPr sz="2000" b="1"/>
            </a:lvl2pPr>
            <a:lvl3pPr marL="1371600" lvl="2" indent="-228600" algn="l">
              <a:spcBef>
                <a:spcPts val="600"/>
              </a:spcBef>
              <a:spcAft>
                <a:spcPts val="0"/>
              </a:spcAft>
              <a:buSzPts val="1800"/>
              <a:buNone/>
              <a:defRPr sz="1800" b="1"/>
            </a:lvl3pPr>
            <a:lvl4pPr marL="1828800" lvl="3" indent="-228600" algn="l">
              <a:spcBef>
                <a:spcPts val="500"/>
              </a:spcBef>
              <a:spcAft>
                <a:spcPts val="0"/>
              </a:spcAft>
              <a:buSzPts val="1600"/>
              <a:buNone/>
              <a:defRPr sz="1600" b="1"/>
            </a:lvl4pPr>
            <a:lvl5pPr marL="2286000" lvl="4" indent="-228600" algn="l">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p9"/>
          <p:cNvSpPr txBox="1">
            <a:spLocks noGrp="1"/>
          </p:cNvSpPr>
          <p:nvPr>
            <p:ph type="body" idx="4"/>
          </p:nvPr>
        </p:nvSpPr>
        <p:spPr>
          <a:xfrm>
            <a:off x="4629150" y="2505075"/>
            <a:ext cx="3887788" cy="3684588"/>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9"/>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9"/>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9"/>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685800" y="609600"/>
            <a:ext cx="7640637" cy="1011237"/>
          </a:xfrm>
          <a:prstGeom prst="rect">
            <a:avLst/>
          </a:prstGeom>
          <a:noFill/>
          <a:ln>
            <a:noFill/>
          </a:ln>
        </p:spPr>
        <p:txBody>
          <a:bodyPr spcFirstLastPara="1" wrap="square" lIns="90000" tIns="46800" rIns="90000" bIns="468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0" name="Google Shape;150;p10"/>
          <p:cNvSpPr txBox="1">
            <a:spLocks noGrp="1"/>
          </p:cNvSpPr>
          <p:nvPr>
            <p:ph type="body" idx="1"/>
          </p:nvPr>
        </p:nvSpPr>
        <p:spPr>
          <a:xfrm>
            <a:off x="685800" y="1981200"/>
            <a:ext cx="3743325" cy="3998913"/>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0"/>
          <p:cNvSpPr txBox="1">
            <a:spLocks noGrp="1"/>
          </p:cNvSpPr>
          <p:nvPr>
            <p:ph type="body" idx="2"/>
          </p:nvPr>
        </p:nvSpPr>
        <p:spPr>
          <a:xfrm>
            <a:off x="4581525" y="1981200"/>
            <a:ext cx="3744913" cy="3998913"/>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1400"/>
              <a:buNone/>
              <a:defRPr/>
            </a:lvl1pPr>
            <a:lvl2pPr marL="914400" lvl="1" indent="-228600" algn="l">
              <a:spcBef>
                <a:spcPts val="700"/>
              </a:spcBef>
              <a:spcAft>
                <a:spcPts val="0"/>
              </a:spcAft>
              <a:buSzPts val="1400"/>
              <a:buNone/>
              <a:defRPr/>
            </a:lvl2pPr>
            <a:lvl3pPr marL="1371600" lvl="2" indent="-228600" algn="l">
              <a:spcBef>
                <a:spcPts val="600"/>
              </a:spcBef>
              <a:spcAft>
                <a:spcPts val="0"/>
              </a:spcAft>
              <a:buSzPts val="1400"/>
              <a:buNone/>
              <a:defRPr/>
            </a:lvl3pPr>
            <a:lvl4pPr marL="1828800" lvl="3" indent="-228600" algn="l">
              <a:spcBef>
                <a:spcPts val="500"/>
              </a:spcBef>
              <a:spcAft>
                <a:spcPts val="0"/>
              </a:spcAft>
              <a:buSzPts val="1400"/>
              <a:buNone/>
              <a:defRPr/>
            </a:lvl4pPr>
            <a:lvl5pPr marL="2286000" lvl="4" indent="-228600" algn="l">
              <a:spcBef>
                <a:spcPts val="500"/>
              </a:spcBef>
              <a:spcAft>
                <a:spcPts val="0"/>
              </a:spcAft>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0"/>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0"/>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0"/>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5"/>
        <p:cNvGrpSpPr/>
        <p:nvPr/>
      </p:nvGrpSpPr>
      <p:grpSpPr>
        <a:xfrm>
          <a:off x="0" y="0"/>
          <a:ext cx="0" cy="0"/>
          <a:chOff x="0" y="0"/>
          <a:chExt cx="0" cy="0"/>
        </a:xfrm>
      </p:grpSpPr>
      <p:sp>
        <p:nvSpPr>
          <p:cNvPr id="156" name="Google Shape;156;p11"/>
          <p:cNvSpPr txBox="1">
            <a:spLocks noGrp="1"/>
          </p:cNvSpPr>
          <p:nvPr>
            <p:ph type="title"/>
          </p:nvPr>
        </p:nvSpPr>
        <p:spPr>
          <a:xfrm>
            <a:off x="623888" y="1709738"/>
            <a:ext cx="7886700" cy="2852737"/>
          </a:xfrm>
          <a:prstGeom prst="rect">
            <a:avLst/>
          </a:prstGeom>
          <a:noFill/>
          <a:ln>
            <a:noFill/>
          </a:ln>
        </p:spPr>
        <p:txBody>
          <a:bodyPr spcFirstLastPara="1" wrap="square" lIns="90000" tIns="46800" rIns="90000" bIns="468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7" name="Google Shape;157;p11"/>
          <p:cNvSpPr txBox="1">
            <a:spLocks noGrp="1"/>
          </p:cNvSpPr>
          <p:nvPr>
            <p:ph type="body" idx="1"/>
          </p:nvPr>
        </p:nvSpPr>
        <p:spPr>
          <a:xfrm>
            <a:off x="623888" y="4589463"/>
            <a:ext cx="7886700" cy="1500187"/>
          </a:xfrm>
          <a:prstGeom prst="rect">
            <a:avLst/>
          </a:prstGeom>
          <a:noFill/>
          <a:ln>
            <a:noFill/>
          </a:ln>
        </p:spPr>
        <p:txBody>
          <a:bodyPr spcFirstLastPara="1" wrap="square" lIns="90000" tIns="46800" rIns="90000" bIns="46800" anchor="t" anchorCtr="0">
            <a:noAutofit/>
          </a:bodyPr>
          <a:lstStyle>
            <a:lvl1pPr marL="457200" lvl="0" indent="-228600" algn="l">
              <a:spcBef>
                <a:spcPts val="800"/>
              </a:spcBef>
              <a:spcAft>
                <a:spcPts val="0"/>
              </a:spcAft>
              <a:buSzPts val="2400"/>
              <a:buNone/>
              <a:defRPr sz="2400"/>
            </a:lvl1pPr>
            <a:lvl2pPr marL="914400" lvl="1" indent="-228600" algn="l">
              <a:spcBef>
                <a:spcPts val="700"/>
              </a:spcBef>
              <a:spcAft>
                <a:spcPts val="0"/>
              </a:spcAft>
              <a:buSzPts val="2000"/>
              <a:buNone/>
              <a:defRPr sz="2000"/>
            </a:lvl2pPr>
            <a:lvl3pPr marL="1371600" lvl="2" indent="-228600" algn="l">
              <a:spcBef>
                <a:spcPts val="600"/>
              </a:spcBef>
              <a:spcAft>
                <a:spcPts val="0"/>
              </a:spcAft>
              <a:buSzPts val="1800"/>
              <a:buNone/>
              <a:defRPr sz="1800"/>
            </a:lvl3pPr>
            <a:lvl4pPr marL="1828800" lvl="3" indent="-228600" algn="l">
              <a:spcBef>
                <a:spcPts val="500"/>
              </a:spcBef>
              <a:spcAft>
                <a:spcPts val="0"/>
              </a:spcAft>
              <a:buSzPts val="1600"/>
              <a:buNone/>
              <a:defRPr sz="1600"/>
            </a:lvl4pPr>
            <a:lvl5pPr marL="2286000" lvl="4" indent="-228600" algn="l">
              <a:spcBef>
                <a:spcPts val="500"/>
              </a:spcBef>
              <a:spcAft>
                <a:spcPts val="0"/>
              </a:spcAft>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58" name="Google Shape;158;p11"/>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1"/>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11"/>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
          <p:cNvSpPr txBox="1">
            <a:spLocks noGrp="1"/>
          </p:cNvSpPr>
          <p:nvPr>
            <p:ph type="title"/>
          </p:nvPr>
        </p:nvSpPr>
        <p:spPr>
          <a:xfrm>
            <a:off x="685800" y="609600"/>
            <a:ext cx="7640637" cy="1011237"/>
          </a:xfrm>
          <a:prstGeom prst="rect">
            <a:avLst/>
          </a:prstGeom>
          <a:noFill/>
          <a:ln>
            <a:noFill/>
          </a:ln>
        </p:spPr>
        <p:txBody>
          <a:bodyPr spcFirstLastPara="1" wrap="square" lIns="90000" tIns="46800" rIns="90000" bIns="46800" anchor="ctr" anchorCtr="0">
            <a:noAutofit/>
          </a:bodyPr>
          <a:lstStyle>
            <a:lvl1pPr marR="0" lvl="0" algn="ctr"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rgbClr val="000000"/>
                </a:solidFill>
                <a:latin typeface="Times New Roman"/>
                <a:ea typeface="Times New Roman"/>
                <a:cs typeface="Times New Roman"/>
                <a:sym typeface="Times New Roman"/>
              </a:defRPr>
            </a:lvl9pPr>
          </a:lstStyle>
          <a:p>
            <a:endParaRPr/>
          </a:p>
        </p:txBody>
      </p:sp>
      <p:sp>
        <p:nvSpPr>
          <p:cNvPr id="94" name="Google Shape;94;p1"/>
          <p:cNvSpPr txBox="1">
            <a:spLocks noGrp="1"/>
          </p:cNvSpPr>
          <p:nvPr>
            <p:ph type="body" idx="1"/>
          </p:nvPr>
        </p:nvSpPr>
        <p:spPr>
          <a:xfrm>
            <a:off x="685800" y="1981200"/>
            <a:ext cx="7640637" cy="3998912"/>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800"/>
              </a:spcBef>
              <a:spcAft>
                <a:spcPts val="0"/>
              </a:spcAft>
              <a:buSzPts val="1400"/>
              <a:buNone/>
              <a:defRPr sz="3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700"/>
              </a:spcBef>
              <a:spcAft>
                <a:spcPts val="0"/>
              </a:spcAft>
              <a:buSzPts val="1400"/>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60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50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500"/>
              </a:spcBef>
              <a:spcAft>
                <a:spcPts val="0"/>
              </a:spcAft>
              <a:buSzPts val="1400"/>
              <a:buNone/>
              <a:defRPr sz="2000" b="0" i="0" u="none" strike="noStrike" cap="none">
                <a:solidFill>
                  <a:srgbClr val="000000"/>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95" name="Google Shape;95;p1"/>
          <p:cNvSpPr txBox="1">
            <a:spLocks noGrp="1"/>
          </p:cNvSpPr>
          <p:nvPr>
            <p:ph type="dt" idx="10"/>
          </p:nvPr>
        </p:nvSpPr>
        <p:spPr>
          <a:xfrm>
            <a:off x="685800" y="6248400"/>
            <a:ext cx="1773237" cy="344487"/>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2400" b="0" i="0" u="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96" name="Google Shape;96;p1"/>
          <p:cNvSpPr txBox="1">
            <a:spLocks noGrp="1"/>
          </p:cNvSpPr>
          <p:nvPr>
            <p:ph type="ftr" idx="11"/>
          </p:nvPr>
        </p:nvSpPr>
        <p:spPr>
          <a:xfrm>
            <a:off x="3124200" y="6248400"/>
            <a:ext cx="2763837" cy="344487"/>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2400" b="0" i="0" u="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97" name="Google Shape;97;p1"/>
          <p:cNvSpPr txBox="1">
            <a:spLocks noGrp="1"/>
          </p:cNvSpPr>
          <p:nvPr>
            <p:ph type="sldNum" idx="12"/>
          </p:nvPr>
        </p:nvSpPr>
        <p:spPr>
          <a:xfrm>
            <a:off x="6553200" y="6248400"/>
            <a:ext cx="1773237" cy="344487"/>
          </a:xfrm>
          <a:prstGeom prst="rect">
            <a:avLst/>
          </a:prstGeom>
          <a:noFill/>
          <a:ln>
            <a:noFill/>
          </a:ln>
        </p:spPr>
        <p:txBody>
          <a:bodyPr spcFirstLastPara="1" wrap="square" lIns="90000" tIns="46800" rIns="90000" bIns="46800" anchor="t" anchorCtr="0">
            <a:noAutofit/>
          </a:bodyPr>
          <a:lstStyle>
            <a:lvl1pPr marL="0" marR="0" lvl="0" indent="0" algn="l" rtl="0">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Clr>
                <a:srgbClr val="000000"/>
              </a:buClr>
              <a:buSzPts val="2400"/>
              <a:buFont typeface="Times New Roman"/>
              <a:buNone/>
              <a:defRPr sz="2400" b="0" i="0" u="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ncert.nic.in/textbook.php?kemh1=16-16"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Partition_of_a_se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ncert.nic.in/textbook.php?kemh1=16-16"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ncert.nic.in/textbook.php?kemh1=16-1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ncert.nic.in/textbook.php?kemh1=16-16"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
        <p:cNvGrpSpPr/>
        <p:nvPr/>
      </p:nvGrpSpPr>
      <p:grpSpPr>
        <a:xfrm>
          <a:off x="0" y="0"/>
          <a:ext cx="0" cy="0"/>
          <a:chOff x="0" y="0"/>
          <a:chExt cx="0" cy="0"/>
        </a:xfrm>
      </p:grpSpPr>
      <p:sp>
        <p:nvSpPr>
          <p:cNvPr id="174" name="Google Shape;174;p13"/>
          <p:cNvSpPr txBox="1"/>
          <p:nvPr/>
        </p:nvSpPr>
        <p:spPr>
          <a:xfrm>
            <a:off x="8512859" y="6407525"/>
            <a:ext cx="4659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1</a:t>
            </a:fld>
            <a:endParaRPr/>
          </a:p>
        </p:txBody>
      </p:sp>
      <p:sp>
        <p:nvSpPr>
          <p:cNvPr id="175" name="Google Shape;175;p13"/>
          <p:cNvSpPr txBox="1">
            <a:spLocks noGrp="1"/>
          </p:cNvSpPr>
          <p:nvPr>
            <p:ph type="title"/>
          </p:nvPr>
        </p:nvSpPr>
        <p:spPr>
          <a:xfrm>
            <a:off x="173767" y="401090"/>
            <a:ext cx="8778875" cy="3505200"/>
          </a:xfrm>
          <a:prstGeom prst="rect">
            <a:avLst/>
          </a:prstGeom>
          <a:noFill/>
          <a:ln>
            <a:noFill/>
          </a:ln>
        </p:spPr>
        <p:txBody>
          <a:bodyPr spcFirstLastPara="1" wrap="square" lIns="90000" tIns="46800" rIns="90000" bIns="46800" anchor="ctr" anchorCtr="0">
            <a:noAutofit/>
          </a:bodyPr>
          <a:lstStyle/>
          <a:p>
            <a:pPr marL="0" lvl="0" indent="0" algn="ctr" rtl="0">
              <a:lnSpc>
                <a:spcPct val="90000"/>
              </a:lnSpc>
              <a:spcBef>
                <a:spcPts val="0"/>
              </a:spcBef>
              <a:spcAft>
                <a:spcPts val="0"/>
              </a:spcAft>
              <a:buSzPts val="2500"/>
              <a:buNone/>
            </a:pPr>
            <a:r>
              <a:rPr lang="en-US" sz="2500" b="1" i="0" u="none" dirty="0">
                <a:solidFill>
                  <a:srgbClr val="00B050"/>
                </a:solidFill>
                <a:latin typeface="Calibri"/>
                <a:ea typeface="Calibri"/>
                <a:cs typeface="Calibri"/>
                <a:sym typeface="Calibri"/>
              </a:rPr>
              <a:t>CO</a:t>
            </a:r>
            <a:r>
              <a:rPr lang="en-US" sz="2500" b="1" dirty="0">
                <a:solidFill>
                  <a:srgbClr val="00B050"/>
                </a:solidFill>
                <a:latin typeface="Calibri"/>
                <a:ea typeface="Calibri"/>
                <a:cs typeface="Calibri"/>
                <a:sym typeface="Calibri"/>
              </a:rPr>
              <a:t>-1</a:t>
            </a:r>
            <a:r>
              <a:rPr lang="en-US" sz="2500" b="1" i="0" u="none" dirty="0">
                <a:solidFill>
                  <a:srgbClr val="00B050"/>
                </a:solidFill>
                <a:latin typeface="Calibri"/>
                <a:ea typeface="Calibri"/>
                <a:cs typeface="Calibri"/>
                <a:sym typeface="Calibri"/>
              </a:rPr>
              <a:t> – </a:t>
            </a:r>
            <a:r>
              <a:rPr lang="en-US" sz="2500" b="1" dirty="0">
                <a:solidFill>
                  <a:srgbClr val="00B050"/>
                </a:solidFill>
                <a:latin typeface="Calibri"/>
                <a:ea typeface="Calibri"/>
                <a:cs typeface="Calibri"/>
                <a:sym typeface="Calibri"/>
              </a:rPr>
              <a:t>Probability</a:t>
            </a:r>
            <a:br>
              <a:rPr lang="en-US" sz="2500" b="1" i="0" u="none" dirty="0">
                <a:solidFill>
                  <a:srgbClr val="00B050"/>
                </a:solidFill>
                <a:latin typeface="Calibri"/>
                <a:ea typeface="Calibri"/>
                <a:cs typeface="Calibri"/>
                <a:sym typeface="Calibri"/>
              </a:rPr>
            </a:br>
            <a:r>
              <a:rPr lang="en-US" sz="2500" b="1" i="0" u="none" dirty="0">
                <a:solidFill>
                  <a:srgbClr val="00B050"/>
                </a:solidFill>
                <a:latin typeface="Calibri"/>
                <a:ea typeface="Calibri"/>
                <a:cs typeface="Calibri"/>
                <a:sym typeface="Calibri"/>
              </a:rPr>
              <a:t>Session-01 &amp; </a:t>
            </a:r>
            <a:r>
              <a:rPr lang="en-US" sz="2500" b="1" dirty="0">
                <a:solidFill>
                  <a:srgbClr val="00B050"/>
                </a:solidFill>
                <a:latin typeface="Calibri"/>
                <a:ea typeface="Calibri"/>
                <a:cs typeface="Calibri"/>
                <a:sym typeface="Calibri"/>
              </a:rPr>
              <a:t>02</a:t>
            </a:r>
            <a:r>
              <a:rPr lang="en-US" sz="2500" b="1" i="0" u="none" dirty="0">
                <a:solidFill>
                  <a:srgbClr val="00B050"/>
                </a:solidFill>
                <a:latin typeface="Calibri"/>
                <a:ea typeface="Calibri"/>
                <a:cs typeface="Calibri"/>
                <a:sym typeface="Calibri"/>
              </a:rPr>
              <a:t>: </a:t>
            </a:r>
            <a:br>
              <a:rPr lang="en-US" sz="2500" b="1" i="0" u="none" dirty="0">
                <a:solidFill>
                  <a:srgbClr val="00B050"/>
                </a:solidFill>
                <a:latin typeface="Calibri"/>
                <a:ea typeface="Calibri"/>
                <a:cs typeface="Calibri"/>
                <a:sym typeface="Calibri"/>
              </a:rPr>
            </a:br>
            <a:r>
              <a:rPr lang="en-US" sz="2500" i="0" u="none" dirty="0">
                <a:solidFill>
                  <a:srgbClr val="00B050"/>
                </a:solidFill>
                <a:latin typeface="Calibri"/>
                <a:ea typeface="Calibri"/>
                <a:cs typeface="Calibri"/>
                <a:sym typeface="Calibri"/>
              </a:rPr>
              <a:t>Session Topic:</a:t>
            </a:r>
            <a:r>
              <a:rPr lang="en-US" sz="2500" b="1" i="0" u="none" dirty="0">
                <a:solidFill>
                  <a:srgbClr val="00B050"/>
                </a:solidFill>
                <a:latin typeface="Calibri"/>
                <a:ea typeface="Calibri"/>
                <a:cs typeface="Calibri"/>
                <a:sym typeface="Calibri"/>
              </a:rPr>
              <a:t> </a:t>
            </a:r>
            <a:r>
              <a:rPr lang="en-US" sz="2500" b="1" dirty="0">
                <a:solidFill>
                  <a:srgbClr val="00B050"/>
                </a:solidFill>
                <a:latin typeface="Calibri"/>
                <a:ea typeface="Calibri"/>
                <a:cs typeface="Calibri"/>
                <a:sym typeface="Calibri"/>
              </a:rPr>
              <a:t>Introduction to probability: Sample space and Events</a:t>
            </a:r>
            <a:br>
              <a:rPr lang="en-US" sz="2500" b="1" i="0" u="none" dirty="0">
                <a:solidFill>
                  <a:srgbClr val="00B050"/>
                </a:solidFill>
                <a:latin typeface="Calibri"/>
                <a:ea typeface="Calibri"/>
                <a:cs typeface="Calibri"/>
                <a:sym typeface="Calibri"/>
              </a:rPr>
            </a:br>
            <a:br>
              <a:rPr lang="en-US" sz="2500" b="1" i="0" u="none" dirty="0">
                <a:solidFill>
                  <a:srgbClr val="00B050"/>
                </a:solidFill>
                <a:latin typeface="Calibri"/>
                <a:ea typeface="Calibri"/>
                <a:cs typeface="Calibri"/>
                <a:sym typeface="Calibri"/>
              </a:rPr>
            </a:br>
            <a:r>
              <a:rPr lang="en-US" sz="2500" b="1" i="0" u="none" dirty="0">
                <a:solidFill>
                  <a:srgbClr val="00B050"/>
                </a:solidFill>
                <a:latin typeface="Calibri"/>
                <a:ea typeface="Calibri"/>
                <a:cs typeface="Calibri"/>
                <a:sym typeface="Calibri"/>
              </a:rPr>
              <a:t>Probability, Statistics and Queueing Theory</a:t>
            </a:r>
            <a:br>
              <a:rPr lang="en-US" sz="3500" b="1" i="0" u="none" dirty="0">
                <a:solidFill>
                  <a:srgbClr val="C00000"/>
                </a:solidFill>
                <a:latin typeface="Calibri"/>
                <a:ea typeface="Calibri"/>
                <a:cs typeface="Calibri"/>
                <a:sym typeface="Calibri"/>
              </a:rPr>
            </a:br>
            <a:r>
              <a:rPr lang="en-US" sz="3500" b="1" i="0" u="none" dirty="0">
                <a:solidFill>
                  <a:srgbClr val="C00000"/>
                </a:solidFill>
                <a:latin typeface="Calibri"/>
                <a:ea typeface="Calibri"/>
                <a:cs typeface="Calibri"/>
                <a:sym typeface="Calibri"/>
              </a:rPr>
              <a:t>(Course code: 21MT2103RA)</a:t>
            </a:r>
            <a:br>
              <a:rPr lang="en-US" sz="2500" b="1" i="0" u="none" dirty="0">
                <a:solidFill>
                  <a:srgbClr val="00B050"/>
                </a:solidFill>
                <a:latin typeface="Calibri"/>
                <a:ea typeface="Calibri"/>
                <a:cs typeface="Calibri"/>
                <a:sym typeface="Calibri"/>
              </a:rPr>
            </a:br>
            <a:r>
              <a:rPr lang="en-US" sz="2500" b="1" i="0" u="none" dirty="0">
                <a:solidFill>
                  <a:srgbClr val="00B050"/>
                </a:solidFill>
                <a:latin typeface="Calibri"/>
                <a:ea typeface="Calibri"/>
                <a:cs typeface="Calibri"/>
                <a:sym typeface="Calibri"/>
              </a:rPr>
              <a:t> </a:t>
            </a:r>
            <a:r>
              <a:rPr lang="en-US" sz="6000" b="1" i="0" u="none" dirty="0">
                <a:solidFill>
                  <a:srgbClr val="FF3333"/>
                </a:solidFill>
                <a:latin typeface="Arial"/>
                <a:ea typeface="Arial"/>
                <a:cs typeface="Arial"/>
                <a:sym typeface="Arial"/>
              </a:rPr>
              <a:t>  </a:t>
            </a:r>
            <a:endParaRPr dirty="0"/>
          </a:p>
        </p:txBody>
      </p:sp>
      <p:sp>
        <p:nvSpPr>
          <p:cNvPr id="176" name="Google Shape;176;p13"/>
          <p:cNvSpPr txBox="1">
            <a:spLocks noGrp="1"/>
          </p:cNvSpPr>
          <p:nvPr>
            <p:ph type="body" idx="1"/>
          </p:nvPr>
        </p:nvSpPr>
        <p:spPr>
          <a:xfrm>
            <a:off x="293687" y="3600450"/>
            <a:ext cx="8594725" cy="2376487"/>
          </a:xfrm>
          <a:prstGeom prst="rect">
            <a:avLst/>
          </a:prstGeom>
          <a:noFill/>
          <a:ln>
            <a:noFill/>
          </a:ln>
        </p:spPr>
        <p:txBody>
          <a:bodyPr spcFirstLastPara="1" wrap="square" lIns="90000" tIns="46800" rIns="90000" bIns="46800" anchor="t" anchorCtr="0">
            <a:noAutofit/>
          </a:bodyPr>
          <a:lstStyle/>
          <a:p>
            <a:pPr marL="742950" lvl="1" indent="-173037" algn="just" rtl="0">
              <a:lnSpc>
                <a:spcPct val="100000"/>
              </a:lnSpc>
              <a:spcBef>
                <a:spcPts val="0"/>
              </a:spcBef>
              <a:spcAft>
                <a:spcPts val="0"/>
              </a:spcAft>
              <a:buSzPts val="2200"/>
              <a:buNone/>
            </a:pPr>
            <a:endParaRPr sz="2200" b="0" i="0" u="none" dirty="0">
              <a:solidFill>
                <a:srgbClr val="000000"/>
              </a:solidFill>
              <a:latin typeface="Times New Roman"/>
              <a:ea typeface="Times New Roman"/>
              <a:cs typeface="Times New Roman"/>
              <a:sym typeface="Times New Roman"/>
            </a:endParaRPr>
          </a:p>
          <a:p>
            <a:pPr marL="342900" lvl="0" indent="-247650" algn="ctr" rtl="0">
              <a:lnSpc>
                <a:spcPct val="100000"/>
              </a:lnSpc>
              <a:spcBef>
                <a:spcPts val="800"/>
              </a:spcBef>
              <a:spcAft>
                <a:spcPts val="0"/>
              </a:spcAft>
              <a:buSzPts val="4000"/>
              <a:buNone/>
            </a:pPr>
            <a:r>
              <a:rPr lang="en-US" sz="4000" b="1" i="0" u="none" dirty="0">
                <a:solidFill>
                  <a:srgbClr val="000000"/>
                </a:solidFill>
                <a:latin typeface="Arial"/>
                <a:ea typeface="Arial"/>
                <a:cs typeface="Arial"/>
                <a:sym typeface="Arial"/>
              </a:rPr>
              <a:t>  </a:t>
            </a:r>
            <a:endParaRPr dirty="0"/>
          </a:p>
          <a:p>
            <a:pPr marL="342900" lvl="0" indent="-247650" algn="ctr" rtl="0">
              <a:lnSpc>
                <a:spcPct val="100000"/>
              </a:lnSpc>
              <a:spcBef>
                <a:spcPts val="800"/>
              </a:spcBef>
              <a:spcAft>
                <a:spcPts val="0"/>
              </a:spcAft>
              <a:buSzPts val="3600"/>
              <a:buNone/>
            </a:pPr>
            <a:endParaRPr sz="3600" b="1" i="0" u="none" dirty="0">
              <a:solidFill>
                <a:srgbClr val="000000"/>
              </a:solidFill>
              <a:latin typeface="Times New Roman"/>
              <a:ea typeface="Times New Roman"/>
              <a:cs typeface="Times New Roman"/>
              <a:sym typeface="Times New Roman"/>
            </a:endParaRPr>
          </a:p>
          <a:p>
            <a:pPr marL="342900" lvl="0" indent="-247650" algn="ctr" rtl="0">
              <a:lnSpc>
                <a:spcPct val="100000"/>
              </a:lnSpc>
              <a:spcBef>
                <a:spcPts val="800"/>
              </a:spcBef>
              <a:spcAft>
                <a:spcPts val="0"/>
              </a:spcAft>
              <a:buSzPts val="4000"/>
              <a:buNone/>
            </a:pPr>
            <a:endParaRPr sz="4000" b="1" i="0" u="none" dirty="0">
              <a:solidFill>
                <a:srgbClr val="000000"/>
              </a:solidFill>
              <a:latin typeface="Arial"/>
              <a:ea typeface="Arial"/>
              <a:cs typeface="Arial"/>
              <a:sym typeface="Arial"/>
            </a:endParaRPr>
          </a:p>
          <a:p>
            <a:pPr marL="342900" lvl="0" indent="-247650" algn="ctr" rtl="0">
              <a:lnSpc>
                <a:spcPct val="100000"/>
              </a:lnSpc>
              <a:spcBef>
                <a:spcPts val="800"/>
              </a:spcBef>
              <a:spcAft>
                <a:spcPts val="0"/>
              </a:spcAft>
              <a:buSzPts val="4000"/>
              <a:buNone/>
            </a:pPr>
            <a:endParaRPr sz="4000" b="1" i="0" u="none" dirty="0">
              <a:solidFill>
                <a:srgbClr val="000000"/>
              </a:solidFill>
              <a:latin typeface="Arial"/>
              <a:ea typeface="Arial"/>
              <a:cs typeface="Arial"/>
              <a:sym typeface="Arial"/>
            </a:endParaRPr>
          </a:p>
          <a:p>
            <a:pPr marL="342900" lvl="0" indent="-247650" algn="ctr" rtl="0">
              <a:lnSpc>
                <a:spcPct val="100000"/>
              </a:lnSpc>
              <a:spcBef>
                <a:spcPts val="800"/>
              </a:spcBef>
              <a:spcAft>
                <a:spcPts val="0"/>
              </a:spcAft>
              <a:buSzPts val="4000"/>
              <a:buNone/>
            </a:pPr>
            <a:endParaRPr sz="4000" b="1" i="0" u="none" dirty="0">
              <a:solidFill>
                <a:srgbClr val="000000"/>
              </a:solidFill>
              <a:latin typeface="Arial"/>
              <a:ea typeface="Arial"/>
              <a:cs typeface="Arial"/>
              <a:sym typeface="Arial"/>
            </a:endParaRPr>
          </a:p>
          <a:p>
            <a:pPr marL="342900" lvl="0" indent="-247650" algn="ctr" rtl="0">
              <a:lnSpc>
                <a:spcPct val="100000"/>
              </a:lnSpc>
              <a:spcBef>
                <a:spcPts val="800"/>
              </a:spcBef>
              <a:spcAft>
                <a:spcPts val="0"/>
              </a:spcAft>
              <a:buSzPts val="4000"/>
              <a:buNone/>
            </a:pPr>
            <a:endParaRPr sz="4000" b="1" i="0" u="none" dirty="0">
              <a:solidFill>
                <a:srgbClr val="000000"/>
              </a:solidFill>
              <a:latin typeface="Arial"/>
              <a:ea typeface="Arial"/>
              <a:cs typeface="Arial"/>
              <a:sym typeface="Arial"/>
            </a:endParaRPr>
          </a:p>
          <a:p>
            <a:pPr marL="342900" lvl="0" indent="-247650" algn="ctr" rtl="0">
              <a:lnSpc>
                <a:spcPct val="100000"/>
              </a:lnSpc>
              <a:spcBef>
                <a:spcPts val="800"/>
              </a:spcBef>
              <a:spcAft>
                <a:spcPts val="0"/>
              </a:spcAft>
              <a:buSzPts val="4000"/>
              <a:buNone/>
            </a:pPr>
            <a:endParaRPr sz="4000" b="1" i="0" u="none" dirty="0">
              <a:solidFill>
                <a:srgbClr val="000000"/>
              </a:solidFill>
              <a:latin typeface="Arial"/>
              <a:ea typeface="Arial"/>
              <a:cs typeface="Arial"/>
              <a:sym typeface="Arial"/>
            </a:endParaRPr>
          </a:p>
          <a:p>
            <a:pPr marL="342900" lvl="0" indent="-247650" algn="ctr" rtl="0">
              <a:lnSpc>
                <a:spcPct val="100000"/>
              </a:lnSpc>
              <a:spcBef>
                <a:spcPts val="800"/>
              </a:spcBef>
              <a:spcAft>
                <a:spcPts val="0"/>
              </a:spcAft>
              <a:buSzPts val="4000"/>
              <a:buNone/>
            </a:pPr>
            <a:r>
              <a:rPr lang="en-US" sz="4000" b="1" i="0" u="none" dirty="0">
                <a:solidFill>
                  <a:srgbClr val="000000"/>
                </a:solidFill>
                <a:latin typeface="Arial"/>
                <a:ea typeface="Arial"/>
                <a:cs typeface="Arial"/>
                <a:sym typeface="Arial"/>
              </a:rPr>
              <a:t> </a:t>
            </a:r>
            <a:endParaRPr dirty="0"/>
          </a:p>
          <a:p>
            <a:pPr marL="342900" lvl="0" indent="-247650" algn="ctr" rtl="0">
              <a:lnSpc>
                <a:spcPct val="100000"/>
              </a:lnSpc>
              <a:spcBef>
                <a:spcPts val="800"/>
              </a:spcBef>
              <a:spcAft>
                <a:spcPts val="0"/>
              </a:spcAft>
              <a:buSzPts val="3200"/>
              <a:buNone/>
            </a:pPr>
            <a:endParaRPr sz="3200" b="1" i="0" u="none" dirty="0">
              <a:solidFill>
                <a:srgbClr val="00CC99"/>
              </a:solidFill>
              <a:latin typeface="Times New Roman"/>
              <a:ea typeface="Times New Roman"/>
              <a:cs typeface="Times New Roman"/>
              <a:sym typeface="Times New Roman"/>
            </a:endParaRPr>
          </a:p>
          <a:p>
            <a:pPr marL="342900" lvl="0" indent="-247650" algn="ctr" rtl="0">
              <a:lnSpc>
                <a:spcPct val="100000"/>
              </a:lnSpc>
              <a:spcBef>
                <a:spcPts val="800"/>
              </a:spcBef>
              <a:spcAft>
                <a:spcPts val="0"/>
              </a:spcAft>
              <a:buSzPts val="6000"/>
              <a:buNone/>
            </a:pPr>
            <a:r>
              <a:rPr lang="en-US" sz="6000" b="1" i="0" u="none" dirty="0">
                <a:solidFill>
                  <a:srgbClr val="FF00CC"/>
                </a:solidFill>
                <a:latin typeface="Arial"/>
                <a:ea typeface="Arial"/>
                <a:cs typeface="Arial"/>
                <a:sym typeface="Arial"/>
              </a:rPr>
              <a:t> </a:t>
            </a:r>
            <a:endParaRPr dirty="0"/>
          </a:p>
          <a:p>
            <a:pPr marL="342900" lvl="0" indent="-247650" algn="just" rtl="0">
              <a:lnSpc>
                <a:spcPct val="100000"/>
              </a:lnSpc>
              <a:spcBef>
                <a:spcPts val="700"/>
              </a:spcBef>
              <a:spcAft>
                <a:spcPts val="0"/>
              </a:spcAft>
              <a:buSzPts val="2200"/>
              <a:buNone/>
            </a:pPr>
            <a:r>
              <a:rPr lang="en-US" sz="2200" b="0" i="0" u="none" dirty="0">
                <a:solidFill>
                  <a:srgbClr val="000000"/>
                </a:solidFill>
                <a:latin typeface="Times New Roman"/>
                <a:ea typeface="Times New Roman"/>
                <a:cs typeface="Times New Roman"/>
                <a:sym typeface="Times New Roman"/>
              </a:rPr>
              <a:t> </a:t>
            </a:r>
            <a:endParaRPr dirty="0"/>
          </a:p>
        </p:txBody>
      </p:sp>
      <p:pic>
        <p:nvPicPr>
          <p:cNvPr id="177" name="Google Shape;177;p13"/>
          <p:cNvPicPr preferRelativeResize="0"/>
          <p:nvPr/>
        </p:nvPicPr>
        <p:blipFill rotWithShape="1">
          <a:blip r:embed="rId3">
            <a:alphaModFix/>
          </a:blip>
          <a:srcRect/>
          <a:stretch/>
        </p:blipFill>
        <p:spPr>
          <a:xfrm>
            <a:off x="2570162" y="4540250"/>
            <a:ext cx="3333750" cy="882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21"/>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10</a:t>
            </a:fld>
            <a:endParaRPr/>
          </a:p>
        </p:txBody>
      </p:sp>
      <p:sp>
        <p:nvSpPr>
          <p:cNvPr id="262" name="Google Shape;262;p21"/>
          <p:cNvSpPr txBox="1">
            <a:spLocks noGrp="1"/>
          </p:cNvSpPr>
          <p:nvPr>
            <p:ph type="title"/>
          </p:nvPr>
        </p:nvSpPr>
        <p:spPr>
          <a:xfrm>
            <a:off x="493712" y="85725"/>
            <a:ext cx="8229600" cy="5619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sp>
        <p:nvSpPr>
          <p:cNvPr id="263" name="Google Shape;263;p21"/>
          <p:cNvSpPr txBox="1">
            <a:spLocks noGrp="1"/>
          </p:cNvSpPr>
          <p:nvPr>
            <p:ph type="body" idx="1"/>
          </p:nvPr>
        </p:nvSpPr>
        <p:spPr>
          <a:xfrm>
            <a:off x="634584" y="1313551"/>
            <a:ext cx="8207302" cy="3843062"/>
          </a:xfrm>
          <a:prstGeom prst="rect">
            <a:avLst/>
          </a:prstGeom>
          <a:noFill/>
          <a:ln>
            <a:noFill/>
          </a:ln>
        </p:spPr>
        <p:txBody>
          <a:bodyPr spcFirstLastPara="1" wrap="square" lIns="90000" tIns="46800" rIns="90000" bIns="46800" anchor="t" anchorCtr="0">
            <a:noAutofit/>
          </a:bodyPr>
          <a:lstStyle/>
          <a:p>
            <a:pPr marL="0" lvl="0" indent="0" algn="l" rtl="0">
              <a:spcBef>
                <a:spcPts val="800"/>
              </a:spcBef>
              <a:spcAft>
                <a:spcPts val="0"/>
              </a:spcAft>
              <a:buNone/>
            </a:pPr>
            <a:r>
              <a:rPr lang="en-US" sz="2200" b="1" dirty="0">
                <a:solidFill>
                  <a:srgbClr val="0000FF"/>
                </a:solidFill>
                <a:latin typeface="Times New Roman" panose="02020603050405020304" pitchFamily="18" charset="0"/>
                <a:ea typeface="Arial"/>
                <a:cs typeface="Times New Roman" panose="02020603050405020304" pitchFamily="18" charset="0"/>
                <a:sym typeface="Arial"/>
              </a:rPr>
              <a:t>Impossible event </a:t>
            </a:r>
            <a:r>
              <a:rPr lang="en-US" sz="2200" dirty="0">
                <a:latin typeface="Times New Roman" panose="02020603050405020304" pitchFamily="18" charset="0"/>
                <a:ea typeface="Arial"/>
                <a:cs typeface="Times New Roman" panose="02020603050405020304" pitchFamily="18" charset="0"/>
                <a:sym typeface="Arial"/>
              </a:rPr>
              <a:t>: The null set φ={} is called an impossible event</a:t>
            </a:r>
            <a:endParaRPr sz="22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Clr>
                <a:schemeClr val="dk1"/>
              </a:buClr>
              <a:buSzPts val="1100"/>
              <a:buFont typeface="Arial"/>
              <a:buNone/>
            </a:pPr>
            <a:r>
              <a:rPr lang="en-US" sz="2200" b="1" dirty="0">
                <a:solidFill>
                  <a:srgbClr val="0000FF"/>
                </a:solidFill>
                <a:latin typeface="Times New Roman" panose="02020603050405020304" pitchFamily="18" charset="0"/>
                <a:ea typeface="Arial"/>
                <a:cs typeface="Times New Roman" panose="02020603050405020304" pitchFamily="18" charset="0"/>
                <a:sym typeface="Arial"/>
              </a:rPr>
              <a:t>Sure event</a:t>
            </a:r>
            <a:r>
              <a:rPr lang="en-US" sz="2200" dirty="0">
                <a:latin typeface="Times New Roman" panose="02020603050405020304" pitchFamily="18" charset="0"/>
                <a:ea typeface="Arial"/>
                <a:cs typeface="Times New Roman" panose="02020603050405020304" pitchFamily="18" charset="0"/>
                <a:sym typeface="Arial"/>
              </a:rPr>
              <a:t> 	    : S, i.e., the whole sample space is called the sure </a:t>
            </a:r>
          </a:p>
          <a:p>
            <a:pPr marL="0" lvl="0" indent="0" algn="l" rtl="0">
              <a:spcBef>
                <a:spcPts val="800"/>
              </a:spcBef>
              <a:spcAft>
                <a:spcPts val="0"/>
              </a:spcAft>
              <a:buClr>
                <a:schemeClr val="dk1"/>
              </a:buClr>
              <a:buSzPts val="1100"/>
              <a:buFont typeface="Arial"/>
              <a:buNone/>
            </a:pPr>
            <a:r>
              <a:rPr lang="en-US" sz="2200" dirty="0">
                <a:latin typeface="Times New Roman" panose="02020603050405020304" pitchFamily="18" charset="0"/>
                <a:ea typeface="Arial"/>
                <a:cs typeface="Times New Roman" panose="02020603050405020304" pitchFamily="18" charset="0"/>
                <a:sym typeface="Arial"/>
              </a:rPr>
              <a:t>                                event.</a:t>
            </a:r>
            <a:endParaRPr sz="22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2200" b="1" dirty="0">
                <a:solidFill>
                  <a:srgbClr val="0000FF"/>
                </a:solidFill>
                <a:latin typeface="Times New Roman" panose="02020603050405020304" pitchFamily="18" charset="0"/>
                <a:ea typeface="Arial"/>
                <a:cs typeface="Times New Roman" panose="02020603050405020304" pitchFamily="18" charset="0"/>
                <a:sym typeface="Arial"/>
              </a:rPr>
              <a:t>Simple Event</a:t>
            </a:r>
            <a:r>
              <a:rPr lang="en-US" sz="2200" dirty="0">
                <a:latin typeface="Times New Roman" panose="02020603050405020304" pitchFamily="18" charset="0"/>
                <a:ea typeface="Arial"/>
                <a:cs typeface="Times New Roman" panose="02020603050405020304" pitchFamily="18" charset="0"/>
                <a:sym typeface="Arial"/>
              </a:rPr>
              <a:t>	    : If an event E has only one sample point of a 		                   sample space, it is called a simple (or elementary) 		      event.</a:t>
            </a:r>
            <a:endParaRPr sz="22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2200" b="1" dirty="0">
                <a:solidFill>
                  <a:srgbClr val="0000FF"/>
                </a:solidFill>
                <a:latin typeface="Times New Roman" panose="02020603050405020304" pitchFamily="18" charset="0"/>
                <a:ea typeface="Arial"/>
                <a:cs typeface="Times New Roman" panose="02020603050405020304" pitchFamily="18" charset="0"/>
                <a:sym typeface="Arial"/>
              </a:rPr>
              <a:t>Compound Event </a:t>
            </a:r>
            <a:r>
              <a:rPr lang="en-US" sz="2200" dirty="0">
                <a:latin typeface="Times New Roman" panose="02020603050405020304" pitchFamily="18" charset="0"/>
                <a:ea typeface="Arial"/>
                <a:cs typeface="Times New Roman" panose="02020603050405020304" pitchFamily="18" charset="0"/>
                <a:sym typeface="Arial"/>
              </a:rPr>
              <a:t>: If an event has more than one sample point, it is 		       called a Compound event.</a:t>
            </a:r>
            <a:endParaRPr sz="22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Clr>
                <a:schemeClr val="dk1"/>
              </a:buClr>
              <a:buSzPts val="1100"/>
              <a:buFont typeface="Arial"/>
              <a:buNone/>
            </a:pPr>
            <a:endParaRPr sz="1800" dirty="0">
              <a:latin typeface="Arial"/>
              <a:ea typeface="Arial"/>
              <a:cs typeface="Arial"/>
              <a:sym typeface="Arial"/>
            </a:endParaRPr>
          </a:p>
          <a:p>
            <a:pPr marL="0" lvl="0" indent="0" algn="l" rtl="0">
              <a:spcBef>
                <a:spcPts val="800"/>
              </a:spcBef>
              <a:spcAft>
                <a:spcPts val="0"/>
              </a:spcAft>
              <a:buNone/>
            </a:pPr>
            <a:endParaRPr sz="1800" dirty="0">
              <a:latin typeface="Arial"/>
              <a:ea typeface="Arial"/>
              <a:cs typeface="Arial"/>
              <a:sym typeface="Arial"/>
            </a:endParaRPr>
          </a:p>
        </p:txBody>
      </p:sp>
      <p:sp>
        <p:nvSpPr>
          <p:cNvPr id="264" name="Google Shape;264;p21"/>
          <p:cNvSpPr txBox="1"/>
          <p:nvPr/>
        </p:nvSpPr>
        <p:spPr>
          <a:xfrm>
            <a:off x="1109271" y="85724"/>
            <a:ext cx="6670623" cy="83777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2500"/>
              <a:buFont typeface="Calibri"/>
              <a:buNone/>
            </a:pPr>
            <a:r>
              <a:rPr lang="en-US" sz="4400" b="1" dirty="0">
                <a:solidFill>
                  <a:srgbClr val="FF0000"/>
                </a:solidFill>
                <a:latin typeface="Times New Roman"/>
                <a:ea typeface="Times New Roman"/>
                <a:cs typeface="Times New Roman"/>
                <a:sym typeface="Times New Roman"/>
              </a:rPr>
              <a:t>Types of e</a:t>
            </a:r>
            <a:r>
              <a:rPr lang="en-US" sz="4400" b="1" i="0" u="none" dirty="0">
                <a:solidFill>
                  <a:srgbClr val="FF0000"/>
                </a:solidFill>
                <a:latin typeface="Times New Roman"/>
                <a:ea typeface="Times New Roman"/>
                <a:cs typeface="Times New Roman"/>
                <a:sym typeface="Times New Roman"/>
              </a:rPr>
              <a:t>vents </a:t>
            </a:r>
            <a:endParaRPr sz="4400" dirty="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1"/>
        <p:cNvGrpSpPr/>
        <p:nvPr/>
      </p:nvGrpSpPr>
      <p:grpSpPr>
        <a:xfrm>
          <a:off x="0" y="0"/>
          <a:ext cx="0" cy="0"/>
          <a:chOff x="0" y="0"/>
          <a:chExt cx="0" cy="0"/>
        </a:xfrm>
      </p:grpSpPr>
      <p:sp>
        <p:nvSpPr>
          <p:cNvPr id="272" name="Google Shape;272;p22"/>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11</a:t>
            </a:fld>
            <a:endParaRPr/>
          </a:p>
        </p:txBody>
      </p:sp>
      <p:sp>
        <p:nvSpPr>
          <p:cNvPr id="273" name="Google Shape;273;p22"/>
          <p:cNvSpPr txBox="1">
            <a:spLocks noGrp="1"/>
          </p:cNvSpPr>
          <p:nvPr>
            <p:ph type="title"/>
          </p:nvPr>
        </p:nvSpPr>
        <p:spPr>
          <a:xfrm>
            <a:off x="493712" y="85725"/>
            <a:ext cx="8229600" cy="5619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sp>
        <p:nvSpPr>
          <p:cNvPr id="274" name="Google Shape;274;p22"/>
          <p:cNvSpPr txBox="1">
            <a:spLocks noGrp="1"/>
          </p:cNvSpPr>
          <p:nvPr>
            <p:ph type="body" idx="1"/>
          </p:nvPr>
        </p:nvSpPr>
        <p:spPr>
          <a:xfrm>
            <a:off x="599485" y="963425"/>
            <a:ext cx="7839859" cy="2318589"/>
          </a:xfrm>
          <a:prstGeom prst="rect">
            <a:avLst/>
          </a:prstGeom>
          <a:noFill/>
          <a:ln>
            <a:noFill/>
          </a:ln>
        </p:spPr>
        <p:txBody>
          <a:bodyPr spcFirstLastPara="1" wrap="square" lIns="90000" tIns="46800" rIns="90000" bIns="46800" anchor="t" anchorCtr="0">
            <a:noAutofit/>
          </a:bodyPr>
          <a:lstStyle/>
          <a:p>
            <a:pPr marL="0" lvl="0" indent="0" algn="l" rtl="0">
              <a:spcBef>
                <a:spcPts val="800"/>
              </a:spcBef>
              <a:spcAft>
                <a:spcPts val="0"/>
              </a:spcAft>
              <a:buNone/>
            </a:pPr>
            <a:r>
              <a:rPr lang="en-US" sz="1800" dirty="0">
                <a:latin typeface="Times New Roman" panose="02020603050405020304" pitchFamily="18" charset="0"/>
                <a:ea typeface="Arial"/>
                <a:cs typeface="Times New Roman" panose="02020603050405020304" pitchFamily="18" charset="0"/>
                <a:sym typeface="Arial"/>
              </a:rPr>
              <a:t>We can combine two or more events to form new events.</a:t>
            </a:r>
            <a:endParaRPr sz="18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1800" dirty="0">
                <a:latin typeface="Times New Roman" panose="02020603050405020304" pitchFamily="18" charset="0"/>
                <a:ea typeface="Arial"/>
                <a:cs typeface="Times New Roman" panose="02020603050405020304" pitchFamily="18" charset="0"/>
                <a:sym typeface="Arial"/>
              </a:rPr>
              <a:t>Let A, B, C be events associated with an experiment whose sample space is S.</a:t>
            </a:r>
            <a:endParaRPr sz="18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endParaRPr sz="7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1800" b="1" dirty="0">
                <a:solidFill>
                  <a:srgbClr val="0000FF"/>
                </a:solidFill>
                <a:latin typeface="Times New Roman" panose="02020603050405020304" pitchFamily="18" charset="0"/>
                <a:ea typeface="Arial"/>
                <a:cs typeface="Times New Roman" panose="02020603050405020304" pitchFamily="18" charset="0"/>
                <a:sym typeface="Arial"/>
              </a:rPr>
              <a:t>Complementary event</a:t>
            </a:r>
            <a:r>
              <a:rPr lang="en-US" sz="1800" dirty="0">
                <a:latin typeface="Times New Roman" panose="02020603050405020304" pitchFamily="18" charset="0"/>
                <a:ea typeface="Arial"/>
                <a:cs typeface="Times New Roman" panose="02020603050405020304" pitchFamily="18" charset="0"/>
                <a:sym typeface="Arial"/>
              </a:rPr>
              <a:t> : For every event A, there corresponds another event</a:t>
            </a:r>
            <a:endParaRPr sz="18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1800" b="1" dirty="0">
                <a:latin typeface="Times New Roman" panose="02020603050405020304" pitchFamily="18" charset="0"/>
                <a:ea typeface="Arial"/>
                <a:cs typeface="Times New Roman" panose="02020603050405020304" pitchFamily="18" charset="0"/>
                <a:sym typeface="Arial"/>
              </a:rPr>
              <a:t>A′</a:t>
            </a:r>
            <a:r>
              <a:rPr lang="en-US" sz="1800" dirty="0">
                <a:latin typeface="Times New Roman" panose="02020603050405020304" pitchFamily="18" charset="0"/>
                <a:ea typeface="Arial"/>
                <a:cs typeface="Times New Roman" panose="02020603050405020304" pitchFamily="18" charset="0"/>
                <a:sym typeface="Arial"/>
              </a:rPr>
              <a:t> called the complementary event to </a:t>
            </a:r>
            <a:r>
              <a:rPr lang="en-US" sz="1800" b="1" dirty="0">
                <a:latin typeface="Times New Roman" panose="02020603050405020304" pitchFamily="18" charset="0"/>
                <a:ea typeface="Arial"/>
                <a:cs typeface="Times New Roman" panose="02020603050405020304" pitchFamily="18" charset="0"/>
                <a:sym typeface="Arial"/>
              </a:rPr>
              <a:t>A</a:t>
            </a:r>
            <a:r>
              <a:rPr lang="en-US" sz="1800" dirty="0">
                <a:latin typeface="Times New Roman" panose="02020603050405020304" pitchFamily="18" charset="0"/>
                <a:ea typeface="Arial"/>
                <a:cs typeface="Times New Roman" panose="02020603050405020304" pitchFamily="18" charset="0"/>
                <a:sym typeface="Arial"/>
              </a:rPr>
              <a:t>. It is also called the event ‘not A’.</a:t>
            </a:r>
            <a:endParaRPr sz="18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1800" dirty="0">
                <a:latin typeface="Times New Roman" panose="02020603050405020304" pitchFamily="18" charset="0"/>
                <a:ea typeface="Arial"/>
                <a:cs typeface="Times New Roman" panose="02020603050405020304" pitchFamily="18" charset="0"/>
                <a:sym typeface="Arial"/>
              </a:rPr>
              <a:t>			</a:t>
            </a:r>
            <a:r>
              <a:rPr lang="en-US" sz="1800" b="1" dirty="0">
                <a:latin typeface="Times New Roman" panose="02020603050405020304" pitchFamily="18" charset="0"/>
                <a:ea typeface="Arial"/>
                <a:cs typeface="Times New Roman" panose="02020603050405020304" pitchFamily="18" charset="0"/>
                <a:sym typeface="Arial"/>
              </a:rPr>
              <a:t>A′ = {ω : ω ∈ S and ω ∉A} = S – A</a:t>
            </a:r>
            <a:endParaRPr sz="1800" dirty="0">
              <a:latin typeface="Times New Roman" panose="02020603050405020304" pitchFamily="18" charset="0"/>
              <a:ea typeface="Arial"/>
              <a:cs typeface="Times New Roman" panose="02020603050405020304" pitchFamily="18" charset="0"/>
              <a:sym typeface="Arial"/>
            </a:endParaRPr>
          </a:p>
        </p:txBody>
      </p:sp>
      <p:sp>
        <p:nvSpPr>
          <p:cNvPr id="275" name="Google Shape;275;p22"/>
          <p:cNvSpPr txBox="1"/>
          <p:nvPr/>
        </p:nvSpPr>
        <p:spPr>
          <a:xfrm>
            <a:off x="764498" y="85724"/>
            <a:ext cx="7315200" cy="727539"/>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0000"/>
              </a:buClr>
              <a:buSzPts val="2500"/>
              <a:buFont typeface="Calibri"/>
              <a:buNone/>
            </a:pPr>
            <a:r>
              <a:rPr lang="en-US" sz="4400" b="1" dirty="0">
                <a:solidFill>
                  <a:srgbClr val="FF0000"/>
                </a:solidFill>
                <a:latin typeface="Times New Roman"/>
                <a:ea typeface="Times New Roman"/>
                <a:cs typeface="Times New Roman"/>
                <a:sym typeface="Times New Roman"/>
              </a:rPr>
              <a:t>Algebra of e</a:t>
            </a:r>
            <a:r>
              <a:rPr lang="en-US" sz="4400" b="1" i="0" u="none" dirty="0">
                <a:solidFill>
                  <a:srgbClr val="FF0000"/>
                </a:solidFill>
                <a:latin typeface="Times New Roman"/>
                <a:ea typeface="Times New Roman"/>
                <a:cs typeface="Times New Roman"/>
                <a:sym typeface="Times New Roman"/>
              </a:rPr>
              <a:t>vents </a:t>
            </a:r>
            <a:endParaRPr sz="4400" dirty="0">
              <a:latin typeface="Times New Roman"/>
              <a:ea typeface="Times New Roman"/>
              <a:cs typeface="Times New Roman"/>
              <a:sym typeface="Times New Roman"/>
            </a:endParaRPr>
          </a:p>
        </p:txBody>
      </p:sp>
      <p:pic>
        <p:nvPicPr>
          <p:cNvPr id="276" name="Google Shape;276;p22"/>
          <p:cNvPicPr preferRelativeResize="0"/>
          <p:nvPr/>
        </p:nvPicPr>
        <p:blipFill>
          <a:blip r:embed="rId3">
            <a:alphaModFix/>
          </a:blip>
          <a:stretch>
            <a:fillRect/>
          </a:stretch>
        </p:blipFill>
        <p:spPr>
          <a:xfrm>
            <a:off x="4580244" y="3432175"/>
            <a:ext cx="3859100" cy="2462400"/>
          </a:xfrm>
          <a:prstGeom prst="rect">
            <a:avLst/>
          </a:prstGeom>
          <a:noFill/>
          <a:ln>
            <a:noFill/>
          </a:ln>
        </p:spPr>
      </p:pic>
      <p:sp>
        <p:nvSpPr>
          <p:cNvPr id="277" name="Google Shape;277;p22"/>
          <p:cNvSpPr txBox="1"/>
          <p:nvPr/>
        </p:nvSpPr>
        <p:spPr>
          <a:xfrm>
            <a:off x="3971225" y="6262325"/>
            <a:ext cx="5071200" cy="400200"/>
          </a:xfrm>
          <a:prstGeom prst="rect">
            <a:avLst/>
          </a:prstGeom>
          <a:noFill/>
          <a:ln>
            <a:noFill/>
          </a:ln>
        </p:spPr>
        <p:txBody>
          <a:bodyPr spcFirstLastPara="1" wrap="square" lIns="91425" tIns="91425" rIns="91425" bIns="91425" anchor="t" anchorCtr="0">
            <a:spAutoFit/>
          </a:bodyPr>
          <a:lstStyle/>
          <a:p>
            <a:pPr marL="0" lvl="0" indent="0" algn="l" rtl="0">
              <a:spcBef>
                <a:spcPts val="800"/>
              </a:spcBef>
              <a:spcAft>
                <a:spcPts val="0"/>
              </a:spcAft>
              <a:buClr>
                <a:schemeClr val="dk1"/>
              </a:buClr>
              <a:buSzPts val="3200"/>
              <a:buFont typeface="Arial"/>
              <a:buNone/>
            </a:pPr>
            <a:r>
              <a:rPr lang="en-US"/>
              <a:t>source: </a:t>
            </a:r>
            <a:r>
              <a:rPr lang="en-US">
                <a:solidFill>
                  <a:schemeClr val="dk1"/>
                </a:solidFill>
                <a:uFill>
                  <a:noFill/>
                </a:uFill>
                <a:hlinkClick r:id="rId4">
                  <a:extLst>
                    <a:ext uri="{A12FA001-AC4F-418D-AE19-62706E023703}">
                      <ahyp:hlinkClr xmlns:ahyp="http://schemas.microsoft.com/office/drawing/2018/hyperlinkcolor" val="tx"/>
                    </a:ext>
                  </a:extLst>
                </a:hlinkClick>
              </a:rPr>
              <a:t>https://ncert.nic.in/textbook.php?kemh1=16-16</a:t>
            </a:r>
            <a:endParaRPr>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F2F9D0A1-CF79-EB5E-CAE1-D278A181028A}"/>
              </a:ext>
            </a:extLst>
          </p:cNvPr>
          <p:cNvSpPr txBox="1"/>
          <p:nvPr/>
        </p:nvSpPr>
        <p:spPr>
          <a:xfrm>
            <a:off x="493712" y="3477775"/>
            <a:ext cx="3859100" cy="1227067"/>
          </a:xfrm>
          <a:prstGeom prst="rect">
            <a:avLst/>
          </a:prstGeom>
          <a:noFill/>
        </p:spPr>
        <p:txBody>
          <a:bodyPr wrap="square">
            <a:spAutoFit/>
          </a:bodyPr>
          <a:lstStyle/>
          <a:p>
            <a:pPr marL="0" lvl="0" indent="0" algn="l" rtl="0">
              <a:lnSpc>
                <a:spcPct val="150000"/>
              </a:lnSpc>
              <a:spcBef>
                <a:spcPts val="800"/>
              </a:spcBef>
              <a:spcAft>
                <a:spcPts val="0"/>
              </a:spcAft>
              <a:buNone/>
            </a:pPr>
            <a:r>
              <a:rPr lang="en-US" sz="1400" b="1" dirty="0">
                <a:solidFill>
                  <a:srgbClr val="0000FF"/>
                </a:solidFill>
                <a:latin typeface="Times New Roman" panose="02020603050405020304" pitchFamily="18" charset="0"/>
                <a:cs typeface="Times New Roman" panose="02020603050405020304" pitchFamily="18" charset="0"/>
                <a:sym typeface="Arial"/>
              </a:rPr>
              <a:t>A or B</a:t>
            </a:r>
            <a:r>
              <a:rPr lang="en-US" sz="1400" dirty="0">
                <a:latin typeface="Times New Roman" panose="02020603050405020304" pitchFamily="18" charset="0"/>
                <a:cs typeface="Times New Roman" panose="02020603050405020304" pitchFamily="18" charset="0"/>
                <a:sym typeface="Arial"/>
              </a:rPr>
              <a:t>	         </a:t>
            </a:r>
            <a:r>
              <a:rPr lang="en-US" sz="1400" b="1" dirty="0">
                <a:latin typeface="Times New Roman" panose="02020603050405020304" pitchFamily="18" charset="0"/>
                <a:cs typeface="Times New Roman" panose="02020603050405020304" pitchFamily="18" charset="0"/>
                <a:sym typeface="Arial"/>
              </a:rPr>
              <a:t>A ∪ B = {ω : ω ∈ A or ω ∈ B}</a:t>
            </a:r>
          </a:p>
          <a:p>
            <a:pPr marL="0" marR="0" lvl="0" indent="0" algn="l" rtl="0">
              <a:lnSpc>
                <a:spcPct val="150000"/>
              </a:lnSpc>
              <a:spcBef>
                <a:spcPts val="800"/>
              </a:spcBef>
              <a:spcAft>
                <a:spcPts val="0"/>
              </a:spcAft>
              <a:buNone/>
            </a:pPr>
            <a:r>
              <a:rPr lang="en-US" sz="1400" b="1" dirty="0">
                <a:solidFill>
                  <a:srgbClr val="0000FF"/>
                </a:solidFill>
                <a:latin typeface="Times New Roman" panose="02020603050405020304" pitchFamily="18" charset="0"/>
                <a:cs typeface="Times New Roman" panose="02020603050405020304" pitchFamily="18" charset="0"/>
                <a:sym typeface="Arial"/>
              </a:rPr>
              <a:t>A and B	         </a:t>
            </a:r>
            <a:r>
              <a:rPr lang="en-US" sz="1400" b="1" dirty="0">
                <a:latin typeface="Times New Roman" panose="02020603050405020304" pitchFamily="18" charset="0"/>
                <a:cs typeface="Times New Roman" panose="02020603050405020304" pitchFamily="18" charset="0"/>
                <a:sym typeface="Arial"/>
              </a:rPr>
              <a:t>A ∩ B = {ω : ω ∈ A and ω ∈ B}</a:t>
            </a:r>
          </a:p>
          <a:p>
            <a:pPr marL="0" lvl="0" indent="0" algn="l" rtl="0">
              <a:lnSpc>
                <a:spcPct val="150000"/>
              </a:lnSpc>
              <a:spcBef>
                <a:spcPts val="800"/>
              </a:spcBef>
              <a:spcAft>
                <a:spcPts val="0"/>
              </a:spcAft>
              <a:buNone/>
            </a:pPr>
            <a:r>
              <a:rPr lang="en-US" sz="1400" b="1" dirty="0">
                <a:solidFill>
                  <a:srgbClr val="0000FF"/>
                </a:solidFill>
                <a:latin typeface="Times New Roman" panose="02020603050405020304" pitchFamily="18" charset="0"/>
                <a:cs typeface="Times New Roman" panose="02020603050405020304" pitchFamily="18" charset="0"/>
                <a:sym typeface="Arial"/>
              </a:rPr>
              <a:t>A but not B    </a:t>
            </a:r>
            <a:r>
              <a:rPr lang="en-US" sz="1400" dirty="0">
                <a:latin typeface="Times New Roman" panose="02020603050405020304" pitchFamily="18" charset="0"/>
                <a:cs typeface="Times New Roman" panose="02020603050405020304" pitchFamily="18" charset="0"/>
                <a:sym typeface="Arial"/>
              </a:rPr>
              <a:t>    </a:t>
            </a:r>
            <a:r>
              <a:rPr lang="en-US" sz="1400" b="1" dirty="0">
                <a:latin typeface="Times New Roman" panose="02020603050405020304" pitchFamily="18" charset="0"/>
                <a:cs typeface="Times New Roman" panose="02020603050405020304" pitchFamily="18" charset="0"/>
                <a:sym typeface="Arial"/>
              </a:rPr>
              <a:t>A – B = A ∩ 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4"/>
        <p:cNvGrpSpPr/>
        <p:nvPr/>
      </p:nvGrpSpPr>
      <p:grpSpPr>
        <a:xfrm>
          <a:off x="0" y="0"/>
          <a:ext cx="0" cy="0"/>
          <a:chOff x="0" y="0"/>
          <a:chExt cx="0" cy="0"/>
        </a:xfrm>
      </p:grpSpPr>
      <p:sp>
        <p:nvSpPr>
          <p:cNvPr id="285" name="Google Shape;285;p23"/>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12</a:t>
            </a:fld>
            <a:endParaRPr/>
          </a:p>
        </p:txBody>
      </p:sp>
      <p:sp>
        <p:nvSpPr>
          <p:cNvPr id="286" name="Google Shape;286;p23"/>
          <p:cNvSpPr txBox="1">
            <a:spLocks noGrp="1"/>
          </p:cNvSpPr>
          <p:nvPr>
            <p:ph type="title"/>
          </p:nvPr>
        </p:nvSpPr>
        <p:spPr>
          <a:xfrm>
            <a:off x="457200" y="85724"/>
            <a:ext cx="8229600" cy="83777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sp>
        <p:nvSpPr>
          <p:cNvPr id="287" name="Google Shape;287;p23"/>
          <p:cNvSpPr txBox="1">
            <a:spLocks noGrp="1"/>
          </p:cNvSpPr>
          <p:nvPr>
            <p:ph type="body" idx="1"/>
          </p:nvPr>
        </p:nvSpPr>
        <p:spPr>
          <a:xfrm>
            <a:off x="404733" y="1103690"/>
            <a:ext cx="8401987" cy="5421600"/>
          </a:xfrm>
          <a:prstGeom prst="rect">
            <a:avLst/>
          </a:prstGeom>
          <a:noFill/>
          <a:ln>
            <a:noFill/>
          </a:ln>
        </p:spPr>
        <p:txBody>
          <a:bodyPr spcFirstLastPara="1" wrap="square" lIns="90000" tIns="46800" rIns="90000" bIns="46800" anchor="t" anchorCtr="0">
            <a:noAutofit/>
          </a:bodyPr>
          <a:lstStyle/>
          <a:p>
            <a:pPr marL="0" lvl="0" indent="0" algn="just" rtl="0">
              <a:spcBef>
                <a:spcPts val="800"/>
              </a:spcBef>
              <a:spcAft>
                <a:spcPts val="0"/>
              </a:spcAft>
              <a:buNone/>
            </a:pPr>
            <a:r>
              <a:rPr lang="en-US" sz="2000" b="1" dirty="0">
                <a:solidFill>
                  <a:srgbClr val="0000FF"/>
                </a:solidFill>
                <a:latin typeface="Times New Roman" panose="02020603050405020304" pitchFamily="18" charset="0"/>
                <a:ea typeface="Arial"/>
                <a:cs typeface="Times New Roman" panose="02020603050405020304" pitchFamily="18" charset="0"/>
                <a:sym typeface="Arial"/>
              </a:rPr>
              <a:t>Mutually exclusive events</a:t>
            </a:r>
            <a:r>
              <a:rPr lang="en-US" sz="2000" dirty="0">
                <a:latin typeface="Times New Roman" panose="02020603050405020304" pitchFamily="18" charset="0"/>
                <a:ea typeface="Arial"/>
                <a:cs typeface="Times New Roman" panose="02020603050405020304" pitchFamily="18" charset="0"/>
                <a:sym typeface="Arial"/>
              </a:rPr>
              <a:t> : two events A and B are called mutually exclusive events if the occurrence of any one of them excludes the occurrence of the other event, i.e., if they can not occur simultaneously. In this case the sets A and B are disjoint.</a:t>
            </a:r>
            <a:endParaRPr sz="20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2000" dirty="0">
                <a:latin typeface="Times New Roman" panose="02020603050405020304" pitchFamily="18" charset="0"/>
                <a:ea typeface="Arial"/>
                <a:cs typeface="Times New Roman" panose="02020603050405020304" pitchFamily="18" charset="0"/>
                <a:sym typeface="Arial"/>
              </a:rPr>
              <a:t>For example, If A = {2,4,6} and B = {1,3},  </a:t>
            </a:r>
          </a:p>
          <a:p>
            <a:pPr marL="0" lvl="0" indent="0" algn="l" rtl="0">
              <a:spcBef>
                <a:spcPts val="800"/>
              </a:spcBef>
              <a:spcAft>
                <a:spcPts val="0"/>
              </a:spcAft>
              <a:buNone/>
            </a:pPr>
            <a:r>
              <a:rPr lang="en-US" sz="2000" dirty="0">
                <a:latin typeface="Times New Roman" panose="02020603050405020304" pitchFamily="18" charset="0"/>
                <a:ea typeface="Arial"/>
                <a:cs typeface="Times New Roman" panose="02020603050405020304" pitchFamily="18" charset="0"/>
                <a:sym typeface="Arial"/>
              </a:rPr>
              <a:t>                      A and B are mutually exclusive events.</a:t>
            </a:r>
            <a:endParaRPr sz="20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endParaRPr sz="8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2000" b="1" dirty="0">
                <a:solidFill>
                  <a:srgbClr val="0000FF"/>
                </a:solidFill>
                <a:latin typeface="Times New Roman" panose="02020603050405020304" pitchFamily="18" charset="0"/>
                <a:ea typeface="Arial"/>
                <a:cs typeface="Times New Roman" panose="02020603050405020304" pitchFamily="18" charset="0"/>
                <a:sym typeface="Arial"/>
              </a:rPr>
              <a:t>Exhaustive Events </a:t>
            </a:r>
            <a:r>
              <a:rPr lang="en-US" sz="2000" dirty="0">
                <a:latin typeface="Times New Roman" panose="02020603050405020304" pitchFamily="18" charset="0"/>
                <a:ea typeface="Arial"/>
                <a:cs typeface="Times New Roman" panose="02020603050405020304" pitchFamily="18" charset="0"/>
                <a:sym typeface="Arial"/>
              </a:rPr>
              <a:t>: if E</a:t>
            </a:r>
            <a:r>
              <a:rPr lang="en-US" sz="2000" baseline="-25000" dirty="0">
                <a:latin typeface="Times New Roman" panose="02020603050405020304" pitchFamily="18" charset="0"/>
                <a:ea typeface="Arial"/>
                <a:cs typeface="Times New Roman" panose="02020603050405020304" pitchFamily="18" charset="0"/>
                <a:sym typeface="Arial"/>
              </a:rPr>
              <a:t>1</a:t>
            </a:r>
            <a:r>
              <a:rPr lang="en-US" sz="2000" dirty="0">
                <a:latin typeface="Times New Roman" panose="02020603050405020304" pitchFamily="18" charset="0"/>
                <a:ea typeface="Arial"/>
                <a:cs typeface="Times New Roman" panose="02020603050405020304" pitchFamily="18" charset="0"/>
                <a:sym typeface="Arial"/>
              </a:rPr>
              <a:t> , E</a:t>
            </a:r>
            <a:r>
              <a:rPr lang="en-US" sz="2000" baseline="-25000" dirty="0">
                <a:latin typeface="Times New Roman" panose="02020603050405020304" pitchFamily="18" charset="0"/>
                <a:ea typeface="Arial"/>
                <a:cs typeface="Times New Roman" panose="02020603050405020304" pitchFamily="18" charset="0"/>
                <a:sym typeface="Arial"/>
              </a:rPr>
              <a:t>2</a:t>
            </a:r>
            <a:r>
              <a:rPr lang="en-US" sz="2000" dirty="0">
                <a:latin typeface="Times New Roman" panose="02020603050405020304" pitchFamily="18" charset="0"/>
                <a:ea typeface="Arial"/>
                <a:cs typeface="Times New Roman" panose="02020603050405020304" pitchFamily="18" charset="0"/>
                <a:sym typeface="Arial"/>
              </a:rPr>
              <a:t> , ..., </a:t>
            </a:r>
            <a:r>
              <a:rPr lang="en-US" sz="2000" dirty="0" err="1">
                <a:latin typeface="Times New Roman" panose="02020603050405020304" pitchFamily="18" charset="0"/>
                <a:ea typeface="Arial"/>
                <a:cs typeface="Times New Roman" panose="02020603050405020304" pitchFamily="18" charset="0"/>
                <a:sym typeface="Arial"/>
              </a:rPr>
              <a:t>E</a:t>
            </a:r>
            <a:r>
              <a:rPr lang="en-US" sz="2000" baseline="-25000" dirty="0" err="1">
                <a:latin typeface="Times New Roman" panose="02020603050405020304" pitchFamily="18" charset="0"/>
                <a:ea typeface="Arial"/>
                <a:cs typeface="Times New Roman" panose="02020603050405020304" pitchFamily="18" charset="0"/>
                <a:sym typeface="Arial"/>
              </a:rPr>
              <a:t>n</a:t>
            </a:r>
            <a:r>
              <a:rPr lang="en-US" sz="2000" dirty="0">
                <a:latin typeface="Times New Roman" panose="02020603050405020304" pitchFamily="18" charset="0"/>
                <a:ea typeface="Arial"/>
                <a:cs typeface="Times New Roman" panose="02020603050405020304" pitchFamily="18" charset="0"/>
                <a:sym typeface="Arial"/>
              </a:rPr>
              <a:t> are n events of a sample space S and if</a:t>
            </a:r>
            <a:endParaRPr sz="20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endParaRPr sz="800" dirty="0">
              <a:latin typeface="Times New Roman" panose="02020603050405020304" pitchFamily="18" charset="0"/>
              <a:ea typeface="Arial"/>
              <a:cs typeface="Times New Roman" panose="02020603050405020304" pitchFamily="18" charset="0"/>
              <a:sym typeface="Arial"/>
            </a:endParaRPr>
          </a:p>
          <a:p>
            <a:pPr marL="457200" lvl="0" indent="457200" algn="l" rtl="0">
              <a:spcBef>
                <a:spcPts val="800"/>
              </a:spcBef>
              <a:spcAft>
                <a:spcPts val="0"/>
              </a:spcAft>
              <a:buClr>
                <a:schemeClr val="dk1"/>
              </a:buClr>
              <a:buSzPts val="1100"/>
              <a:buFont typeface="Arial"/>
              <a:buNone/>
            </a:pPr>
            <a:r>
              <a:rPr lang="en-US" sz="2000" b="1" dirty="0">
                <a:latin typeface="Times New Roman" panose="02020603050405020304" pitchFamily="18" charset="0"/>
                <a:ea typeface="Arial"/>
                <a:cs typeface="Times New Roman" panose="02020603050405020304" pitchFamily="18" charset="0"/>
                <a:sym typeface="Arial"/>
              </a:rPr>
              <a:t>E</a:t>
            </a:r>
            <a:r>
              <a:rPr lang="en-US" sz="2000" b="1" baseline="-25000" dirty="0">
                <a:latin typeface="Times New Roman" panose="02020603050405020304" pitchFamily="18" charset="0"/>
                <a:ea typeface="Arial"/>
                <a:cs typeface="Times New Roman" panose="02020603050405020304" pitchFamily="18" charset="0"/>
                <a:sym typeface="Arial"/>
              </a:rPr>
              <a:t>1</a:t>
            </a:r>
            <a:r>
              <a:rPr lang="en-US" sz="2000" b="1" dirty="0">
                <a:latin typeface="Times New Roman" panose="02020603050405020304" pitchFamily="18" charset="0"/>
                <a:ea typeface="Arial"/>
                <a:cs typeface="Times New Roman" panose="02020603050405020304" pitchFamily="18" charset="0"/>
                <a:sym typeface="Arial"/>
              </a:rPr>
              <a:t> ∪ E</a:t>
            </a:r>
            <a:r>
              <a:rPr lang="en-US" sz="2000" b="1" baseline="-25000" dirty="0">
                <a:latin typeface="Times New Roman" panose="02020603050405020304" pitchFamily="18" charset="0"/>
                <a:ea typeface="Arial"/>
                <a:cs typeface="Times New Roman" panose="02020603050405020304" pitchFamily="18" charset="0"/>
                <a:sym typeface="Arial"/>
              </a:rPr>
              <a:t>2</a:t>
            </a:r>
            <a:r>
              <a:rPr lang="en-US" sz="2000" b="1" dirty="0">
                <a:latin typeface="Times New Roman" panose="02020603050405020304" pitchFamily="18" charset="0"/>
                <a:ea typeface="Arial"/>
                <a:cs typeface="Times New Roman" panose="02020603050405020304" pitchFamily="18" charset="0"/>
                <a:sym typeface="Arial"/>
              </a:rPr>
              <a:t> ∪ E</a:t>
            </a:r>
            <a:r>
              <a:rPr lang="en-US" sz="2000" b="1" baseline="-25000" dirty="0">
                <a:latin typeface="Times New Roman" panose="02020603050405020304" pitchFamily="18" charset="0"/>
                <a:ea typeface="Arial"/>
                <a:cs typeface="Times New Roman" panose="02020603050405020304" pitchFamily="18" charset="0"/>
                <a:sym typeface="Arial"/>
              </a:rPr>
              <a:t>3</a:t>
            </a:r>
            <a:r>
              <a:rPr lang="en-US" sz="2000" b="1" dirty="0">
                <a:latin typeface="Times New Roman" panose="02020603050405020304" pitchFamily="18" charset="0"/>
                <a:ea typeface="Arial"/>
                <a:cs typeface="Times New Roman" panose="02020603050405020304" pitchFamily="18" charset="0"/>
                <a:sym typeface="Arial"/>
              </a:rPr>
              <a:t> ∪ ... ∪ </a:t>
            </a:r>
            <a:r>
              <a:rPr lang="en-US" sz="2000" b="1" dirty="0" err="1">
                <a:latin typeface="Times New Roman" panose="02020603050405020304" pitchFamily="18" charset="0"/>
                <a:ea typeface="Arial"/>
                <a:cs typeface="Times New Roman" panose="02020603050405020304" pitchFamily="18" charset="0"/>
                <a:sym typeface="Arial"/>
              </a:rPr>
              <a:t>E</a:t>
            </a:r>
            <a:r>
              <a:rPr lang="en-US" sz="2000" b="1" baseline="-25000" dirty="0" err="1">
                <a:latin typeface="Times New Roman" panose="02020603050405020304" pitchFamily="18" charset="0"/>
                <a:ea typeface="Arial"/>
                <a:cs typeface="Times New Roman" panose="02020603050405020304" pitchFamily="18" charset="0"/>
                <a:sym typeface="Arial"/>
              </a:rPr>
              <a:t>n</a:t>
            </a:r>
            <a:r>
              <a:rPr lang="en-US" sz="2000" b="1" dirty="0">
                <a:latin typeface="Times New Roman" panose="02020603050405020304" pitchFamily="18" charset="0"/>
                <a:ea typeface="Arial"/>
                <a:cs typeface="Times New Roman" panose="02020603050405020304" pitchFamily="18" charset="0"/>
                <a:sym typeface="Arial"/>
              </a:rPr>
              <a:t> 	= ∪ </a:t>
            </a:r>
            <a:r>
              <a:rPr lang="en-US" sz="2000" b="1" dirty="0" err="1">
                <a:latin typeface="Times New Roman" panose="02020603050405020304" pitchFamily="18" charset="0"/>
                <a:ea typeface="Arial"/>
                <a:cs typeface="Times New Roman" panose="02020603050405020304" pitchFamily="18" charset="0"/>
                <a:sym typeface="Arial"/>
              </a:rPr>
              <a:t>E</a:t>
            </a:r>
            <a:r>
              <a:rPr lang="en-US" sz="2000" b="1" baseline="-25000" dirty="0" err="1">
                <a:latin typeface="Times New Roman" panose="02020603050405020304" pitchFamily="18" charset="0"/>
                <a:ea typeface="Arial"/>
                <a:cs typeface="Times New Roman" panose="02020603050405020304" pitchFamily="18" charset="0"/>
                <a:sym typeface="Arial"/>
              </a:rPr>
              <a:t>i</a:t>
            </a:r>
            <a:r>
              <a:rPr lang="en-US" sz="2000" b="1" dirty="0">
                <a:latin typeface="Times New Roman" panose="02020603050405020304" pitchFamily="18" charset="0"/>
                <a:ea typeface="Arial"/>
                <a:cs typeface="Times New Roman" panose="02020603050405020304" pitchFamily="18" charset="0"/>
                <a:sym typeface="Arial"/>
              </a:rPr>
              <a:t> 	= S</a:t>
            </a:r>
            <a:endParaRPr sz="2000" b="1" dirty="0">
              <a:latin typeface="Times New Roman" panose="02020603050405020304" pitchFamily="18" charset="0"/>
              <a:ea typeface="Arial"/>
              <a:cs typeface="Times New Roman" panose="02020603050405020304" pitchFamily="18" charset="0"/>
              <a:sym typeface="Arial"/>
            </a:endParaRPr>
          </a:p>
          <a:p>
            <a:pPr marL="3200400" lvl="0" indent="457200" algn="l" rtl="0">
              <a:spcBef>
                <a:spcPts val="800"/>
              </a:spcBef>
              <a:spcAft>
                <a:spcPts val="0"/>
              </a:spcAft>
              <a:buClr>
                <a:schemeClr val="dk1"/>
              </a:buClr>
              <a:buSzPts val="1100"/>
              <a:buFont typeface="Arial"/>
              <a:buNone/>
            </a:pPr>
            <a:r>
              <a:rPr lang="en-US" sz="1600" b="1" dirty="0" err="1">
                <a:latin typeface="Times New Roman" panose="02020603050405020304" pitchFamily="18" charset="0"/>
                <a:ea typeface="Arial"/>
                <a:cs typeface="Times New Roman" panose="02020603050405020304" pitchFamily="18" charset="0"/>
                <a:sym typeface="Arial"/>
              </a:rPr>
              <a:t>i</a:t>
            </a:r>
            <a:r>
              <a:rPr lang="en-US" sz="1600" b="1" dirty="0">
                <a:latin typeface="Times New Roman" panose="02020603050405020304" pitchFamily="18" charset="0"/>
                <a:ea typeface="Arial"/>
                <a:cs typeface="Times New Roman" panose="02020603050405020304" pitchFamily="18" charset="0"/>
                <a:sym typeface="Arial"/>
              </a:rPr>
              <a:t> = 1 to n</a:t>
            </a:r>
            <a:endParaRPr sz="1600" b="1"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2000" dirty="0">
                <a:latin typeface="Times New Roman" panose="02020603050405020304" pitchFamily="18" charset="0"/>
                <a:ea typeface="Arial"/>
                <a:cs typeface="Times New Roman" panose="02020603050405020304" pitchFamily="18" charset="0"/>
                <a:sym typeface="Arial"/>
              </a:rPr>
              <a:t>then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E</a:t>
            </a:r>
            <a:r>
              <a:rPr lang="en-US" sz="2000" baseline="-25000" dirty="0">
                <a:solidFill>
                  <a:schemeClr val="dk1"/>
                </a:solidFill>
                <a:latin typeface="Times New Roman" panose="02020603050405020304" pitchFamily="18" charset="0"/>
                <a:ea typeface="Arial"/>
                <a:cs typeface="Times New Roman" panose="02020603050405020304" pitchFamily="18" charset="0"/>
                <a:sym typeface="Arial"/>
              </a:rPr>
              <a:t>1</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 E</a:t>
            </a:r>
            <a:r>
              <a:rPr lang="en-US" sz="2000" baseline="-25000" dirty="0">
                <a:solidFill>
                  <a:schemeClr val="dk1"/>
                </a:solidFill>
                <a:latin typeface="Times New Roman" panose="02020603050405020304" pitchFamily="18" charset="0"/>
                <a:ea typeface="Arial"/>
                <a:cs typeface="Times New Roman" panose="02020603050405020304" pitchFamily="18" charset="0"/>
                <a:sym typeface="Arial"/>
              </a:rPr>
              <a:t>2</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 ...,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E</a:t>
            </a:r>
            <a:r>
              <a:rPr lang="en-US" sz="2000" baseline="-25000" dirty="0" err="1">
                <a:solidFill>
                  <a:schemeClr val="dk1"/>
                </a:solidFill>
                <a:latin typeface="Times New Roman" panose="02020603050405020304" pitchFamily="18" charset="0"/>
                <a:ea typeface="Arial"/>
                <a:cs typeface="Times New Roman" panose="02020603050405020304" pitchFamily="18" charset="0"/>
                <a:sym typeface="Arial"/>
              </a:rPr>
              <a:t>n</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dirty="0">
                <a:latin typeface="Times New Roman" panose="02020603050405020304" pitchFamily="18" charset="0"/>
                <a:ea typeface="Arial"/>
                <a:cs typeface="Times New Roman" panose="02020603050405020304" pitchFamily="18" charset="0"/>
                <a:sym typeface="Arial"/>
              </a:rPr>
              <a:t> are called exhaustive events.</a:t>
            </a:r>
            <a:endParaRPr sz="20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r>
              <a:rPr lang="en-US" sz="2000" dirty="0">
                <a:latin typeface="Times New Roman" panose="02020603050405020304" pitchFamily="18" charset="0"/>
                <a:ea typeface="Arial"/>
                <a:cs typeface="Times New Roman" panose="02020603050405020304" pitchFamily="18" charset="0"/>
                <a:sym typeface="Arial"/>
              </a:rPr>
              <a:t>In other words, events </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E</a:t>
            </a:r>
            <a:r>
              <a:rPr lang="en-US" sz="2000" baseline="-25000" dirty="0">
                <a:solidFill>
                  <a:schemeClr val="dk1"/>
                </a:solidFill>
                <a:latin typeface="Times New Roman" panose="02020603050405020304" pitchFamily="18" charset="0"/>
                <a:ea typeface="Arial"/>
                <a:cs typeface="Times New Roman" panose="02020603050405020304" pitchFamily="18" charset="0"/>
                <a:sym typeface="Arial"/>
              </a:rPr>
              <a:t>1</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 E</a:t>
            </a:r>
            <a:r>
              <a:rPr lang="en-US" sz="2000" baseline="-25000" dirty="0">
                <a:solidFill>
                  <a:schemeClr val="dk1"/>
                </a:solidFill>
                <a:latin typeface="Times New Roman" panose="02020603050405020304" pitchFamily="18" charset="0"/>
                <a:ea typeface="Arial"/>
                <a:cs typeface="Times New Roman" panose="02020603050405020304" pitchFamily="18" charset="0"/>
                <a:sym typeface="Arial"/>
              </a:rPr>
              <a:t>2</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 ..., </a:t>
            </a:r>
            <a:r>
              <a:rPr lang="en-US" sz="2000" dirty="0" err="1">
                <a:solidFill>
                  <a:schemeClr val="dk1"/>
                </a:solidFill>
                <a:latin typeface="Times New Roman" panose="02020603050405020304" pitchFamily="18" charset="0"/>
                <a:ea typeface="Arial"/>
                <a:cs typeface="Times New Roman" panose="02020603050405020304" pitchFamily="18" charset="0"/>
                <a:sym typeface="Arial"/>
              </a:rPr>
              <a:t>E</a:t>
            </a:r>
            <a:r>
              <a:rPr lang="en-US" sz="2000" baseline="-25000" dirty="0" err="1">
                <a:solidFill>
                  <a:schemeClr val="dk1"/>
                </a:solidFill>
                <a:latin typeface="Times New Roman" panose="02020603050405020304" pitchFamily="18" charset="0"/>
                <a:ea typeface="Arial"/>
                <a:cs typeface="Times New Roman" panose="02020603050405020304" pitchFamily="18" charset="0"/>
                <a:sym typeface="Arial"/>
              </a:rPr>
              <a:t>n</a:t>
            </a:r>
            <a:r>
              <a:rPr lang="en-US" sz="20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000" dirty="0">
                <a:latin typeface="Times New Roman" panose="02020603050405020304" pitchFamily="18" charset="0"/>
                <a:ea typeface="Arial"/>
                <a:cs typeface="Times New Roman" panose="02020603050405020304" pitchFamily="18" charset="0"/>
                <a:sym typeface="Arial"/>
              </a:rPr>
              <a:t> are said to be exhaustive if at least one of them necessarily occurs whenever the experiment is performed.</a:t>
            </a:r>
            <a:endParaRPr sz="2000" dirty="0">
              <a:latin typeface="Times New Roman" panose="02020603050405020304" pitchFamily="18" charset="0"/>
              <a:ea typeface="Arial"/>
              <a:cs typeface="Times New Roman" panose="02020603050405020304" pitchFamily="18" charset="0"/>
              <a:sym typeface="Arial"/>
            </a:endParaRPr>
          </a:p>
          <a:p>
            <a:pPr marL="0" lvl="0" indent="0" algn="l" rtl="0">
              <a:spcBef>
                <a:spcPts val="800"/>
              </a:spcBef>
              <a:spcAft>
                <a:spcPts val="0"/>
              </a:spcAft>
              <a:buNone/>
            </a:pPr>
            <a:endParaRPr sz="1800" dirty="0">
              <a:latin typeface="Times New Roman" panose="02020603050405020304" pitchFamily="18" charset="0"/>
              <a:ea typeface="Arial"/>
              <a:cs typeface="Times New Roman" panose="02020603050405020304" pitchFamily="18" charset="0"/>
              <a:sym typeface="Arial"/>
            </a:endParaRPr>
          </a:p>
        </p:txBody>
      </p:sp>
      <p:sp>
        <p:nvSpPr>
          <p:cNvPr id="288" name="Google Shape;288;p23"/>
          <p:cNvSpPr txBox="1"/>
          <p:nvPr/>
        </p:nvSpPr>
        <p:spPr>
          <a:xfrm>
            <a:off x="2053652" y="85725"/>
            <a:ext cx="4101823" cy="471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2500"/>
              <a:buFont typeface="Calibri"/>
              <a:buNone/>
            </a:pPr>
            <a:r>
              <a:rPr lang="en-US" sz="4800" b="1" dirty="0">
                <a:solidFill>
                  <a:srgbClr val="FF0000"/>
                </a:solidFill>
                <a:latin typeface="Times New Roman"/>
                <a:ea typeface="Times New Roman"/>
                <a:cs typeface="Times New Roman"/>
                <a:sym typeface="Times New Roman"/>
              </a:rPr>
              <a:t>E</a:t>
            </a:r>
            <a:r>
              <a:rPr lang="en-US" sz="4800" b="1" i="0" u="none" dirty="0">
                <a:solidFill>
                  <a:srgbClr val="FF0000"/>
                </a:solidFill>
                <a:latin typeface="Times New Roman"/>
                <a:ea typeface="Times New Roman"/>
                <a:cs typeface="Times New Roman"/>
                <a:sym typeface="Times New Roman"/>
              </a:rPr>
              <a:t>vents </a:t>
            </a:r>
            <a:r>
              <a:rPr lang="en-US" sz="4400" i="0" u="none" dirty="0">
                <a:solidFill>
                  <a:srgbClr val="FF0000"/>
                </a:solidFill>
                <a:latin typeface="Times New Roman"/>
                <a:ea typeface="Times New Roman"/>
                <a:cs typeface="Times New Roman"/>
                <a:sym typeface="Times New Roman"/>
              </a:rPr>
              <a:t>(contd.)</a:t>
            </a:r>
            <a:endParaRPr sz="44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5"/>
        <p:cNvGrpSpPr/>
        <p:nvPr/>
      </p:nvGrpSpPr>
      <p:grpSpPr>
        <a:xfrm>
          <a:off x="0" y="0"/>
          <a:ext cx="0" cy="0"/>
          <a:chOff x="0" y="0"/>
          <a:chExt cx="0" cy="0"/>
        </a:xfrm>
      </p:grpSpPr>
      <p:sp>
        <p:nvSpPr>
          <p:cNvPr id="296" name="Google Shape;296;p24"/>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13</a:t>
            </a:fld>
            <a:endParaRPr/>
          </a:p>
        </p:txBody>
      </p:sp>
      <p:sp>
        <p:nvSpPr>
          <p:cNvPr id="297" name="Google Shape;297;p24"/>
          <p:cNvSpPr txBox="1">
            <a:spLocks noGrp="1"/>
          </p:cNvSpPr>
          <p:nvPr>
            <p:ph type="title"/>
          </p:nvPr>
        </p:nvSpPr>
        <p:spPr>
          <a:xfrm>
            <a:off x="493712" y="85725"/>
            <a:ext cx="8229600" cy="853074"/>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sp>
        <p:nvSpPr>
          <p:cNvPr id="298" name="Google Shape;298;p24"/>
          <p:cNvSpPr txBox="1">
            <a:spLocks noGrp="1"/>
          </p:cNvSpPr>
          <p:nvPr>
            <p:ph type="body" idx="1"/>
          </p:nvPr>
        </p:nvSpPr>
        <p:spPr>
          <a:xfrm>
            <a:off x="304800" y="938800"/>
            <a:ext cx="8839200" cy="5421600"/>
          </a:xfrm>
          <a:prstGeom prst="rect">
            <a:avLst/>
          </a:prstGeom>
          <a:noFill/>
          <a:ln>
            <a:noFill/>
          </a:ln>
        </p:spPr>
        <p:txBody>
          <a:bodyPr spcFirstLastPara="1" wrap="square" lIns="90000" tIns="46800" rIns="90000" bIns="46800" anchor="t" anchorCtr="0">
            <a:noAutofit/>
          </a:bodyPr>
          <a:lstStyle/>
          <a:p>
            <a:pPr marL="0" lvl="0" indent="0" algn="l" rtl="0">
              <a:spcBef>
                <a:spcPts val="800"/>
              </a:spcBef>
              <a:spcAft>
                <a:spcPts val="0"/>
              </a:spcAft>
              <a:buNone/>
            </a:pPr>
            <a:r>
              <a:rPr lang="en-US" sz="1800" b="1" dirty="0">
                <a:solidFill>
                  <a:srgbClr val="0000FF"/>
                </a:solidFill>
                <a:latin typeface="Arial"/>
                <a:ea typeface="Arial"/>
                <a:cs typeface="Arial"/>
                <a:sym typeface="Arial"/>
              </a:rPr>
              <a:t>Mutually exclusive and exhaustive events</a:t>
            </a:r>
            <a:endParaRPr sz="1800" dirty="0">
              <a:latin typeface="Arial"/>
              <a:ea typeface="Arial"/>
              <a:cs typeface="Arial"/>
              <a:sym typeface="Arial"/>
            </a:endParaRPr>
          </a:p>
          <a:p>
            <a:pPr marL="0" lvl="0" indent="0" algn="l" rtl="0">
              <a:spcBef>
                <a:spcPts val="800"/>
              </a:spcBef>
              <a:spcAft>
                <a:spcPts val="0"/>
              </a:spcAft>
              <a:buNone/>
            </a:pPr>
            <a:endParaRPr sz="1800" dirty="0">
              <a:latin typeface="Arial"/>
              <a:ea typeface="Arial"/>
              <a:cs typeface="Arial"/>
              <a:sym typeface="Arial"/>
            </a:endParaRPr>
          </a:p>
          <a:p>
            <a:pPr marL="0" lvl="0" indent="0" algn="l" rtl="0">
              <a:spcBef>
                <a:spcPts val="800"/>
              </a:spcBef>
              <a:spcAft>
                <a:spcPts val="0"/>
              </a:spcAft>
              <a:buNone/>
            </a:pPr>
            <a:r>
              <a:rPr lang="en-US" sz="1800" dirty="0">
                <a:latin typeface="Arial"/>
                <a:ea typeface="Arial"/>
                <a:cs typeface="Arial"/>
                <a:sym typeface="Arial"/>
              </a:rPr>
              <a:t>if </a:t>
            </a:r>
            <a:r>
              <a:rPr lang="en-US" sz="1800" b="1" dirty="0">
                <a:latin typeface="Arial"/>
                <a:ea typeface="Arial"/>
                <a:cs typeface="Arial"/>
                <a:sym typeface="Arial"/>
              </a:rPr>
              <a:t>E </a:t>
            </a:r>
            <a:r>
              <a:rPr lang="en-US" sz="1800" b="1" dirty="0" err="1">
                <a:latin typeface="Arial"/>
                <a:ea typeface="Arial"/>
                <a:cs typeface="Arial"/>
                <a:sym typeface="Arial"/>
              </a:rPr>
              <a:t>i</a:t>
            </a:r>
            <a:r>
              <a:rPr lang="en-US" sz="1800" b="1" dirty="0">
                <a:latin typeface="Arial"/>
                <a:ea typeface="Arial"/>
                <a:cs typeface="Arial"/>
                <a:sym typeface="Arial"/>
              </a:rPr>
              <a:t> ∩ E j = φ for </a:t>
            </a:r>
            <a:r>
              <a:rPr lang="en-US" sz="1800" b="1" dirty="0" err="1">
                <a:latin typeface="Arial"/>
                <a:ea typeface="Arial"/>
                <a:cs typeface="Arial"/>
                <a:sym typeface="Arial"/>
              </a:rPr>
              <a:t>i</a:t>
            </a:r>
            <a:r>
              <a:rPr lang="en-US" sz="1800" b="1" dirty="0">
                <a:latin typeface="Arial"/>
                <a:ea typeface="Arial"/>
                <a:cs typeface="Arial"/>
                <a:sym typeface="Arial"/>
              </a:rPr>
              <a:t> ≠ j</a:t>
            </a:r>
            <a:r>
              <a:rPr lang="en-US" sz="1800" dirty="0">
                <a:latin typeface="Arial"/>
                <a:ea typeface="Arial"/>
                <a:cs typeface="Arial"/>
                <a:sym typeface="Arial"/>
              </a:rPr>
              <a:t> i.e., events E </a:t>
            </a:r>
            <a:r>
              <a:rPr lang="en-US" sz="1800" dirty="0" err="1">
                <a:latin typeface="Arial"/>
                <a:ea typeface="Arial"/>
                <a:cs typeface="Arial"/>
                <a:sym typeface="Arial"/>
              </a:rPr>
              <a:t>i</a:t>
            </a:r>
            <a:r>
              <a:rPr lang="en-US" sz="1800" dirty="0">
                <a:latin typeface="Arial"/>
                <a:ea typeface="Arial"/>
                <a:cs typeface="Arial"/>
                <a:sym typeface="Arial"/>
              </a:rPr>
              <a:t> and E j are pairwise disjoint </a:t>
            </a:r>
            <a:endParaRPr sz="1800" dirty="0">
              <a:latin typeface="Arial"/>
              <a:ea typeface="Arial"/>
              <a:cs typeface="Arial"/>
              <a:sym typeface="Arial"/>
            </a:endParaRPr>
          </a:p>
          <a:p>
            <a:pPr marL="0" lvl="0" indent="0" algn="l" rtl="0">
              <a:spcBef>
                <a:spcPts val="800"/>
              </a:spcBef>
              <a:spcAft>
                <a:spcPts val="0"/>
              </a:spcAft>
              <a:buNone/>
            </a:pPr>
            <a:r>
              <a:rPr lang="en-US" sz="1800" dirty="0">
                <a:latin typeface="Arial"/>
                <a:ea typeface="Arial"/>
                <a:cs typeface="Arial"/>
                <a:sym typeface="Arial"/>
              </a:rPr>
              <a:t>and</a:t>
            </a:r>
            <a:endParaRPr sz="1800" dirty="0">
              <a:latin typeface="Arial"/>
              <a:ea typeface="Arial"/>
              <a:cs typeface="Arial"/>
              <a:sym typeface="Arial"/>
            </a:endParaRPr>
          </a:p>
          <a:p>
            <a:pPr marL="457200" lvl="0" indent="457200" algn="l" rtl="0">
              <a:spcBef>
                <a:spcPts val="800"/>
              </a:spcBef>
              <a:spcAft>
                <a:spcPts val="0"/>
              </a:spcAft>
              <a:buNone/>
            </a:pPr>
            <a:r>
              <a:rPr lang="en-US" sz="1800" b="1" dirty="0">
                <a:solidFill>
                  <a:schemeClr val="dk1"/>
                </a:solidFill>
                <a:latin typeface="Arial"/>
                <a:ea typeface="Arial"/>
                <a:cs typeface="Arial"/>
                <a:sym typeface="Arial"/>
              </a:rPr>
              <a:t>E</a:t>
            </a:r>
            <a:r>
              <a:rPr lang="en-US" sz="1800" b="1" baseline="-25000" dirty="0">
                <a:solidFill>
                  <a:schemeClr val="dk1"/>
                </a:solidFill>
                <a:latin typeface="Arial"/>
                <a:ea typeface="Arial"/>
                <a:cs typeface="Arial"/>
                <a:sym typeface="Arial"/>
              </a:rPr>
              <a:t>1</a:t>
            </a:r>
            <a:r>
              <a:rPr lang="en-US" sz="1800" b="1" dirty="0">
                <a:solidFill>
                  <a:schemeClr val="dk1"/>
                </a:solidFill>
                <a:latin typeface="Arial"/>
                <a:ea typeface="Arial"/>
                <a:cs typeface="Arial"/>
                <a:sym typeface="Arial"/>
              </a:rPr>
              <a:t> ∪ E</a:t>
            </a:r>
            <a:r>
              <a:rPr lang="en-US" sz="1800" b="1" baseline="-25000" dirty="0">
                <a:solidFill>
                  <a:schemeClr val="dk1"/>
                </a:solidFill>
                <a:latin typeface="Arial"/>
                <a:ea typeface="Arial"/>
                <a:cs typeface="Arial"/>
                <a:sym typeface="Arial"/>
              </a:rPr>
              <a:t>2</a:t>
            </a:r>
            <a:r>
              <a:rPr lang="en-US" sz="1800" b="1" dirty="0">
                <a:solidFill>
                  <a:schemeClr val="dk1"/>
                </a:solidFill>
                <a:latin typeface="Arial"/>
                <a:ea typeface="Arial"/>
                <a:cs typeface="Arial"/>
                <a:sym typeface="Arial"/>
              </a:rPr>
              <a:t> ∪ E</a:t>
            </a:r>
            <a:r>
              <a:rPr lang="en-US" sz="1800" b="1" baseline="-25000" dirty="0">
                <a:solidFill>
                  <a:schemeClr val="dk1"/>
                </a:solidFill>
                <a:latin typeface="Arial"/>
                <a:ea typeface="Arial"/>
                <a:cs typeface="Arial"/>
                <a:sym typeface="Arial"/>
              </a:rPr>
              <a:t>3</a:t>
            </a:r>
            <a:r>
              <a:rPr lang="en-US" sz="1800" b="1" dirty="0">
                <a:solidFill>
                  <a:schemeClr val="dk1"/>
                </a:solidFill>
                <a:latin typeface="Arial"/>
                <a:ea typeface="Arial"/>
                <a:cs typeface="Arial"/>
                <a:sym typeface="Arial"/>
              </a:rPr>
              <a:t> ∪ ... ∪ </a:t>
            </a:r>
            <a:r>
              <a:rPr lang="en-US" sz="1800" b="1" dirty="0" err="1">
                <a:solidFill>
                  <a:schemeClr val="dk1"/>
                </a:solidFill>
                <a:latin typeface="Arial"/>
                <a:ea typeface="Arial"/>
                <a:cs typeface="Arial"/>
                <a:sym typeface="Arial"/>
              </a:rPr>
              <a:t>E</a:t>
            </a:r>
            <a:r>
              <a:rPr lang="en-US" sz="1800" b="1" baseline="-25000" dirty="0" err="1">
                <a:solidFill>
                  <a:schemeClr val="dk1"/>
                </a:solidFill>
                <a:latin typeface="Arial"/>
                <a:ea typeface="Arial"/>
                <a:cs typeface="Arial"/>
                <a:sym typeface="Arial"/>
              </a:rPr>
              <a:t>n</a:t>
            </a:r>
            <a:r>
              <a:rPr lang="en-US" sz="1800" b="1" dirty="0">
                <a:solidFill>
                  <a:schemeClr val="dk1"/>
                </a:solidFill>
                <a:latin typeface="Arial"/>
                <a:ea typeface="Arial"/>
                <a:cs typeface="Arial"/>
                <a:sym typeface="Arial"/>
              </a:rPr>
              <a:t> 	= ∪ </a:t>
            </a:r>
            <a:r>
              <a:rPr lang="en-US" sz="1800" b="1" dirty="0" err="1">
                <a:solidFill>
                  <a:schemeClr val="dk1"/>
                </a:solidFill>
                <a:latin typeface="Arial"/>
                <a:ea typeface="Arial"/>
                <a:cs typeface="Arial"/>
                <a:sym typeface="Arial"/>
              </a:rPr>
              <a:t>E</a:t>
            </a:r>
            <a:r>
              <a:rPr lang="en-US" sz="1800" b="1" baseline="-25000" dirty="0" err="1">
                <a:solidFill>
                  <a:schemeClr val="dk1"/>
                </a:solidFill>
                <a:latin typeface="Arial"/>
                <a:ea typeface="Arial"/>
                <a:cs typeface="Arial"/>
                <a:sym typeface="Arial"/>
              </a:rPr>
              <a:t>i</a:t>
            </a:r>
            <a:r>
              <a:rPr lang="en-US" sz="1800" b="1" dirty="0">
                <a:solidFill>
                  <a:schemeClr val="dk1"/>
                </a:solidFill>
                <a:latin typeface="Arial"/>
                <a:ea typeface="Arial"/>
                <a:cs typeface="Arial"/>
                <a:sym typeface="Arial"/>
              </a:rPr>
              <a:t> 	= S</a:t>
            </a:r>
            <a:endParaRPr sz="1800" b="1" dirty="0">
              <a:solidFill>
                <a:schemeClr val="dk1"/>
              </a:solidFill>
              <a:latin typeface="Arial"/>
              <a:ea typeface="Arial"/>
              <a:cs typeface="Arial"/>
              <a:sym typeface="Arial"/>
            </a:endParaRPr>
          </a:p>
          <a:p>
            <a:pPr marL="3200400" lvl="0" indent="457200" algn="l" rtl="0">
              <a:spcBef>
                <a:spcPts val="800"/>
              </a:spcBef>
              <a:spcAft>
                <a:spcPts val="0"/>
              </a:spcAft>
              <a:buNone/>
            </a:pPr>
            <a:r>
              <a:rPr lang="en-US" sz="1400" b="1" dirty="0" err="1">
                <a:solidFill>
                  <a:schemeClr val="dk1"/>
                </a:solidFill>
                <a:latin typeface="Arial"/>
                <a:ea typeface="Arial"/>
                <a:cs typeface="Arial"/>
                <a:sym typeface="Arial"/>
              </a:rPr>
              <a:t>i</a:t>
            </a:r>
            <a:r>
              <a:rPr lang="en-US" sz="1400" b="1" dirty="0">
                <a:solidFill>
                  <a:schemeClr val="dk1"/>
                </a:solidFill>
                <a:latin typeface="Arial"/>
                <a:ea typeface="Arial"/>
                <a:cs typeface="Arial"/>
                <a:sym typeface="Arial"/>
              </a:rPr>
              <a:t> = 1 to n</a:t>
            </a:r>
            <a:endParaRPr sz="1800" b="1" dirty="0">
              <a:latin typeface="Arial"/>
              <a:ea typeface="Arial"/>
              <a:cs typeface="Arial"/>
              <a:sym typeface="Arial"/>
            </a:endParaRPr>
          </a:p>
          <a:p>
            <a:pPr marL="0" lvl="0" indent="0" algn="l" rtl="0">
              <a:spcBef>
                <a:spcPts val="800"/>
              </a:spcBef>
              <a:spcAft>
                <a:spcPts val="0"/>
              </a:spcAft>
              <a:buNone/>
            </a:pPr>
            <a:r>
              <a:rPr lang="en-US" sz="1800" dirty="0">
                <a:latin typeface="Arial"/>
                <a:ea typeface="Arial"/>
                <a:cs typeface="Arial"/>
                <a:sym typeface="Arial"/>
              </a:rPr>
              <a:t>then events </a:t>
            </a:r>
            <a:r>
              <a:rPr lang="en-US" sz="1800" dirty="0">
                <a:solidFill>
                  <a:schemeClr val="dk1"/>
                </a:solidFill>
                <a:latin typeface="Arial"/>
                <a:ea typeface="Arial"/>
                <a:cs typeface="Arial"/>
                <a:sym typeface="Arial"/>
              </a:rPr>
              <a:t>E</a:t>
            </a:r>
            <a:r>
              <a:rPr lang="en-US" sz="1800" baseline="-25000" dirty="0">
                <a:solidFill>
                  <a:schemeClr val="dk1"/>
                </a:solidFill>
                <a:latin typeface="Arial"/>
                <a:ea typeface="Arial"/>
                <a:cs typeface="Arial"/>
                <a:sym typeface="Arial"/>
              </a:rPr>
              <a:t>1</a:t>
            </a:r>
            <a:r>
              <a:rPr lang="en-US" sz="1800" dirty="0">
                <a:solidFill>
                  <a:schemeClr val="dk1"/>
                </a:solidFill>
                <a:latin typeface="Arial"/>
                <a:ea typeface="Arial"/>
                <a:cs typeface="Arial"/>
                <a:sym typeface="Arial"/>
              </a:rPr>
              <a:t> , E</a:t>
            </a:r>
            <a:r>
              <a:rPr lang="en-US" sz="1800" baseline="-25000" dirty="0">
                <a:solidFill>
                  <a:schemeClr val="dk1"/>
                </a:solidFill>
                <a:latin typeface="Arial"/>
                <a:ea typeface="Arial"/>
                <a:cs typeface="Arial"/>
                <a:sym typeface="Arial"/>
              </a:rPr>
              <a:t>2</a:t>
            </a:r>
            <a:r>
              <a:rPr lang="en-US" sz="1800" dirty="0">
                <a:solidFill>
                  <a:schemeClr val="dk1"/>
                </a:solidFill>
                <a:latin typeface="Arial"/>
                <a:ea typeface="Arial"/>
                <a:cs typeface="Arial"/>
                <a:sym typeface="Arial"/>
              </a:rPr>
              <a:t> , ..., </a:t>
            </a:r>
            <a:r>
              <a:rPr lang="en-US" sz="1800" dirty="0" err="1">
                <a:solidFill>
                  <a:schemeClr val="dk1"/>
                </a:solidFill>
                <a:latin typeface="Arial"/>
                <a:ea typeface="Arial"/>
                <a:cs typeface="Arial"/>
                <a:sym typeface="Arial"/>
              </a:rPr>
              <a:t>E</a:t>
            </a:r>
            <a:r>
              <a:rPr lang="en-US" sz="1800" baseline="-25000" dirty="0" err="1">
                <a:solidFill>
                  <a:schemeClr val="dk1"/>
                </a:solidFill>
                <a:latin typeface="Arial"/>
                <a:ea typeface="Arial"/>
                <a:cs typeface="Arial"/>
                <a:sym typeface="Arial"/>
              </a:rPr>
              <a:t>n</a:t>
            </a:r>
            <a:r>
              <a:rPr lang="en-US" sz="1800" dirty="0">
                <a:solidFill>
                  <a:schemeClr val="dk1"/>
                </a:solidFill>
                <a:latin typeface="Arial"/>
                <a:ea typeface="Arial"/>
                <a:cs typeface="Arial"/>
                <a:sym typeface="Arial"/>
              </a:rPr>
              <a:t> </a:t>
            </a:r>
            <a:r>
              <a:rPr lang="en-US" sz="1800" dirty="0">
                <a:latin typeface="Arial"/>
                <a:ea typeface="Arial"/>
                <a:cs typeface="Arial"/>
                <a:sym typeface="Arial"/>
              </a:rPr>
              <a:t> are called mutually exclusive and exhaustive events.</a:t>
            </a:r>
            <a:endParaRPr sz="1800" dirty="0">
              <a:latin typeface="Arial"/>
              <a:ea typeface="Arial"/>
              <a:cs typeface="Arial"/>
              <a:sym typeface="Arial"/>
            </a:endParaRPr>
          </a:p>
          <a:p>
            <a:pPr marL="0" lvl="0" indent="0" algn="l" rtl="0">
              <a:spcBef>
                <a:spcPts val="800"/>
              </a:spcBef>
              <a:spcAft>
                <a:spcPts val="0"/>
              </a:spcAft>
              <a:buNone/>
            </a:pPr>
            <a:endParaRPr sz="1800" dirty="0">
              <a:latin typeface="Arial"/>
              <a:ea typeface="Arial"/>
              <a:cs typeface="Arial"/>
              <a:sym typeface="Arial"/>
            </a:endParaRPr>
          </a:p>
          <a:p>
            <a:pPr marL="0" lvl="0" indent="0" algn="l" rtl="0">
              <a:spcBef>
                <a:spcPts val="800"/>
              </a:spcBef>
              <a:spcAft>
                <a:spcPts val="0"/>
              </a:spcAft>
              <a:buNone/>
            </a:pPr>
            <a:endParaRPr sz="1800" dirty="0">
              <a:latin typeface="Arial"/>
              <a:ea typeface="Arial"/>
              <a:cs typeface="Arial"/>
              <a:sym typeface="Arial"/>
            </a:endParaRPr>
          </a:p>
          <a:p>
            <a:pPr marL="0" lvl="0" indent="0" algn="l" rtl="0">
              <a:spcBef>
                <a:spcPts val="800"/>
              </a:spcBef>
              <a:spcAft>
                <a:spcPts val="0"/>
              </a:spcAft>
              <a:buNone/>
            </a:pPr>
            <a:r>
              <a:rPr lang="en-US" sz="1800" dirty="0">
                <a:latin typeface="Arial"/>
                <a:ea typeface="Arial"/>
                <a:cs typeface="Arial"/>
                <a:sym typeface="Arial"/>
              </a:rPr>
              <a:t>A </a:t>
            </a:r>
            <a:r>
              <a:rPr lang="en-US" sz="1800" b="1" dirty="0">
                <a:solidFill>
                  <a:srgbClr val="0000FF"/>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partition of a set</a:t>
            </a:r>
            <a:r>
              <a:rPr lang="en-US" sz="1800" b="1" dirty="0">
                <a:solidFill>
                  <a:srgbClr val="0000FF"/>
                </a:solidFill>
                <a:latin typeface="Arial"/>
                <a:ea typeface="Arial"/>
                <a:cs typeface="Arial"/>
                <a:sym typeface="Arial"/>
              </a:rPr>
              <a:t> S</a:t>
            </a:r>
            <a:r>
              <a:rPr lang="en-US" sz="1800" dirty="0">
                <a:latin typeface="Arial"/>
                <a:ea typeface="Arial"/>
                <a:cs typeface="Arial"/>
                <a:sym typeface="Arial"/>
              </a:rPr>
              <a:t> is a set of nonempty subsets of S, such that every element x in S is in exactly one of these subsets.</a:t>
            </a:r>
            <a:endParaRPr sz="1800" dirty="0">
              <a:latin typeface="Arial"/>
              <a:ea typeface="Arial"/>
              <a:cs typeface="Arial"/>
              <a:sym typeface="Arial"/>
            </a:endParaRPr>
          </a:p>
        </p:txBody>
      </p:sp>
      <p:sp>
        <p:nvSpPr>
          <p:cNvPr id="299" name="Google Shape;299;p24"/>
          <p:cNvSpPr txBox="1"/>
          <p:nvPr/>
        </p:nvSpPr>
        <p:spPr>
          <a:xfrm>
            <a:off x="493712" y="85724"/>
            <a:ext cx="7421095" cy="837775"/>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0000"/>
              </a:buClr>
              <a:buSzPts val="2500"/>
              <a:buFont typeface="Calibri"/>
              <a:buNone/>
            </a:pPr>
            <a:r>
              <a:rPr lang="en-US" sz="4800" b="1" dirty="0">
                <a:solidFill>
                  <a:srgbClr val="FF0000"/>
                </a:solidFill>
                <a:latin typeface="Times New Roman"/>
                <a:ea typeface="Times New Roman"/>
                <a:cs typeface="Times New Roman"/>
                <a:sym typeface="Times New Roman"/>
              </a:rPr>
              <a:t>E</a:t>
            </a:r>
            <a:r>
              <a:rPr lang="en-US" sz="4800" b="1" i="0" u="none" dirty="0">
                <a:solidFill>
                  <a:srgbClr val="FF0000"/>
                </a:solidFill>
                <a:latin typeface="Times New Roman"/>
                <a:ea typeface="Times New Roman"/>
                <a:cs typeface="Times New Roman"/>
                <a:sym typeface="Times New Roman"/>
              </a:rPr>
              <a:t>vents </a:t>
            </a:r>
            <a:r>
              <a:rPr lang="en-US" sz="4400" i="0" u="none" dirty="0">
                <a:solidFill>
                  <a:srgbClr val="FF0000"/>
                </a:solidFill>
                <a:latin typeface="Times New Roman"/>
                <a:ea typeface="Times New Roman"/>
                <a:cs typeface="Times New Roman"/>
                <a:sym typeface="Times New Roman"/>
              </a:rPr>
              <a:t>(contd.)</a:t>
            </a:r>
            <a:endParaRPr sz="44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6"/>
        <p:cNvGrpSpPr/>
        <p:nvPr/>
      </p:nvGrpSpPr>
      <p:grpSpPr>
        <a:xfrm>
          <a:off x="0" y="0"/>
          <a:ext cx="0" cy="0"/>
          <a:chOff x="0" y="0"/>
          <a:chExt cx="0" cy="0"/>
        </a:xfrm>
      </p:grpSpPr>
      <p:sp>
        <p:nvSpPr>
          <p:cNvPr id="307" name="Google Shape;307;p25"/>
          <p:cNvSpPr txBox="1"/>
          <p:nvPr/>
        </p:nvSpPr>
        <p:spPr>
          <a:xfrm>
            <a:off x="8198825" y="6340050"/>
            <a:ext cx="6102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14</a:t>
            </a:fld>
            <a:endParaRPr/>
          </a:p>
        </p:txBody>
      </p:sp>
      <p:sp>
        <p:nvSpPr>
          <p:cNvPr id="308" name="Google Shape;308;p25"/>
          <p:cNvSpPr txBox="1">
            <a:spLocks noGrp="1"/>
          </p:cNvSpPr>
          <p:nvPr>
            <p:ph type="title"/>
          </p:nvPr>
        </p:nvSpPr>
        <p:spPr>
          <a:xfrm>
            <a:off x="144462" y="107950"/>
            <a:ext cx="8280400" cy="623887"/>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400" b="0" i="0" u="none">
                <a:solidFill>
                  <a:srgbClr val="FF0000"/>
                </a:solidFill>
                <a:latin typeface="Times New Roman"/>
                <a:ea typeface="Times New Roman"/>
                <a:cs typeface="Times New Roman"/>
                <a:sym typeface="Times New Roman"/>
              </a:rPr>
              <a:t>References</a:t>
            </a:r>
            <a:endParaRPr/>
          </a:p>
        </p:txBody>
      </p:sp>
      <p:sp>
        <p:nvSpPr>
          <p:cNvPr id="309" name="Google Shape;309;p25"/>
          <p:cNvSpPr txBox="1">
            <a:spLocks noGrp="1"/>
          </p:cNvSpPr>
          <p:nvPr>
            <p:ph type="body" idx="1"/>
          </p:nvPr>
        </p:nvSpPr>
        <p:spPr>
          <a:xfrm>
            <a:off x="719137" y="731825"/>
            <a:ext cx="8089887" cy="55167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800"/>
              </a:spcBef>
              <a:spcAft>
                <a:spcPts val="0"/>
              </a:spcAft>
              <a:buSzPts val="3200"/>
              <a:buNone/>
            </a:pPr>
            <a:r>
              <a:rPr lang="en-IN" sz="1800" i="0" u="none" dirty="0">
                <a:solidFill>
                  <a:schemeClr val="tx1"/>
                </a:solidFill>
                <a:latin typeface="Times New Roman" panose="02020603050405020304" pitchFamily="18" charset="0"/>
                <a:ea typeface="Arial"/>
                <a:cs typeface="Times New Roman" panose="02020603050405020304" pitchFamily="18" charset="0"/>
                <a:sym typeface="Arial"/>
              </a:rPr>
              <a:t>*</a:t>
            </a:r>
            <a:r>
              <a:rPr lang="en-IN" sz="1800" dirty="0">
                <a:solidFill>
                  <a:schemeClr val="tx1"/>
                </a:solidFill>
                <a:latin typeface="Times New Roman" panose="02020603050405020304" pitchFamily="18" charset="0"/>
                <a:ea typeface="Arial"/>
                <a:cs typeface="Times New Roman" panose="02020603050405020304" pitchFamily="18" charset="0"/>
                <a:sym typeface="Arial"/>
              </a:rPr>
              <a:t> </a:t>
            </a:r>
            <a:r>
              <a:rPr lang="en-IN" sz="1800" dirty="0">
                <a:solidFill>
                  <a:schemeClr val="tx1"/>
                </a:solidFill>
                <a:uFill>
                  <a:noFill/>
                </a:u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https://ncert.nic.in/textbook.php?kemh1=16-16</a:t>
            </a:r>
            <a:endParaRPr lang="en-IN" sz="1800" dirty="0">
              <a:solidFill>
                <a:schemeClr val="tx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00000"/>
              </a:lnSpc>
              <a:spcBef>
                <a:spcPts val="800"/>
              </a:spcBef>
              <a:spcAft>
                <a:spcPts val="0"/>
              </a:spcAft>
              <a:buSzPts val="3200"/>
              <a:buNone/>
            </a:pPr>
            <a:r>
              <a:rPr lang="en-US" sz="1800" dirty="0">
                <a:solidFill>
                  <a:schemeClr val="tx1"/>
                </a:solidFill>
                <a:latin typeface="Times New Roman" panose="02020603050405020304" pitchFamily="18" charset="0"/>
                <a:ea typeface="Arial"/>
                <a:cs typeface="Times New Roman" panose="02020603050405020304" pitchFamily="18" charset="0"/>
                <a:sym typeface="Arial"/>
              </a:rPr>
              <a:t>* </a:t>
            </a:r>
            <a:r>
              <a:rPr lang="en-US" sz="1800" i="0" u="none" dirty="0">
                <a:solidFill>
                  <a:schemeClr val="tx1"/>
                </a:solidFill>
                <a:latin typeface="Times New Roman" panose="02020603050405020304" pitchFamily="18" charset="0"/>
                <a:ea typeface="Arial"/>
                <a:cs typeface="Times New Roman" panose="02020603050405020304" pitchFamily="18" charset="0"/>
                <a:sym typeface="Arial"/>
              </a:rPr>
              <a:t>Notes: sections 1 to 1.3 of</a:t>
            </a:r>
            <a:endParaRPr sz="1800" i="0" u="none" dirty="0">
              <a:solidFill>
                <a:schemeClr val="tx1"/>
              </a:solidFill>
              <a:latin typeface="Times New Roman" panose="02020603050405020304" pitchFamily="18" charset="0"/>
              <a:ea typeface="Arial"/>
              <a:cs typeface="Times New Roman" panose="02020603050405020304" pitchFamily="18" charset="0"/>
              <a:sym typeface="Arial"/>
            </a:endParaRPr>
          </a:p>
          <a:p>
            <a:pPr marL="0" lvl="0" indent="457200" algn="l" rtl="0">
              <a:lnSpc>
                <a:spcPct val="100000"/>
              </a:lnSpc>
              <a:spcBef>
                <a:spcPts val="800"/>
              </a:spcBef>
              <a:spcAft>
                <a:spcPts val="0"/>
              </a:spcAft>
              <a:buSzPts val="3200"/>
              <a:buNone/>
            </a:pPr>
            <a:r>
              <a:rPr lang="en-US" sz="1800" i="0" u="none" dirty="0">
                <a:solidFill>
                  <a:schemeClr val="tx1"/>
                </a:solidFill>
                <a:latin typeface="Times New Roman" panose="02020603050405020304" pitchFamily="18" charset="0"/>
                <a:ea typeface="Arial"/>
                <a:cs typeface="Times New Roman" panose="02020603050405020304" pitchFamily="18" charset="0"/>
                <a:sym typeface="Arial"/>
              </a:rPr>
              <a:t>http://www.statslab.cam.ac.uk/~rrw1/prob/prob-weber.pdf  </a:t>
            </a:r>
            <a:endParaRPr lang="en-US" dirty="0">
              <a:solidFill>
                <a:schemeClr val="tx1"/>
              </a:solidFill>
              <a:latin typeface="Times New Roman" panose="02020603050405020304" pitchFamily="18" charset="0"/>
              <a:ea typeface="Arial"/>
              <a:cs typeface="Times New Roman" panose="02020603050405020304" pitchFamily="18" charset="0"/>
            </a:endParaRPr>
          </a:p>
          <a:p>
            <a:pPr marL="285750" lvl="0" indent="-285750" algn="l" rtl="0">
              <a:lnSpc>
                <a:spcPct val="100000"/>
              </a:lnSpc>
              <a:spcBef>
                <a:spcPts val="800"/>
              </a:spcBef>
              <a:spcAft>
                <a:spcPts val="0"/>
              </a:spcAft>
              <a:buSzPts val="3200"/>
              <a:buFont typeface="Arial" panose="020B0604020202020204" pitchFamily="34" charset="0"/>
              <a:buChar char="•"/>
            </a:pPr>
            <a:r>
              <a:rPr lang="en-US" sz="1800" dirty="0">
                <a:solidFill>
                  <a:schemeClr val="tx1"/>
                </a:solidFill>
                <a:latin typeface="Times New Roman" panose="02020603050405020304" pitchFamily="18" charset="0"/>
                <a:ea typeface="Arial"/>
                <a:cs typeface="Times New Roman" panose="02020603050405020304" pitchFamily="18" charset="0"/>
                <a:sym typeface="Arial"/>
              </a:rPr>
              <a:t>Chapter 1 of TP1: William Feller, An Introduction to Probability Theory and Its Applications: Volume 1, Third Edition, 1968 by John Wiley &amp; </a:t>
            </a:r>
            <a:r>
              <a:rPr lang="en-US" sz="1800" dirty="0" err="1">
                <a:solidFill>
                  <a:schemeClr val="tx1"/>
                </a:solidFill>
                <a:latin typeface="Times New Roman" panose="02020603050405020304" pitchFamily="18" charset="0"/>
                <a:ea typeface="Arial"/>
                <a:cs typeface="Times New Roman" panose="02020603050405020304" pitchFamily="18" charset="0"/>
                <a:sym typeface="Arial"/>
              </a:rPr>
              <a:t>Sons,Inc</a:t>
            </a:r>
            <a:r>
              <a:rPr lang="en-US" sz="1800" dirty="0">
                <a:solidFill>
                  <a:schemeClr val="tx1"/>
                </a:solidFill>
                <a:latin typeface="Times New Roman" panose="02020603050405020304" pitchFamily="18" charset="0"/>
                <a:ea typeface="Arial"/>
                <a:cs typeface="Times New Roman" panose="02020603050405020304" pitchFamily="18" charset="0"/>
                <a:sym typeface="Arial"/>
              </a:rPr>
              <a:t>. </a:t>
            </a:r>
            <a:endParaRPr dirty="0">
              <a:solidFill>
                <a:schemeClr val="tx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3200"/>
              <a:buNone/>
            </a:pPr>
            <a:endParaRPr dirty="0"/>
          </a:p>
          <a:p>
            <a:pPr marL="0" lvl="0" indent="0" algn="just" rtl="0">
              <a:lnSpc>
                <a:spcPct val="100000"/>
              </a:lnSpc>
              <a:spcBef>
                <a:spcPts val="800"/>
              </a:spcBef>
              <a:spcAft>
                <a:spcPts val="0"/>
              </a:spcAft>
              <a:buSzPts val="3200"/>
              <a:buNone/>
            </a:pPr>
            <a:r>
              <a:rPr lang="en-US" sz="3200" b="0" i="0" u="none" dirty="0">
                <a:solidFill>
                  <a:srgbClr val="000000"/>
                </a:solidFill>
                <a:latin typeface="Times New Roman"/>
                <a:ea typeface="Times New Roman"/>
                <a:cs typeface="Times New Roman"/>
                <a:sym typeface="Times New Roman"/>
              </a:rPr>
              <a:t> </a:t>
            </a:r>
            <a:endParaRPr dirty="0"/>
          </a:p>
          <a:p>
            <a:pPr marL="0" lvl="0" indent="0" algn="just" rtl="0">
              <a:lnSpc>
                <a:spcPct val="100000"/>
              </a:lnSpc>
              <a:spcBef>
                <a:spcPts val="800"/>
              </a:spcBef>
              <a:spcAft>
                <a:spcPts val="0"/>
              </a:spcAft>
              <a:buSzPts val="3200"/>
              <a:buNone/>
            </a:pPr>
            <a:endParaRPr sz="3200" b="0" i="0" u="none" dirty="0">
              <a:solidFill>
                <a:srgbClr val="000000"/>
              </a:solidFill>
              <a:latin typeface="Times New Roman"/>
              <a:ea typeface="Times New Roman"/>
              <a:cs typeface="Times New Roman"/>
              <a:sym typeface="Times New Roman"/>
            </a:endParaRPr>
          </a:p>
          <a:p>
            <a:pPr marL="0" lvl="0" indent="0" algn="just" rtl="0">
              <a:lnSpc>
                <a:spcPct val="100000"/>
              </a:lnSpc>
              <a:spcBef>
                <a:spcPts val="800"/>
              </a:spcBef>
              <a:spcAft>
                <a:spcPts val="0"/>
              </a:spcAft>
              <a:buSzPts val="3200"/>
              <a:buNone/>
            </a:pPr>
            <a:endParaRPr sz="3200" b="0" i="0" u="none" dirty="0">
              <a:solidFill>
                <a:srgbClr val="000000"/>
              </a:solidFill>
              <a:latin typeface="Times New Roman"/>
              <a:ea typeface="Times New Roman"/>
              <a:cs typeface="Times New Roman"/>
              <a:sym typeface="Times New Roman"/>
            </a:endParaRPr>
          </a:p>
          <a:p>
            <a:pPr marL="0" lvl="0" indent="0" algn="just" rtl="0">
              <a:lnSpc>
                <a:spcPct val="100000"/>
              </a:lnSpc>
              <a:spcBef>
                <a:spcPts val="800"/>
              </a:spcBef>
              <a:spcAft>
                <a:spcPts val="0"/>
              </a:spcAft>
              <a:buSzPts val="3200"/>
              <a:buNone/>
            </a:pPr>
            <a:endParaRPr sz="3200" b="0" i="0" u="none" dirty="0">
              <a:solidFill>
                <a:srgbClr val="000000"/>
              </a:solidFill>
              <a:latin typeface="Times New Roman"/>
              <a:ea typeface="Times New Roman"/>
              <a:cs typeface="Times New Roman"/>
              <a:sym typeface="Times New Roman"/>
            </a:endParaRPr>
          </a:p>
          <a:p>
            <a:pPr marL="0" lvl="0" indent="0" algn="just" rtl="0">
              <a:lnSpc>
                <a:spcPct val="100000"/>
              </a:lnSpc>
              <a:spcBef>
                <a:spcPts val="800"/>
              </a:spcBef>
              <a:spcAft>
                <a:spcPts val="0"/>
              </a:spcAft>
              <a:buSzPts val="3200"/>
              <a:buNone/>
            </a:pPr>
            <a:r>
              <a:rPr lang="en-US" sz="3200" b="0" i="0" u="none" dirty="0">
                <a:solidFill>
                  <a:srgbClr val="000000"/>
                </a:solidFill>
                <a:latin typeface="Times New Roman"/>
                <a:ea typeface="Times New Roman"/>
                <a:cs typeface="Times New Roman"/>
                <a:sym typeface="Times New Roman"/>
              </a:rPr>
              <a:t> </a:t>
            </a:r>
            <a:endParaRPr dirty="0"/>
          </a:p>
          <a:p>
            <a:pPr marL="342900" lvl="0" indent="-342900" algn="l" rtl="0">
              <a:spcBef>
                <a:spcPts val="800"/>
              </a:spcBef>
              <a:spcAft>
                <a:spcPts val="0"/>
              </a:spcAft>
              <a:buNone/>
            </a:pPr>
            <a:endParaRPr sz="3200" b="0" i="0" u="none" dirty="0">
              <a:solidFill>
                <a:srgbClr val="000000"/>
              </a:solidFill>
              <a:latin typeface="Times New Roman"/>
              <a:ea typeface="Times New Roman"/>
              <a:cs typeface="Times New Roman"/>
              <a:sym typeface="Times New Roman"/>
            </a:endParaRPr>
          </a:p>
        </p:txBody>
      </p:sp>
      <p:pic>
        <p:nvPicPr>
          <p:cNvPr id="310" name="Google Shape;310;p25"/>
          <p:cNvPicPr preferRelativeResize="0"/>
          <p:nvPr/>
        </p:nvPicPr>
        <p:blipFill>
          <a:blip r:embed="rId4">
            <a:alphaModFix/>
          </a:blip>
          <a:stretch>
            <a:fillRect/>
          </a:stretch>
        </p:blipFill>
        <p:spPr>
          <a:xfrm>
            <a:off x="1134850" y="2886198"/>
            <a:ext cx="6381750" cy="35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185" name="Google Shape;185;p14"/>
          <p:cNvSpPr txBox="1"/>
          <p:nvPr/>
        </p:nvSpPr>
        <p:spPr>
          <a:xfrm>
            <a:off x="8480983" y="6375700"/>
            <a:ext cx="5457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2</a:t>
            </a:fld>
            <a:endParaRPr/>
          </a:p>
        </p:txBody>
      </p:sp>
      <p:sp>
        <p:nvSpPr>
          <p:cNvPr id="186" name="Google Shape;186;p14"/>
          <p:cNvSpPr txBox="1">
            <a:spLocks noGrp="1"/>
          </p:cNvSpPr>
          <p:nvPr>
            <p:ph type="title"/>
          </p:nvPr>
        </p:nvSpPr>
        <p:spPr>
          <a:xfrm>
            <a:off x="215225" y="137900"/>
            <a:ext cx="8778900" cy="5550037"/>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2500"/>
              <a:buNone/>
            </a:pPr>
            <a:r>
              <a:rPr lang="en-US" sz="2500" b="1" dirty="0">
                <a:solidFill>
                  <a:srgbClr val="00B050"/>
                </a:solidFill>
                <a:latin typeface="Calibri"/>
                <a:ea typeface="Calibri"/>
                <a:cs typeface="Calibri"/>
                <a:sym typeface="Calibri"/>
              </a:rPr>
              <a:t>CO1</a:t>
            </a:r>
            <a:r>
              <a:rPr lang="en-US" sz="2500" b="1" i="0" u="none" dirty="0">
                <a:solidFill>
                  <a:srgbClr val="00B050"/>
                </a:solidFill>
                <a:latin typeface="Calibri"/>
                <a:ea typeface="Calibri"/>
                <a:cs typeface="Calibri"/>
                <a:sym typeface="Calibri"/>
              </a:rPr>
              <a:t> </a:t>
            </a:r>
            <a:br>
              <a:rPr lang="en-US" sz="2500" b="1" i="0" u="none" dirty="0">
                <a:solidFill>
                  <a:srgbClr val="00B050"/>
                </a:solidFill>
                <a:latin typeface="Calibri"/>
                <a:ea typeface="Calibri"/>
                <a:cs typeface="Calibri"/>
                <a:sym typeface="Calibri"/>
              </a:rPr>
            </a:br>
            <a:r>
              <a:rPr lang="en-US" sz="2500" b="1" i="0" u="none" dirty="0">
                <a:solidFill>
                  <a:srgbClr val="00B050"/>
                </a:solidFill>
                <a:latin typeface="Calibri"/>
                <a:ea typeface="Calibri"/>
                <a:cs typeface="Calibri"/>
                <a:sym typeface="Calibri"/>
              </a:rPr>
              <a:t>(</a:t>
            </a:r>
            <a:r>
              <a:rPr lang="en-US" sz="2500" b="1" dirty="0">
                <a:solidFill>
                  <a:srgbClr val="00B050"/>
                </a:solidFill>
                <a:latin typeface="Calibri"/>
                <a:ea typeface="Calibri"/>
                <a:cs typeface="Calibri"/>
                <a:sym typeface="Calibri"/>
              </a:rPr>
              <a:t>Probability</a:t>
            </a:r>
            <a:r>
              <a:rPr lang="en-US" sz="2500" b="1" i="0" u="none" dirty="0">
                <a:solidFill>
                  <a:srgbClr val="00B050"/>
                </a:solidFill>
                <a:latin typeface="Calibri"/>
                <a:ea typeface="Calibri"/>
                <a:cs typeface="Calibri"/>
                <a:sym typeface="Calibri"/>
              </a:rPr>
              <a:t>)</a:t>
            </a:r>
            <a:br>
              <a:rPr lang="en-US" sz="2500" b="1" i="0" u="none" dirty="0">
                <a:solidFill>
                  <a:srgbClr val="00B050"/>
                </a:solidFill>
                <a:latin typeface="Calibri"/>
                <a:ea typeface="Calibri"/>
                <a:cs typeface="Calibri"/>
                <a:sym typeface="Calibri"/>
              </a:rPr>
            </a:br>
            <a:br>
              <a:rPr lang="en-US" sz="2500" b="1" i="0" u="none" dirty="0">
                <a:solidFill>
                  <a:srgbClr val="00B050"/>
                </a:solidFill>
                <a:latin typeface="Calibri"/>
                <a:ea typeface="Calibri"/>
                <a:cs typeface="Calibri"/>
                <a:sym typeface="Calibri"/>
              </a:rPr>
            </a:br>
            <a:br>
              <a:rPr lang="en-US" sz="2500" b="1" i="0" u="none" dirty="0">
                <a:solidFill>
                  <a:srgbClr val="00B050"/>
                </a:solidFill>
                <a:latin typeface="Calibri"/>
                <a:ea typeface="Calibri"/>
                <a:cs typeface="Calibri"/>
                <a:sym typeface="Calibri"/>
              </a:rPr>
            </a:br>
            <a:r>
              <a:rPr lang="en-US" sz="2500" b="1" dirty="0">
                <a:solidFill>
                  <a:srgbClr val="00B050"/>
                </a:solidFill>
                <a:latin typeface="Calibri"/>
                <a:ea typeface="Calibri"/>
                <a:cs typeface="Calibri"/>
                <a:sym typeface="Calibri"/>
              </a:rPr>
              <a:t>- </a:t>
            </a:r>
            <a:r>
              <a:rPr lang="en-US" sz="2500" b="1" dirty="0">
                <a:solidFill>
                  <a:srgbClr val="FF0000"/>
                </a:solidFill>
                <a:latin typeface="Calibri"/>
                <a:ea typeface="Calibri"/>
                <a:cs typeface="Calibri"/>
                <a:sym typeface="Calibri"/>
              </a:rPr>
              <a:t>Introduction to Probability: Sample Space and Events</a:t>
            </a:r>
            <a:r>
              <a:rPr lang="en-US" sz="2500" b="1" dirty="0">
                <a:solidFill>
                  <a:srgbClr val="00B050"/>
                </a:solidFill>
                <a:latin typeface="Calibri"/>
                <a:ea typeface="Calibri"/>
                <a:cs typeface="Calibri"/>
                <a:sym typeface="Calibri"/>
              </a:rPr>
              <a:t> </a:t>
            </a:r>
            <a:br>
              <a:rPr lang="en-US" sz="2500" b="1" i="0" u="none" dirty="0">
                <a:solidFill>
                  <a:srgbClr val="00B050"/>
                </a:solidFill>
                <a:latin typeface="Calibri"/>
                <a:ea typeface="Calibri"/>
                <a:cs typeface="Calibri"/>
                <a:sym typeface="Calibri"/>
              </a:rPr>
            </a:br>
            <a:r>
              <a:rPr lang="en-US" sz="2500" b="1" dirty="0">
                <a:solidFill>
                  <a:srgbClr val="00B050"/>
                </a:solidFill>
                <a:latin typeface="Calibri"/>
                <a:ea typeface="Calibri"/>
                <a:cs typeface="Calibri"/>
                <a:sym typeface="Calibri"/>
              </a:rPr>
              <a:t>- Probabilities defined on Events, Conditional Probabilities</a:t>
            </a:r>
            <a:br>
              <a:rPr lang="en-US" sz="2500" b="1" dirty="0">
                <a:solidFill>
                  <a:srgbClr val="00B050"/>
                </a:solidFill>
                <a:latin typeface="Calibri"/>
                <a:ea typeface="Calibri"/>
                <a:cs typeface="Calibri"/>
                <a:sym typeface="Calibri"/>
              </a:rPr>
            </a:br>
            <a:r>
              <a:rPr lang="en-US" sz="2500" b="1" dirty="0">
                <a:solidFill>
                  <a:srgbClr val="00B050"/>
                </a:solidFill>
                <a:latin typeface="Calibri"/>
                <a:ea typeface="Calibri"/>
                <a:cs typeface="Calibri"/>
                <a:sym typeface="Calibri"/>
              </a:rPr>
              <a:t>- Independent Events, Bayes Formula.  </a:t>
            </a:r>
            <a:br>
              <a:rPr lang="en-US" sz="2500" b="1" dirty="0">
                <a:solidFill>
                  <a:srgbClr val="00B050"/>
                </a:solidFill>
                <a:latin typeface="Calibri"/>
                <a:ea typeface="Calibri"/>
                <a:cs typeface="Calibri"/>
                <a:sym typeface="Calibri"/>
              </a:rPr>
            </a:br>
            <a:r>
              <a:rPr lang="en-US" sz="2500" b="1" dirty="0">
                <a:solidFill>
                  <a:srgbClr val="00B050"/>
                </a:solidFill>
                <a:latin typeface="Calibri"/>
                <a:ea typeface="Calibri"/>
                <a:cs typeface="Calibri"/>
                <a:sym typeface="Calibri"/>
              </a:rPr>
              <a:t>- Random Variables, Probability Distribution Function</a:t>
            </a:r>
            <a:endParaRPr sz="2500" b="1" dirty="0">
              <a:solidFill>
                <a:srgbClr val="00B050"/>
              </a:solidFill>
              <a:latin typeface="Calibri"/>
              <a:ea typeface="Calibri"/>
              <a:cs typeface="Calibri"/>
              <a:sym typeface="Calibri"/>
            </a:endParaRPr>
          </a:p>
          <a:p>
            <a:pPr marL="0" lvl="0" indent="0" algn="ctr" rtl="0">
              <a:spcBef>
                <a:spcPts val="0"/>
              </a:spcBef>
              <a:spcAft>
                <a:spcPts val="0"/>
              </a:spcAft>
              <a:buClr>
                <a:schemeClr val="dk1"/>
              </a:buClr>
              <a:buSzPts val="2500"/>
              <a:buFont typeface="Arial"/>
              <a:buNone/>
            </a:pPr>
            <a:r>
              <a:rPr lang="en-US" sz="2500" b="1" dirty="0">
                <a:solidFill>
                  <a:srgbClr val="00B050"/>
                </a:solidFill>
                <a:latin typeface="Calibri"/>
                <a:ea typeface="Calibri"/>
                <a:cs typeface="Calibri"/>
                <a:sym typeface="Calibri"/>
              </a:rPr>
              <a:t>- Cumulative Distribution Function</a:t>
            </a:r>
            <a:endParaRPr sz="2500" b="1" dirty="0">
              <a:solidFill>
                <a:srgbClr val="00B050"/>
              </a:solidFill>
              <a:latin typeface="Calibri"/>
              <a:ea typeface="Calibri"/>
              <a:cs typeface="Calibri"/>
              <a:sym typeface="Calibri"/>
            </a:endParaRPr>
          </a:p>
          <a:p>
            <a:pPr marL="0" lvl="0" indent="0" algn="ctr" rtl="0">
              <a:lnSpc>
                <a:spcPct val="100000"/>
              </a:lnSpc>
              <a:spcBef>
                <a:spcPts val="0"/>
              </a:spcBef>
              <a:spcAft>
                <a:spcPts val="0"/>
              </a:spcAft>
              <a:buSzPts val="2500"/>
              <a:buNone/>
            </a:pPr>
            <a:r>
              <a:rPr lang="en-US" sz="2500" b="1" dirty="0">
                <a:solidFill>
                  <a:srgbClr val="00B050"/>
                </a:solidFill>
                <a:latin typeface="Calibri"/>
                <a:ea typeface="Calibri"/>
                <a:cs typeface="Calibri"/>
                <a:sym typeface="Calibri"/>
              </a:rPr>
              <a:t>- Discrete Random Variables: Bernoulli, Binomial, and Poisson.</a:t>
            </a:r>
            <a:br>
              <a:rPr lang="en-US" sz="2500" b="1" dirty="0">
                <a:solidFill>
                  <a:srgbClr val="00B050"/>
                </a:solidFill>
                <a:latin typeface="Calibri"/>
                <a:ea typeface="Calibri"/>
                <a:cs typeface="Calibri"/>
                <a:sym typeface="Calibri"/>
              </a:rPr>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3</a:t>
            </a:fld>
            <a:endParaRPr/>
          </a:p>
        </p:txBody>
      </p:sp>
      <p:sp>
        <p:nvSpPr>
          <p:cNvPr id="195" name="Google Shape;195;p15"/>
          <p:cNvSpPr txBox="1">
            <a:spLocks noGrp="1"/>
          </p:cNvSpPr>
          <p:nvPr>
            <p:ph type="title"/>
          </p:nvPr>
        </p:nvSpPr>
        <p:spPr>
          <a:xfrm>
            <a:off x="493712" y="85725"/>
            <a:ext cx="8229600" cy="56197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sp>
        <p:nvSpPr>
          <p:cNvPr id="197" name="Google Shape;197;p15"/>
          <p:cNvSpPr txBox="1"/>
          <p:nvPr/>
        </p:nvSpPr>
        <p:spPr>
          <a:xfrm>
            <a:off x="1553164" y="564052"/>
            <a:ext cx="5926928" cy="680132"/>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0000"/>
              </a:buClr>
              <a:buSzPts val="2500"/>
              <a:buFont typeface="Calibri"/>
              <a:buNone/>
            </a:pPr>
            <a:r>
              <a:rPr lang="en-US" sz="4400" b="1" dirty="0">
                <a:solidFill>
                  <a:schemeClr val="tx1"/>
                </a:solidFill>
                <a:latin typeface="Times New Roman"/>
                <a:ea typeface="Times New Roman"/>
                <a:cs typeface="Times New Roman"/>
                <a:sym typeface="Times New Roman"/>
              </a:rPr>
              <a:t>Course Handout</a:t>
            </a:r>
            <a:endParaRPr sz="4400" dirty="0">
              <a:solidFill>
                <a:schemeClr val="tx1"/>
              </a:solidFill>
              <a:latin typeface="Times New Roman"/>
              <a:ea typeface="Times New Roman"/>
              <a:cs typeface="Times New Roman"/>
              <a:sym typeface="Times New Roman"/>
            </a:endParaRPr>
          </a:p>
        </p:txBody>
      </p:sp>
      <p:sp>
        <p:nvSpPr>
          <p:cNvPr id="198" name="Google Shape;198;p15"/>
          <p:cNvSpPr txBox="1"/>
          <p:nvPr/>
        </p:nvSpPr>
        <p:spPr>
          <a:xfrm>
            <a:off x="493700" y="6275000"/>
            <a:ext cx="5601300" cy="400200"/>
          </a:xfrm>
          <a:prstGeom prst="rect">
            <a:avLst/>
          </a:prstGeom>
          <a:noFill/>
          <a:ln>
            <a:noFill/>
          </a:ln>
        </p:spPr>
        <p:txBody>
          <a:bodyPr spcFirstLastPara="1" wrap="square" lIns="91425" tIns="91425" rIns="91425" bIns="91425" anchor="t" anchorCtr="0">
            <a:spAutoFit/>
          </a:bodyPr>
          <a:lstStyle/>
          <a:p>
            <a:pPr marL="0" lvl="0" indent="0" algn="l" rtl="0">
              <a:spcBef>
                <a:spcPts val="800"/>
              </a:spcBef>
              <a:spcAft>
                <a:spcPts val="0"/>
              </a:spcAft>
              <a:buClr>
                <a:schemeClr val="dk1"/>
              </a:buClr>
              <a:buSzPts val="3200"/>
              <a:buFont typeface="Arial"/>
              <a:buNone/>
            </a:pPr>
            <a:r>
              <a:rPr lang="en-US"/>
              <a:t>source: </a:t>
            </a:r>
            <a:r>
              <a:rPr lang="en-US">
                <a:solidFill>
                  <a:schemeClr val="dk1"/>
                </a:solidFill>
                <a:uFill>
                  <a:noFill/>
                </a:uFill>
                <a:hlinkClick r:id="rId3">
                  <a:extLst>
                    <a:ext uri="{A12FA001-AC4F-418D-AE19-62706E023703}">
                      <ahyp:hlinkClr xmlns:ahyp="http://schemas.microsoft.com/office/drawing/2018/hyperlinkcolor" val="tx"/>
                    </a:ext>
                  </a:extLst>
                </a:hlinkClick>
              </a:rPr>
              <a:t>https://ncert.nic.in/textbook.php?kemh1=16-16</a:t>
            </a:r>
            <a:endParaRPr>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1E8389B9-EB28-DED5-D739-2C9364BC54E1}"/>
              </a:ext>
            </a:extLst>
          </p:cNvPr>
          <p:cNvSpPr>
            <a:spLocks noGrp="1"/>
          </p:cNvSpPr>
          <p:nvPr>
            <p:ph type="body" idx="1"/>
          </p:nvPr>
        </p:nvSpPr>
        <p:spPr>
          <a:xfrm>
            <a:off x="685800" y="1981200"/>
            <a:ext cx="7640637" cy="2380938"/>
          </a:xfrm>
        </p:spPr>
        <p:txBody>
          <a:bodyPr/>
          <a:lstStyle/>
          <a:p>
            <a:pPr marL="571500" indent="-342900" algn="l">
              <a:buFont typeface="Arial" panose="020B0604020202020204" pitchFamily="34" charset="0"/>
              <a:buChar char="•"/>
            </a:pPr>
            <a:r>
              <a:rPr lang="en-IN" sz="2400" b="1" i="0" u="none" strike="noStrike" baseline="0" dirty="0">
                <a:solidFill>
                  <a:srgbClr val="000000"/>
                </a:solidFill>
                <a:latin typeface="Times New Roman" panose="02020603050405020304" pitchFamily="18" charset="0"/>
              </a:rPr>
              <a:t>Complete Discussion About Course Handout</a:t>
            </a:r>
          </a:p>
          <a:p>
            <a:pPr marL="571500" indent="-342900" algn="l">
              <a:buFont typeface="Arial" panose="020B0604020202020204" pitchFamily="34" charset="0"/>
              <a:buChar char="•"/>
            </a:pPr>
            <a:r>
              <a:rPr lang="en-IN" sz="2400" b="1" dirty="0">
                <a:latin typeface="Times New Roman" panose="02020603050405020304" pitchFamily="18" charset="0"/>
              </a:rPr>
              <a:t>LTP Structures</a:t>
            </a:r>
          </a:p>
          <a:p>
            <a:pPr marL="571500" indent="-342900" algn="l">
              <a:buFont typeface="Arial" panose="020B0604020202020204" pitchFamily="34" charset="0"/>
              <a:buChar char="•"/>
            </a:pPr>
            <a:r>
              <a:rPr lang="en-IN" sz="2400" b="1" dirty="0" err="1">
                <a:latin typeface="Times New Roman" panose="02020603050405020304" pitchFamily="18" charset="0"/>
              </a:rPr>
              <a:t>Moocs</a:t>
            </a:r>
            <a:r>
              <a:rPr lang="en-IN" sz="2400" b="1" dirty="0">
                <a:latin typeface="Times New Roman" panose="02020603050405020304" pitchFamily="18" charset="0"/>
              </a:rPr>
              <a:t> Details</a:t>
            </a:r>
          </a:p>
          <a:p>
            <a:pPr marL="571500" indent="-342900" algn="l">
              <a:buFont typeface="Arial" panose="020B0604020202020204" pitchFamily="34" charset="0"/>
              <a:buChar char="•"/>
            </a:pPr>
            <a:r>
              <a:rPr lang="en-IN" sz="2400" b="1" i="0" u="none" strike="noStrike" baseline="0" dirty="0">
                <a:solidFill>
                  <a:srgbClr val="000000"/>
                </a:solidFill>
                <a:latin typeface="Times New Roman" panose="02020603050405020304" pitchFamily="18" charset="0"/>
              </a:rPr>
              <a:t>Evaluation </a:t>
            </a:r>
            <a:r>
              <a:rPr lang="en-IN" sz="2000" b="1" i="0" u="none" strike="noStrike" baseline="0" dirty="0">
                <a:solidFill>
                  <a:srgbClr val="000000"/>
                </a:solidFill>
                <a:latin typeface="Times New Roman" panose="02020603050405020304" pitchFamily="18" charset="0"/>
              </a:rPr>
              <a:t>Components and their details</a:t>
            </a:r>
          </a:p>
        </p:txBody>
      </p:sp>
    </p:spTree>
    <p:extLst>
      <p:ext uri="{BB962C8B-B14F-4D97-AF65-F5344CB8AC3E}">
        <p14:creationId xmlns:p14="http://schemas.microsoft.com/office/powerpoint/2010/main" val="374790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Google Shape;194;p15"/>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4</a:t>
            </a:fld>
            <a:endParaRPr/>
          </a:p>
        </p:txBody>
      </p:sp>
      <p:sp>
        <p:nvSpPr>
          <p:cNvPr id="195" name="Google Shape;195;p15"/>
          <p:cNvSpPr txBox="1">
            <a:spLocks noGrp="1"/>
          </p:cNvSpPr>
          <p:nvPr>
            <p:ph type="title"/>
          </p:nvPr>
        </p:nvSpPr>
        <p:spPr>
          <a:xfrm>
            <a:off x="493712" y="85725"/>
            <a:ext cx="8229600" cy="561975"/>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sp>
        <p:nvSpPr>
          <p:cNvPr id="196" name="Google Shape;196;p15"/>
          <p:cNvSpPr txBox="1">
            <a:spLocks noGrp="1"/>
          </p:cNvSpPr>
          <p:nvPr>
            <p:ph type="body" idx="1"/>
          </p:nvPr>
        </p:nvSpPr>
        <p:spPr>
          <a:xfrm>
            <a:off x="619590" y="938800"/>
            <a:ext cx="7998404" cy="5436900"/>
          </a:xfrm>
          <a:prstGeom prst="rect">
            <a:avLst/>
          </a:prstGeom>
          <a:noFill/>
          <a:ln>
            <a:noFill/>
          </a:ln>
        </p:spPr>
        <p:txBody>
          <a:bodyPr spcFirstLastPara="1" wrap="square" lIns="90000" tIns="46800" rIns="90000" bIns="46800" anchor="t" anchorCtr="0">
            <a:noAutofit/>
          </a:bodyPr>
          <a:lstStyle/>
          <a:p>
            <a:pPr marL="0" lvl="0" indent="0" algn="just" rtl="0">
              <a:lnSpc>
                <a:spcPct val="100000"/>
              </a:lnSpc>
              <a:spcBef>
                <a:spcPts val="800"/>
              </a:spcBef>
              <a:spcAft>
                <a:spcPts val="0"/>
              </a:spcAft>
              <a:buSzPts val="2000"/>
              <a:buNone/>
            </a:pPr>
            <a:r>
              <a:rPr lang="en-US" sz="1800" b="1" dirty="0">
                <a:solidFill>
                  <a:srgbClr val="0000FF"/>
                </a:solidFill>
                <a:latin typeface="Arial"/>
                <a:ea typeface="Arial"/>
                <a:cs typeface="Arial"/>
                <a:sym typeface="Arial"/>
              </a:rPr>
              <a:t>Probability</a:t>
            </a:r>
            <a:r>
              <a:rPr lang="en-US" sz="1800" dirty="0">
                <a:latin typeface="Arial"/>
                <a:ea typeface="Arial"/>
                <a:cs typeface="Arial"/>
                <a:sym typeface="Arial"/>
              </a:rPr>
              <a:t> is a measure of uncertainty of various phenomenon. The role of </a:t>
            </a:r>
            <a:r>
              <a:rPr lang="en-US" sz="1800" dirty="0">
                <a:solidFill>
                  <a:srgbClr val="0000FF"/>
                </a:solidFill>
                <a:latin typeface="Arial"/>
                <a:ea typeface="Arial"/>
                <a:cs typeface="Arial"/>
                <a:sym typeface="Arial"/>
              </a:rPr>
              <a:t>probability theory</a:t>
            </a:r>
            <a:r>
              <a:rPr lang="en-US" sz="1800" dirty="0">
                <a:latin typeface="Arial"/>
                <a:ea typeface="Arial"/>
                <a:cs typeface="Arial"/>
                <a:sym typeface="Arial"/>
              </a:rPr>
              <a:t> is to provide a framework for analyzing phenomena with uncertain outcomes.</a:t>
            </a:r>
            <a:endParaRPr sz="1800" dirty="0">
              <a:latin typeface="Arial"/>
              <a:ea typeface="Arial"/>
              <a:cs typeface="Arial"/>
              <a:sym typeface="Arial"/>
            </a:endParaRPr>
          </a:p>
          <a:p>
            <a:pPr marL="0" lvl="0" indent="0" algn="just" rtl="0">
              <a:lnSpc>
                <a:spcPct val="100000"/>
              </a:lnSpc>
              <a:spcBef>
                <a:spcPts val="800"/>
              </a:spcBef>
              <a:spcAft>
                <a:spcPts val="0"/>
              </a:spcAft>
              <a:buSzPts val="2000"/>
              <a:buNone/>
            </a:pPr>
            <a:r>
              <a:rPr lang="en-US" sz="1800" dirty="0">
                <a:latin typeface="Arial"/>
                <a:ea typeface="Arial"/>
                <a:cs typeface="Arial"/>
                <a:sym typeface="Arial"/>
              </a:rPr>
              <a:t>The three approaches:</a:t>
            </a:r>
            <a:endParaRPr sz="1800" dirty="0">
              <a:latin typeface="Arial"/>
              <a:ea typeface="Arial"/>
              <a:cs typeface="Arial"/>
              <a:sym typeface="Arial"/>
            </a:endParaRPr>
          </a:p>
          <a:p>
            <a:pPr marL="457200" lvl="0" indent="-342900" algn="just" rtl="0">
              <a:lnSpc>
                <a:spcPct val="100000"/>
              </a:lnSpc>
              <a:spcBef>
                <a:spcPts val="800"/>
              </a:spcBef>
              <a:spcAft>
                <a:spcPts val="0"/>
              </a:spcAft>
              <a:buSzPts val="1800"/>
              <a:buFont typeface="Arial"/>
              <a:buAutoNum type="arabicPeriod"/>
            </a:pPr>
            <a:r>
              <a:rPr lang="en-US" sz="1800" dirty="0">
                <a:latin typeface="Arial"/>
                <a:ea typeface="Arial"/>
                <a:cs typeface="Arial"/>
                <a:sym typeface="Arial"/>
              </a:rPr>
              <a:t>The </a:t>
            </a:r>
            <a:r>
              <a:rPr lang="en-US" sz="1800" b="1" dirty="0">
                <a:solidFill>
                  <a:srgbClr val="0000FF"/>
                </a:solidFill>
                <a:latin typeface="Arial"/>
                <a:ea typeface="Arial"/>
                <a:cs typeface="Arial"/>
                <a:sym typeface="Arial"/>
              </a:rPr>
              <a:t>classical theory</a:t>
            </a:r>
            <a:r>
              <a:rPr lang="en-US" sz="1800" dirty="0">
                <a:latin typeface="Arial"/>
                <a:ea typeface="Arial"/>
                <a:cs typeface="Arial"/>
                <a:sym typeface="Arial"/>
              </a:rPr>
              <a:t> of probability: The probability of an event is computed as the ratio of the number of outcomes favorable to the event, to the total number of equally likely outcomes. This could be a </a:t>
            </a:r>
            <a:r>
              <a:rPr lang="en-US" sz="1800" b="1" dirty="0">
                <a:latin typeface="Arial"/>
                <a:ea typeface="Arial"/>
                <a:cs typeface="Arial"/>
                <a:sym typeface="Arial"/>
              </a:rPr>
              <a:t>thought</a:t>
            </a:r>
            <a:r>
              <a:rPr lang="en-US" sz="1800" dirty="0">
                <a:latin typeface="Arial"/>
                <a:ea typeface="Arial"/>
                <a:cs typeface="Arial"/>
                <a:sym typeface="Arial"/>
              </a:rPr>
              <a:t> experiment; example: tossing a coin; outcomes: head or tail</a:t>
            </a:r>
            <a:endParaRPr sz="1800" dirty="0">
              <a:latin typeface="Arial"/>
              <a:ea typeface="Arial"/>
              <a:cs typeface="Arial"/>
              <a:sym typeface="Arial"/>
            </a:endParaRPr>
          </a:p>
          <a:p>
            <a:pPr marL="457200" lvl="0" indent="-342900" algn="just" rtl="0">
              <a:lnSpc>
                <a:spcPct val="100000"/>
              </a:lnSpc>
              <a:spcBef>
                <a:spcPts val="0"/>
              </a:spcBef>
              <a:spcAft>
                <a:spcPts val="0"/>
              </a:spcAft>
              <a:buSzPts val="1800"/>
              <a:buFont typeface="Arial"/>
              <a:buAutoNum type="arabicPeriod"/>
            </a:pPr>
            <a:r>
              <a:rPr lang="en-US" sz="1800" dirty="0">
                <a:latin typeface="Arial"/>
                <a:ea typeface="Arial"/>
                <a:cs typeface="Arial"/>
                <a:sym typeface="Arial"/>
              </a:rPr>
              <a:t>The </a:t>
            </a:r>
            <a:r>
              <a:rPr lang="en-US" sz="1800" b="1" dirty="0">
                <a:solidFill>
                  <a:srgbClr val="0000FF"/>
                </a:solidFill>
                <a:latin typeface="Arial"/>
                <a:ea typeface="Arial"/>
                <a:cs typeface="Arial"/>
                <a:sym typeface="Arial"/>
              </a:rPr>
              <a:t>statistical approach</a:t>
            </a:r>
            <a:r>
              <a:rPr lang="en-US" sz="1800" dirty="0">
                <a:latin typeface="Arial"/>
                <a:ea typeface="Arial"/>
                <a:cs typeface="Arial"/>
                <a:sym typeface="Arial"/>
              </a:rPr>
              <a:t> of probability: the probability on the basis of </a:t>
            </a:r>
            <a:r>
              <a:rPr lang="en-US" sz="1800" b="1" dirty="0">
                <a:latin typeface="Arial"/>
                <a:ea typeface="Arial"/>
                <a:cs typeface="Arial"/>
                <a:sym typeface="Arial"/>
              </a:rPr>
              <a:t>observations</a:t>
            </a:r>
            <a:r>
              <a:rPr lang="en-US" sz="1800" dirty="0">
                <a:latin typeface="Arial"/>
                <a:ea typeface="Arial"/>
                <a:cs typeface="Arial"/>
                <a:sym typeface="Arial"/>
              </a:rPr>
              <a:t> and collected data.</a:t>
            </a:r>
            <a:endParaRPr sz="1800" dirty="0">
              <a:latin typeface="Arial"/>
              <a:ea typeface="Arial"/>
              <a:cs typeface="Arial"/>
              <a:sym typeface="Arial"/>
            </a:endParaRPr>
          </a:p>
          <a:p>
            <a:pPr marL="0" lvl="0" indent="0" algn="just" rtl="0">
              <a:lnSpc>
                <a:spcPct val="100000"/>
              </a:lnSpc>
              <a:spcBef>
                <a:spcPts val="800"/>
              </a:spcBef>
              <a:spcAft>
                <a:spcPts val="0"/>
              </a:spcAft>
              <a:buNone/>
            </a:pPr>
            <a:r>
              <a:rPr lang="en-US" sz="1800" dirty="0">
                <a:latin typeface="Arial"/>
                <a:ea typeface="Arial"/>
                <a:cs typeface="Arial"/>
                <a:sym typeface="Arial"/>
              </a:rPr>
              <a:t>       Th</a:t>
            </a:r>
            <a:r>
              <a:rPr lang="en-US" sz="1800" dirty="0">
                <a:solidFill>
                  <a:schemeClr val="dk1"/>
                </a:solidFill>
                <a:latin typeface="Arial"/>
                <a:ea typeface="Arial"/>
                <a:cs typeface="Arial"/>
                <a:sym typeface="Arial"/>
              </a:rPr>
              <a:t>e above two approaches assume that all outcomes are equally likely.</a:t>
            </a:r>
            <a:endParaRPr sz="1800" dirty="0">
              <a:latin typeface="Arial"/>
              <a:ea typeface="Arial"/>
              <a:cs typeface="Arial"/>
              <a:sym typeface="Arial"/>
            </a:endParaRPr>
          </a:p>
          <a:p>
            <a:pPr lvl="0" indent="-342900" algn="just" rtl="0">
              <a:lnSpc>
                <a:spcPct val="100000"/>
              </a:lnSpc>
              <a:spcBef>
                <a:spcPts val="800"/>
              </a:spcBef>
              <a:spcAft>
                <a:spcPts val="0"/>
              </a:spcAft>
              <a:buSzPts val="1800"/>
              <a:buFont typeface="+mj-lt"/>
              <a:buAutoNum type="arabicPeriod" startAt="3"/>
            </a:pPr>
            <a:r>
              <a:rPr lang="en-US" sz="1800" dirty="0">
                <a:latin typeface="Arial"/>
                <a:ea typeface="Arial"/>
                <a:cs typeface="Arial"/>
                <a:sym typeface="Arial"/>
              </a:rPr>
              <a:t>The </a:t>
            </a:r>
            <a:r>
              <a:rPr lang="en-US" sz="1800" b="1" dirty="0">
                <a:solidFill>
                  <a:srgbClr val="0000FF"/>
                </a:solidFill>
                <a:latin typeface="Arial"/>
                <a:ea typeface="Arial"/>
                <a:cs typeface="Arial"/>
                <a:sym typeface="Arial"/>
              </a:rPr>
              <a:t>axiomatic approach</a:t>
            </a:r>
            <a:r>
              <a:rPr lang="en-US" sz="1800" dirty="0">
                <a:latin typeface="Arial"/>
                <a:ea typeface="Arial"/>
                <a:cs typeface="Arial"/>
                <a:sym typeface="Arial"/>
              </a:rPr>
              <a:t> of probability: Here, the outcomes need not have equal chances of occurrence. We may have reason to believe that one outcome is more likely to occur than the other. In this approach, some axioms are stated to interpret probability of events. To understand this approach, let us learn a few basic terms viz. random experiment, sample space, events</a:t>
            </a:r>
            <a:endParaRPr sz="1800" dirty="0">
              <a:latin typeface="Arial"/>
              <a:ea typeface="Arial"/>
              <a:cs typeface="Arial"/>
              <a:sym typeface="Arial"/>
            </a:endParaRPr>
          </a:p>
        </p:txBody>
      </p:sp>
      <p:sp>
        <p:nvSpPr>
          <p:cNvPr id="197" name="Google Shape;197;p15"/>
          <p:cNvSpPr txBox="1"/>
          <p:nvPr/>
        </p:nvSpPr>
        <p:spPr>
          <a:xfrm>
            <a:off x="629588" y="85724"/>
            <a:ext cx="7884826" cy="853075"/>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FF0000"/>
              </a:buClr>
              <a:buSzPts val="2500"/>
              <a:buFont typeface="Calibri"/>
              <a:buNone/>
            </a:pPr>
            <a:r>
              <a:rPr lang="en-US" sz="4400" b="1" dirty="0">
                <a:solidFill>
                  <a:srgbClr val="FF0000"/>
                </a:solidFill>
                <a:latin typeface="Times New Roman"/>
                <a:ea typeface="Times New Roman"/>
                <a:cs typeface="Times New Roman"/>
                <a:sym typeface="Times New Roman"/>
              </a:rPr>
              <a:t>Probability: </a:t>
            </a:r>
            <a:r>
              <a:rPr lang="en-US" sz="4400" dirty="0">
                <a:solidFill>
                  <a:srgbClr val="FF0000"/>
                </a:solidFill>
                <a:latin typeface="Times New Roman"/>
                <a:ea typeface="Times New Roman"/>
                <a:cs typeface="Times New Roman"/>
                <a:sym typeface="Times New Roman"/>
              </a:rPr>
              <a:t>Review of concepts</a:t>
            </a:r>
            <a:r>
              <a:rPr lang="en-US" sz="4400" b="1" i="0" u="none" dirty="0">
                <a:solidFill>
                  <a:srgbClr val="FF0000"/>
                </a:solidFill>
                <a:latin typeface="Times New Roman"/>
                <a:ea typeface="Times New Roman"/>
                <a:cs typeface="Times New Roman"/>
                <a:sym typeface="Times New Roman"/>
              </a:rPr>
              <a:t> </a:t>
            </a:r>
            <a:endParaRPr sz="4400" dirty="0">
              <a:latin typeface="Times New Roman"/>
              <a:ea typeface="Times New Roman"/>
              <a:cs typeface="Times New Roman"/>
              <a:sym typeface="Times New Roman"/>
            </a:endParaRPr>
          </a:p>
        </p:txBody>
      </p:sp>
      <p:sp>
        <p:nvSpPr>
          <p:cNvPr id="198" name="Google Shape;198;p15"/>
          <p:cNvSpPr txBox="1"/>
          <p:nvPr/>
        </p:nvSpPr>
        <p:spPr>
          <a:xfrm>
            <a:off x="493700" y="6275000"/>
            <a:ext cx="5601300" cy="400200"/>
          </a:xfrm>
          <a:prstGeom prst="rect">
            <a:avLst/>
          </a:prstGeom>
          <a:noFill/>
          <a:ln>
            <a:noFill/>
          </a:ln>
        </p:spPr>
        <p:txBody>
          <a:bodyPr spcFirstLastPara="1" wrap="square" lIns="91425" tIns="91425" rIns="91425" bIns="91425" anchor="t" anchorCtr="0">
            <a:spAutoFit/>
          </a:bodyPr>
          <a:lstStyle/>
          <a:p>
            <a:pPr marL="0" lvl="0" indent="0" algn="l" rtl="0">
              <a:spcBef>
                <a:spcPts val="800"/>
              </a:spcBef>
              <a:spcAft>
                <a:spcPts val="0"/>
              </a:spcAft>
              <a:buClr>
                <a:schemeClr val="dk1"/>
              </a:buClr>
              <a:buSzPts val="3200"/>
              <a:buFont typeface="Arial"/>
              <a:buNone/>
            </a:pPr>
            <a:r>
              <a:rPr lang="en-US" dirty="0"/>
              <a:t>source: </a:t>
            </a:r>
            <a:r>
              <a:rPr lang="en-US" dirty="0">
                <a:solidFill>
                  <a:schemeClr val="dk1"/>
                </a:solidFill>
                <a:uFill>
                  <a:noFill/>
                </a:uFill>
                <a:hlinkClick r:id="rId3">
                  <a:extLst>
                    <a:ext uri="{A12FA001-AC4F-418D-AE19-62706E023703}">
                      <ahyp:hlinkClr xmlns:ahyp="http://schemas.microsoft.com/office/drawing/2018/hyperlinkcolor" val="tx"/>
                    </a:ext>
                  </a:extLst>
                </a:hlinkClick>
              </a:rPr>
              <a:t>https://ncert.nic.in/textbook.php?kemh1=16-16</a:t>
            </a: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5"/>
        <p:cNvGrpSpPr/>
        <p:nvPr/>
      </p:nvGrpSpPr>
      <p:grpSpPr>
        <a:xfrm>
          <a:off x="0" y="0"/>
          <a:ext cx="0" cy="0"/>
          <a:chOff x="0" y="0"/>
          <a:chExt cx="0" cy="0"/>
        </a:xfrm>
      </p:grpSpPr>
      <p:sp>
        <p:nvSpPr>
          <p:cNvPr id="206" name="Google Shape;206;p16"/>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5</a:t>
            </a:fld>
            <a:endParaRPr/>
          </a:p>
        </p:txBody>
      </p:sp>
      <p:sp>
        <p:nvSpPr>
          <p:cNvPr id="207" name="Google Shape;207;p16"/>
          <p:cNvSpPr txBox="1">
            <a:spLocks noGrp="1"/>
          </p:cNvSpPr>
          <p:nvPr>
            <p:ph type="title"/>
          </p:nvPr>
        </p:nvSpPr>
        <p:spPr>
          <a:xfrm>
            <a:off x="493712" y="85725"/>
            <a:ext cx="8229600" cy="5619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sp>
        <p:nvSpPr>
          <p:cNvPr id="208" name="Google Shape;208;p16"/>
          <p:cNvSpPr txBox="1">
            <a:spLocks noGrp="1"/>
          </p:cNvSpPr>
          <p:nvPr>
            <p:ph type="body" idx="1"/>
          </p:nvPr>
        </p:nvSpPr>
        <p:spPr>
          <a:xfrm>
            <a:off x="469690" y="938800"/>
            <a:ext cx="8042412" cy="5421600"/>
          </a:xfrm>
          <a:prstGeom prst="rect">
            <a:avLst/>
          </a:prstGeom>
          <a:noFill/>
          <a:ln>
            <a:noFill/>
          </a:ln>
        </p:spPr>
        <p:txBody>
          <a:bodyPr spcFirstLastPara="1" wrap="square" lIns="90000" tIns="46800" rIns="90000" bIns="46800" anchor="t" anchorCtr="0">
            <a:noAutofit/>
          </a:bodyPr>
          <a:lstStyle/>
          <a:p>
            <a:pPr marL="0" lvl="0" indent="0" algn="just" rtl="0">
              <a:lnSpc>
                <a:spcPct val="100000"/>
              </a:lnSpc>
              <a:spcBef>
                <a:spcPts val="800"/>
              </a:spcBef>
              <a:spcAft>
                <a:spcPts val="0"/>
              </a:spcAft>
              <a:buSzPts val="1100"/>
              <a:buNone/>
            </a:pPr>
            <a:r>
              <a:rPr lang="en-US" sz="1800" b="1" dirty="0">
                <a:solidFill>
                  <a:srgbClr val="0000FF"/>
                </a:solidFill>
                <a:latin typeface="Arial"/>
                <a:ea typeface="Arial"/>
                <a:cs typeface="Arial"/>
                <a:sym typeface="Arial"/>
              </a:rPr>
              <a:t>Random experiment: </a:t>
            </a:r>
            <a:r>
              <a:rPr lang="en-US" sz="1800" dirty="0">
                <a:latin typeface="Arial"/>
                <a:ea typeface="Arial"/>
                <a:cs typeface="Arial"/>
                <a:sym typeface="Arial"/>
              </a:rPr>
              <a:t>In life, we perform many experimental activities, where the result may not be same, when the experiments are repeated under identical conditions. We are not sure which one of many possible results will actually be obtained. Such experiments are called random experiments.</a:t>
            </a:r>
            <a:endParaRPr sz="1800" dirty="0">
              <a:latin typeface="Arial"/>
              <a:ea typeface="Arial"/>
              <a:cs typeface="Arial"/>
              <a:sym typeface="Arial"/>
            </a:endParaRPr>
          </a:p>
          <a:p>
            <a:pPr marL="0" lvl="0" indent="0" algn="l" rtl="0">
              <a:lnSpc>
                <a:spcPct val="100000"/>
              </a:lnSpc>
              <a:spcBef>
                <a:spcPts val="800"/>
              </a:spcBef>
              <a:spcAft>
                <a:spcPts val="0"/>
              </a:spcAft>
              <a:buSzPts val="1100"/>
              <a:buNone/>
            </a:pPr>
            <a:endParaRPr sz="1800" dirty="0">
              <a:latin typeface="Arial"/>
              <a:ea typeface="Arial"/>
              <a:cs typeface="Arial"/>
              <a:sym typeface="Arial"/>
            </a:endParaRPr>
          </a:p>
          <a:p>
            <a:pPr marL="0" lvl="0" indent="0" algn="l" rtl="0">
              <a:spcBef>
                <a:spcPts val="0"/>
              </a:spcBef>
              <a:spcAft>
                <a:spcPts val="0"/>
              </a:spcAft>
              <a:buSzPts val="1100"/>
              <a:buNone/>
            </a:pPr>
            <a:r>
              <a:rPr lang="en-US" sz="1800" dirty="0">
                <a:solidFill>
                  <a:schemeClr val="dk1"/>
                </a:solidFill>
                <a:latin typeface="Arial"/>
                <a:ea typeface="Arial"/>
                <a:cs typeface="Arial"/>
                <a:sym typeface="Arial"/>
              </a:rPr>
              <a:t>A possible result of a random experiment is called its </a:t>
            </a:r>
            <a:r>
              <a:rPr lang="en-US" sz="1800" b="1" dirty="0">
                <a:solidFill>
                  <a:srgbClr val="0000FF"/>
                </a:solidFill>
                <a:latin typeface="Arial"/>
                <a:ea typeface="Arial"/>
                <a:cs typeface="Arial"/>
                <a:sym typeface="Arial"/>
              </a:rPr>
              <a:t>outcome</a:t>
            </a:r>
            <a:r>
              <a:rPr lang="en-US" sz="1800" dirty="0">
                <a:solidFill>
                  <a:schemeClr val="dk1"/>
                </a:solidFill>
                <a:latin typeface="Arial"/>
                <a:ea typeface="Arial"/>
                <a:cs typeface="Arial"/>
                <a:sym typeface="Arial"/>
              </a:rPr>
              <a:t>.</a:t>
            </a:r>
            <a:endParaRPr sz="1800" dirty="0">
              <a:solidFill>
                <a:schemeClr val="dk1"/>
              </a:solidFill>
              <a:latin typeface="Arial"/>
              <a:ea typeface="Arial"/>
              <a:cs typeface="Arial"/>
              <a:sym typeface="Arial"/>
            </a:endParaRPr>
          </a:p>
          <a:p>
            <a:pPr marL="0" lvl="0" indent="0" algn="l" rtl="0">
              <a:lnSpc>
                <a:spcPct val="100000"/>
              </a:lnSpc>
              <a:spcBef>
                <a:spcPts val="800"/>
              </a:spcBef>
              <a:spcAft>
                <a:spcPts val="0"/>
              </a:spcAft>
              <a:buClr>
                <a:schemeClr val="dk1"/>
              </a:buClr>
              <a:buSzPts val="1100"/>
              <a:buFont typeface="Arial"/>
              <a:buNone/>
            </a:pPr>
            <a:endParaRPr sz="1800" dirty="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1800" dirty="0">
                <a:latin typeface="Arial"/>
                <a:ea typeface="Arial"/>
                <a:cs typeface="Arial"/>
                <a:sym typeface="Arial"/>
              </a:rPr>
              <a:t>An experiment is called </a:t>
            </a:r>
            <a:r>
              <a:rPr lang="en-US" sz="1800" b="1" dirty="0">
                <a:latin typeface="Arial"/>
                <a:ea typeface="Arial"/>
                <a:cs typeface="Arial"/>
                <a:sym typeface="Arial"/>
              </a:rPr>
              <a:t>random experiment</a:t>
            </a:r>
            <a:r>
              <a:rPr lang="en-US" sz="1800" dirty="0">
                <a:latin typeface="Arial"/>
                <a:ea typeface="Arial"/>
                <a:cs typeface="Arial"/>
                <a:sym typeface="Arial"/>
              </a:rPr>
              <a:t> if it satisfies the following two</a:t>
            </a:r>
            <a:endParaRPr sz="1800" dirty="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US" sz="1800" dirty="0">
                <a:latin typeface="Arial"/>
                <a:ea typeface="Arial"/>
                <a:cs typeface="Arial"/>
                <a:sym typeface="Arial"/>
              </a:rPr>
              <a:t>conditions:</a:t>
            </a:r>
            <a:endParaRPr sz="1800" dirty="0">
              <a:latin typeface="Arial"/>
              <a:ea typeface="Arial"/>
              <a:cs typeface="Arial"/>
              <a:sym typeface="Arial"/>
            </a:endParaRPr>
          </a:p>
          <a:p>
            <a:pPr marL="269875" lvl="0" indent="0" algn="l" rtl="0">
              <a:lnSpc>
                <a:spcPct val="100000"/>
              </a:lnSpc>
              <a:spcBef>
                <a:spcPts val="500"/>
              </a:spcBef>
              <a:spcAft>
                <a:spcPts val="500"/>
              </a:spcAft>
              <a:buClr>
                <a:schemeClr val="dk1"/>
              </a:buClr>
              <a:buSzPts val="1100"/>
              <a:buFont typeface="Arial"/>
              <a:buNone/>
            </a:pPr>
            <a:r>
              <a:rPr lang="en-US" sz="1800" dirty="0">
                <a:latin typeface="Arial"/>
                <a:ea typeface="Arial"/>
                <a:cs typeface="Arial"/>
                <a:sym typeface="Arial"/>
              </a:rPr>
              <a:t>(</a:t>
            </a:r>
            <a:r>
              <a:rPr lang="en-US" sz="1800" dirty="0" err="1">
                <a:latin typeface="Arial"/>
                <a:ea typeface="Arial"/>
                <a:cs typeface="Arial"/>
                <a:sym typeface="Arial"/>
              </a:rPr>
              <a:t>i</a:t>
            </a:r>
            <a:r>
              <a:rPr lang="en-US" sz="1800" dirty="0">
                <a:latin typeface="Arial"/>
                <a:ea typeface="Arial"/>
                <a:cs typeface="Arial"/>
                <a:sym typeface="Arial"/>
              </a:rPr>
              <a:t>) It has more than one possible outcome.</a:t>
            </a:r>
            <a:endParaRPr sz="1800" dirty="0">
              <a:latin typeface="Arial"/>
              <a:ea typeface="Arial"/>
              <a:cs typeface="Arial"/>
              <a:sym typeface="Arial"/>
            </a:endParaRPr>
          </a:p>
          <a:p>
            <a:pPr marL="269875" lvl="0" indent="0" algn="l" rtl="0">
              <a:lnSpc>
                <a:spcPct val="100000"/>
              </a:lnSpc>
              <a:spcBef>
                <a:spcPts val="500"/>
              </a:spcBef>
              <a:spcAft>
                <a:spcPts val="500"/>
              </a:spcAft>
              <a:buSzPts val="1100"/>
              <a:buNone/>
            </a:pPr>
            <a:r>
              <a:rPr lang="en-US" sz="1800" dirty="0">
                <a:latin typeface="Arial"/>
                <a:ea typeface="Arial"/>
                <a:cs typeface="Arial"/>
                <a:sym typeface="Arial"/>
              </a:rPr>
              <a:t>(ii) It is not possible to predict the outcome in advance.</a:t>
            </a:r>
            <a:endParaRPr sz="1800" dirty="0">
              <a:latin typeface="Arial"/>
              <a:ea typeface="Arial"/>
              <a:cs typeface="Arial"/>
              <a:sym typeface="Arial"/>
            </a:endParaRPr>
          </a:p>
          <a:p>
            <a:pPr marL="0" lvl="0" indent="0" algn="l" rtl="0">
              <a:spcBef>
                <a:spcPts val="800"/>
              </a:spcBef>
              <a:spcAft>
                <a:spcPts val="0"/>
              </a:spcAft>
              <a:buSzPts val="2000"/>
              <a:buNone/>
            </a:pPr>
            <a:endParaRPr lang="en-IN" sz="900" dirty="0">
              <a:solidFill>
                <a:schemeClr val="dk1"/>
              </a:solidFill>
              <a:latin typeface="Arial"/>
              <a:ea typeface="Arial"/>
              <a:cs typeface="Arial"/>
              <a:sym typeface="Arial"/>
            </a:endParaRPr>
          </a:p>
          <a:p>
            <a:pPr marL="0" lvl="0" indent="0" algn="l" rtl="0">
              <a:spcBef>
                <a:spcPts val="800"/>
              </a:spcBef>
              <a:spcAft>
                <a:spcPts val="0"/>
              </a:spcAft>
              <a:buClr>
                <a:schemeClr val="dk1"/>
              </a:buClr>
              <a:buSzPts val="2000"/>
              <a:buFont typeface="Arial"/>
              <a:buNone/>
            </a:pPr>
            <a:r>
              <a:rPr lang="en-US" sz="1800" dirty="0">
                <a:solidFill>
                  <a:schemeClr val="dk1"/>
                </a:solidFill>
                <a:latin typeface="Arial"/>
                <a:ea typeface="Arial"/>
                <a:cs typeface="Arial"/>
                <a:sym typeface="Arial"/>
              </a:rPr>
              <a:t>Two steps in description of a random experiment:</a:t>
            </a:r>
            <a:endParaRPr sz="1800" dirty="0">
              <a:solidFill>
                <a:schemeClr val="dk1"/>
              </a:solidFill>
              <a:latin typeface="Arial"/>
              <a:ea typeface="Arial"/>
              <a:cs typeface="Arial"/>
              <a:sym typeface="Arial"/>
            </a:endParaRPr>
          </a:p>
          <a:p>
            <a:pPr marL="449263" lvl="0" indent="-161925" algn="l" rtl="0">
              <a:spcBef>
                <a:spcPts val="500"/>
              </a:spcBef>
              <a:spcAft>
                <a:spcPts val="500"/>
              </a:spcAft>
              <a:buClr>
                <a:schemeClr val="dk1"/>
              </a:buClr>
              <a:buSzPts val="1800"/>
              <a:buAutoNum type="arabicPeriod"/>
            </a:pPr>
            <a:r>
              <a:rPr lang="en-US" sz="1800" dirty="0">
                <a:solidFill>
                  <a:schemeClr val="dk1"/>
                </a:solidFill>
                <a:latin typeface="Arial"/>
                <a:ea typeface="Arial"/>
                <a:cs typeface="Arial"/>
                <a:sym typeface="Arial"/>
              </a:rPr>
              <a:t>Describe possible </a:t>
            </a:r>
            <a:r>
              <a:rPr lang="en-US" sz="1800" b="1" dirty="0">
                <a:solidFill>
                  <a:schemeClr val="dk1"/>
                </a:solidFill>
                <a:latin typeface="Arial"/>
                <a:ea typeface="Arial"/>
                <a:cs typeface="Arial"/>
                <a:sym typeface="Arial"/>
              </a:rPr>
              <a:t>outcome</a:t>
            </a:r>
            <a:r>
              <a:rPr lang="en-US" sz="1800" dirty="0">
                <a:solidFill>
                  <a:schemeClr val="dk1"/>
                </a:solidFill>
                <a:latin typeface="Arial"/>
                <a:ea typeface="Arial"/>
                <a:cs typeface="Arial"/>
                <a:sym typeface="Arial"/>
              </a:rPr>
              <a:t>s of a random experiment</a:t>
            </a:r>
            <a:endParaRPr sz="1800" dirty="0">
              <a:solidFill>
                <a:schemeClr val="dk1"/>
              </a:solidFill>
              <a:latin typeface="Arial"/>
              <a:ea typeface="Arial"/>
              <a:cs typeface="Arial"/>
              <a:sym typeface="Arial"/>
            </a:endParaRPr>
          </a:p>
          <a:p>
            <a:pPr marL="449263" lvl="0" indent="-161925" algn="l" rtl="0">
              <a:spcBef>
                <a:spcPts val="500"/>
              </a:spcBef>
              <a:spcAft>
                <a:spcPts val="500"/>
              </a:spcAft>
              <a:buClr>
                <a:schemeClr val="dk1"/>
              </a:buClr>
              <a:buSzPts val="1800"/>
              <a:buAutoNum type="arabicPeriod"/>
            </a:pPr>
            <a:r>
              <a:rPr lang="en-US" sz="1800" dirty="0">
                <a:solidFill>
                  <a:schemeClr val="dk1"/>
                </a:solidFill>
                <a:latin typeface="Arial"/>
                <a:ea typeface="Arial"/>
                <a:cs typeface="Arial"/>
                <a:sym typeface="Arial"/>
              </a:rPr>
              <a:t>Describe beliefs about </a:t>
            </a:r>
            <a:r>
              <a:rPr lang="en-US" sz="1800" b="1" dirty="0">
                <a:solidFill>
                  <a:schemeClr val="dk1"/>
                </a:solidFill>
                <a:latin typeface="Arial"/>
                <a:ea typeface="Arial"/>
                <a:cs typeface="Arial"/>
                <a:sym typeface="Arial"/>
              </a:rPr>
              <a:t>likelihood</a:t>
            </a:r>
            <a:r>
              <a:rPr lang="en-US" sz="1800" dirty="0">
                <a:solidFill>
                  <a:schemeClr val="dk1"/>
                </a:solidFill>
                <a:latin typeface="Arial"/>
                <a:ea typeface="Arial"/>
                <a:cs typeface="Arial"/>
                <a:sym typeface="Arial"/>
              </a:rPr>
              <a:t> (chance) of outcomes </a:t>
            </a:r>
            <a:endParaRPr sz="1800" dirty="0">
              <a:latin typeface="Arial"/>
              <a:ea typeface="Arial"/>
              <a:cs typeface="Arial"/>
              <a:sym typeface="Arial"/>
            </a:endParaRPr>
          </a:p>
          <a:p>
            <a:pPr marL="0" lvl="0" indent="0" algn="l" rtl="0">
              <a:lnSpc>
                <a:spcPct val="100000"/>
              </a:lnSpc>
              <a:spcBef>
                <a:spcPts val="800"/>
              </a:spcBef>
              <a:spcAft>
                <a:spcPts val="0"/>
              </a:spcAft>
              <a:buSzPts val="2000"/>
              <a:buNone/>
            </a:pPr>
            <a:endParaRPr sz="1800" dirty="0">
              <a:latin typeface="Arial"/>
              <a:ea typeface="Arial"/>
              <a:cs typeface="Arial"/>
              <a:sym typeface="Arial"/>
            </a:endParaRPr>
          </a:p>
        </p:txBody>
      </p:sp>
      <p:sp>
        <p:nvSpPr>
          <p:cNvPr id="209" name="Google Shape;209;p16"/>
          <p:cNvSpPr txBox="1"/>
          <p:nvPr/>
        </p:nvSpPr>
        <p:spPr>
          <a:xfrm>
            <a:off x="1903883" y="101025"/>
            <a:ext cx="5409258" cy="83777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2500"/>
              <a:buFont typeface="Calibri"/>
              <a:buNone/>
            </a:pPr>
            <a:r>
              <a:rPr lang="en-US" sz="4400" b="1" dirty="0">
                <a:solidFill>
                  <a:srgbClr val="FF0000"/>
                </a:solidFill>
                <a:latin typeface="Times New Roman"/>
                <a:ea typeface="Times New Roman"/>
                <a:cs typeface="Times New Roman"/>
                <a:sym typeface="Times New Roman"/>
              </a:rPr>
              <a:t>Random experiments</a:t>
            </a:r>
            <a:r>
              <a:rPr lang="en-US" sz="4400" b="1" i="0" u="none" dirty="0">
                <a:solidFill>
                  <a:srgbClr val="FF0000"/>
                </a:solidFill>
                <a:latin typeface="Times New Roman"/>
                <a:ea typeface="Times New Roman"/>
                <a:cs typeface="Times New Roman"/>
                <a:sym typeface="Times New Roman"/>
              </a:rPr>
              <a:t> </a:t>
            </a:r>
            <a:endParaRPr sz="44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6"/>
        <p:cNvGrpSpPr/>
        <p:nvPr/>
      </p:nvGrpSpPr>
      <p:grpSpPr>
        <a:xfrm>
          <a:off x="0" y="0"/>
          <a:ext cx="0" cy="0"/>
          <a:chOff x="0" y="0"/>
          <a:chExt cx="0" cy="0"/>
        </a:xfrm>
      </p:grpSpPr>
      <p:sp>
        <p:nvSpPr>
          <p:cNvPr id="217" name="Google Shape;217;p17"/>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6</a:t>
            </a:fld>
            <a:endParaRPr/>
          </a:p>
        </p:txBody>
      </p:sp>
      <p:sp>
        <p:nvSpPr>
          <p:cNvPr id="218" name="Google Shape;218;p17"/>
          <p:cNvSpPr txBox="1">
            <a:spLocks noGrp="1"/>
          </p:cNvSpPr>
          <p:nvPr>
            <p:ph type="title"/>
          </p:nvPr>
        </p:nvSpPr>
        <p:spPr>
          <a:xfrm>
            <a:off x="493712" y="85725"/>
            <a:ext cx="8229600" cy="5619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sp>
        <p:nvSpPr>
          <p:cNvPr id="219" name="Google Shape;219;p17"/>
          <p:cNvSpPr txBox="1">
            <a:spLocks noGrp="1"/>
          </p:cNvSpPr>
          <p:nvPr>
            <p:ph type="body" idx="1"/>
          </p:nvPr>
        </p:nvSpPr>
        <p:spPr>
          <a:xfrm>
            <a:off x="943042" y="853200"/>
            <a:ext cx="6941200" cy="55225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800"/>
              </a:spcBef>
              <a:spcAft>
                <a:spcPts val="0"/>
              </a:spcAft>
              <a:buNone/>
            </a:pPr>
            <a:r>
              <a:rPr lang="en-US" sz="1800" dirty="0">
                <a:latin typeface="Arial"/>
                <a:ea typeface="Arial"/>
                <a:cs typeface="Arial"/>
                <a:sym typeface="Arial"/>
              </a:rPr>
              <a:t>Example 1:</a:t>
            </a:r>
            <a:r>
              <a:rPr lang="en-US" sz="1800" b="1" dirty="0">
                <a:latin typeface="Arial"/>
                <a:ea typeface="Arial"/>
                <a:cs typeface="Arial"/>
                <a:sym typeface="Arial"/>
              </a:rPr>
              <a:t> Tossing a fair coin</a:t>
            </a:r>
            <a:endParaRPr sz="1800" b="1" dirty="0">
              <a:latin typeface="Arial"/>
              <a:ea typeface="Arial"/>
              <a:cs typeface="Arial"/>
              <a:sym typeface="Arial"/>
            </a:endParaRPr>
          </a:p>
          <a:p>
            <a:pPr marL="0" lvl="0" indent="0" algn="l" rtl="0">
              <a:lnSpc>
                <a:spcPct val="100000"/>
              </a:lnSpc>
              <a:spcBef>
                <a:spcPts val="500"/>
              </a:spcBef>
              <a:spcAft>
                <a:spcPts val="500"/>
              </a:spcAft>
              <a:buNone/>
            </a:pPr>
            <a:r>
              <a:rPr lang="en-US" sz="1800" dirty="0">
                <a:latin typeface="Arial"/>
                <a:ea typeface="Arial"/>
                <a:cs typeface="Arial"/>
                <a:sym typeface="Arial"/>
              </a:rPr>
              <a:t>Two outcomes:  Head (H) and Tail (T)</a:t>
            </a:r>
            <a:endParaRPr sz="1800" dirty="0">
              <a:latin typeface="Arial"/>
              <a:ea typeface="Arial"/>
              <a:cs typeface="Arial"/>
              <a:sym typeface="Arial"/>
            </a:endParaRPr>
          </a:p>
          <a:p>
            <a:pPr marL="0" lvl="0" indent="0" algn="l" rtl="0">
              <a:lnSpc>
                <a:spcPct val="100000"/>
              </a:lnSpc>
              <a:spcBef>
                <a:spcPts val="500"/>
              </a:spcBef>
              <a:spcAft>
                <a:spcPts val="500"/>
              </a:spcAft>
              <a:buNone/>
            </a:pPr>
            <a:r>
              <a:rPr lang="en-US" sz="1800" dirty="0">
                <a:latin typeface="Arial"/>
                <a:ea typeface="Arial"/>
                <a:cs typeface="Arial"/>
                <a:sym typeface="Arial"/>
              </a:rPr>
              <a:t>Both are equally likely. </a:t>
            </a:r>
            <a:endParaRPr sz="1800" dirty="0">
              <a:latin typeface="Arial"/>
              <a:ea typeface="Arial"/>
              <a:cs typeface="Arial"/>
              <a:sym typeface="Arial"/>
            </a:endParaRPr>
          </a:p>
          <a:p>
            <a:pPr marL="0" lvl="0" indent="0" algn="l" rtl="0">
              <a:lnSpc>
                <a:spcPct val="100000"/>
              </a:lnSpc>
              <a:spcBef>
                <a:spcPts val="800"/>
              </a:spcBef>
              <a:spcAft>
                <a:spcPts val="0"/>
              </a:spcAft>
              <a:buNone/>
            </a:pPr>
            <a:endParaRPr sz="1800" dirty="0">
              <a:latin typeface="Arial"/>
              <a:ea typeface="Arial"/>
              <a:cs typeface="Arial"/>
              <a:sym typeface="Arial"/>
            </a:endParaRPr>
          </a:p>
          <a:p>
            <a:pPr marL="0" lvl="0" indent="0" algn="l" rtl="0">
              <a:lnSpc>
                <a:spcPct val="100000"/>
              </a:lnSpc>
              <a:spcBef>
                <a:spcPts val="0"/>
              </a:spcBef>
              <a:spcAft>
                <a:spcPts val="0"/>
              </a:spcAft>
              <a:buNone/>
            </a:pPr>
            <a:r>
              <a:rPr lang="en-US" sz="1800" dirty="0">
                <a:latin typeface="Arial"/>
                <a:ea typeface="Arial"/>
                <a:cs typeface="Arial"/>
                <a:sym typeface="Arial"/>
              </a:rPr>
              <a:t>Example 2: </a:t>
            </a:r>
            <a:r>
              <a:rPr lang="en-US" sz="1800" b="1" dirty="0">
                <a:latin typeface="Arial"/>
                <a:ea typeface="Arial"/>
                <a:cs typeface="Arial"/>
                <a:sym typeface="Arial"/>
              </a:rPr>
              <a:t>Tossing a fair dice</a:t>
            </a:r>
            <a:endParaRPr sz="1800" b="1" dirty="0">
              <a:latin typeface="Arial"/>
              <a:ea typeface="Arial"/>
              <a:cs typeface="Arial"/>
              <a:sym typeface="Arial"/>
            </a:endParaRPr>
          </a:p>
          <a:p>
            <a:pPr marL="0" indent="0">
              <a:spcBef>
                <a:spcPts val="500"/>
              </a:spcBef>
              <a:spcAft>
                <a:spcPts val="500"/>
              </a:spcAft>
            </a:pPr>
            <a:r>
              <a:rPr lang="en-US" sz="1800" dirty="0">
                <a:latin typeface="Arial"/>
                <a:cs typeface="Arial"/>
                <a:sym typeface="Arial"/>
              </a:rPr>
              <a:t>Set of outcomes = {1,2,3,4,5,6} = sample space</a:t>
            </a:r>
            <a:endParaRPr sz="1800" dirty="0">
              <a:latin typeface="Arial"/>
              <a:cs typeface="Arial"/>
              <a:sym typeface="Arial"/>
            </a:endParaRPr>
          </a:p>
          <a:p>
            <a:pPr marL="0" indent="0">
              <a:spcBef>
                <a:spcPts val="500"/>
              </a:spcBef>
              <a:spcAft>
                <a:spcPts val="500"/>
              </a:spcAft>
            </a:pPr>
            <a:r>
              <a:rPr lang="en-US" sz="1800" dirty="0">
                <a:latin typeface="Arial"/>
                <a:cs typeface="Arial"/>
                <a:sym typeface="Arial"/>
              </a:rPr>
              <a:t>All 6 outcomes are equally likely. </a:t>
            </a:r>
            <a:endParaRPr sz="1800" dirty="0">
              <a:latin typeface="Arial"/>
              <a:cs typeface="Arial"/>
              <a:sym typeface="Arial"/>
            </a:endParaRPr>
          </a:p>
          <a:p>
            <a:pPr marL="0" lvl="0" indent="0" algn="l" rtl="0">
              <a:spcBef>
                <a:spcPts val="0"/>
              </a:spcBef>
              <a:spcAft>
                <a:spcPts val="0"/>
              </a:spcAft>
              <a:buClr>
                <a:schemeClr val="dk1"/>
              </a:buClr>
              <a:buSzPts val="1100"/>
              <a:buFont typeface="Arial"/>
              <a:buNone/>
            </a:pPr>
            <a:endParaRPr sz="1800" dirty="0">
              <a:solidFill>
                <a:schemeClr val="dk1"/>
              </a:solidFill>
              <a:latin typeface="Arial"/>
              <a:ea typeface="Arial"/>
              <a:cs typeface="Arial"/>
              <a:sym typeface="Arial"/>
            </a:endParaRPr>
          </a:p>
          <a:p>
            <a:pPr marL="0" lvl="0" indent="0" algn="l" rtl="0">
              <a:spcBef>
                <a:spcPts val="800"/>
              </a:spcBef>
              <a:spcAft>
                <a:spcPts val="0"/>
              </a:spcAft>
              <a:buNone/>
            </a:pPr>
            <a:r>
              <a:rPr lang="en-US" sz="1800" dirty="0">
                <a:solidFill>
                  <a:schemeClr val="dk1"/>
                </a:solidFill>
                <a:latin typeface="Arial"/>
                <a:ea typeface="Arial"/>
                <a:cs typeface="Arial"/>
                <a:sym typeface="Arial"/>
              </a:rPr>
              <a:t>Example 3: </a:t>
            </a:r>
            <a:r>
              <a:rPr lang="en-US" sz="1800" b="1" dirty="0">
                <a:solidFill>
                  <a:schemeClr val="dk1"/>
                </a:solidFill>
                <a:latin typeface="Arial"/>
                <a:ea typeface="Arial"/>
                <a:cs typeface="Arial"/>
                <a:sym typeface="Arial"/>
              </a:rPr>
              <a:t>Mathematics examination grade</a:t>
            </a:r>
            <a:endParaRPr sz="1800" b="1" dirty="0">
              <a:solidFill>
                <a:schemeClr val="dk1"/>
              </a:solidFill>
              <a:latin typeface="Arial"/>
              <a:ea typeface="Arial"/>
              <a:cs typeface="Arial"/>
              <a:sym typeface="Arial"/>
            </a:endParaRPr>
          </a:p>
          <a:p>
            <a:pPr marL="0" lvl="0" indent="0">
              <a:spcBef>
                <a:spcPts val="500"/>
              </a:spcBef>
              <a:spcAft>
                <a:spcPts val="500"/>
              </a:spcAft>
            </a:pPr>
            <a:r>
              <a:rPr lang="en-US" sz="1800" dirty="0">
                <a:latin typeface="Arial"/>
                <a:cs typeface="Arial"/>
                <a:sym typeface="Arial"/>
              </a:rPr>
              <a:t>The likelihood of a student getting first class is smaller than</a:t>
            </a:r>
            <a:endParaRPr sz="1800" dirty="0">
              <a:latin typeface="Arial"/>
              <a:cs typeface="Arial"/>
              <a:sym typeface="Arial"/>
            </a:endParaRPr>
          </a:p>
          <a:p>
            <a:pPr marL="0" lvl="0" indent="0">
              <a:spcBef>
                <a:spcPts val="500"/>
              </a:spcBef>
              <a:spcAft>
                <a:spcPts val="500"/>
              </a:spcAft>
            </a:pPr>
            <a:r>
              <a:rPr lang="en-US" sz="1800" dirty="0">
                <a:latin typeface="Arial"/>
                <a:cs typeface="Arial"/>
                <a:sym typeface="Arial"/>
              </a:rPr>
              <a:t>the likelihood of getting pass class.</a:t>
            </a:r>
            <a:endParaRPr sz="1800" dirty="0">
              <a:latin typeface="Arial"/>
              <a:cs typeface="Arial"/>
              <a:sym typeface="Arial"/>
            </a:endParaRPr>
          </a:p>
          <a:p>
            <a:pPr marL="0" lvl="0" indent="0" algn="l" rtl="0">
              <a:spcBef>
                <a:spcPts val="800"/>
              </a:spcBef>
              <a:spcAft>
                <a:spcPts val="0"/>
              </a:spcAft>
              <a:buNone/>
            </a:pPr>
            <a:endParaRPr sz="1800" dirty="0">
              <a:solidFill>
                <a:schemeClr val="dk1"/>
              </a:solidFill>
              <a:latin typeface="Arial"/>
              <a:ea typeface="Arial"/>
              <a:cs typeface="Arial"/>
              <a:sym typeface="Arial"/>
            </a:endParaRPr>
          </a:p>
          <a:p>
            <a:pPr marL="0" lvl="0" indent="0" algn="l" rtl="0">
              <a:spcBef>
                <a:spcPts val="800"/>
              </a:spcBef>
              <a:spcAft>
                <a:spcPts val="0"/>
              </a:spcAft>
              <a:buNone/>
            </a:pPr>
            <a:r>
              <a:rPr lang="en-US" sz="1800" dirty="0">
                <a:solidFill>
                  <a:schemeClr val="dk1"/>
                </a:solidFill>
                <a:latin typeface="Arial"/>
                <a:ea typeface="Arial"/>
                <a:cs typeface="Arial"/>
                <a:sym typeface="Arial"/>
              </a:rPr>
              <a:t>Example 4: </a:t>
            </a:r>
            <a:r>
              <a:rPr lang="en-US" sz="1800" b="1" dirty="0">
                <a:solidFill>
                  <a:schemeClr val="dk1"/>
                </a:solidFill>
                <a:latin typeface="Arial"/>
                <a:ea typeface="Arial"/>
                <a:cs typeface="Arial"/>
                <a:sym typeface="Arial"/>
              </a:rPr>
              <a:t>Winner of world cup</a:t>
            </a:r>
            <a:endParaRPr sz="1800" b="1" dirty="0">
              <a:solidFill>
                <a:schemeClr val="dk1"/>
              </a:solidFill>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US" sz="1800" dirty="0">
                <a:solidFill>
                  <a:schemeClr val="dk1"/>
                </a:solidFill>
                <a:latin typeface="Arial"/>
                <a:ea typeface="Arial"/>
                <a:cs typeface="Arial"/>
                <a:sym typeface="Arial"/>
              </a:rPr>
              <a:t>The likelihood of India winning the next world cup in cricket is …</a:t>
            </a:r>
            <a:endParaRPr sz="1800" dirty="0">
              <a:solidFill>
                <a:schemeClr val="dk1"/>
              </a:solidFill>
              <a:latin typeface="Arial"/>
              <a:ea typeface="Arial"/>
              <a:cs typeface="Arial"/>
              <a:sym typeface="Arial"/>
            </a:endParaRPr>
          </a:p>
        </p:txBody>
      </p:sp>
      <p:sp>
        <p:nvSpPr>
          <p:cNvPr id="220" name="Google Shape;220;p17"/>
          <p:cNvSpPr txBox="1"/>
          <p:nvPr/>
        </p:nvSpPr>
        <p:spPr>
          <a:xfrm>
            <a:off x="493712" y="85724"/>
            <a:ext cx="7885790" cy="76747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2500"/>
              <a:buFont typeface="Calibri"/>
              <a:buNone/>
            </a:pPr>
            <a:r>
              <a:rPr lang="en-US" sz="4400" b="1" dirty="0">
                <a:solidFill>
                  <a:srgbClr val="FF0000"/>
                </a:solidFill>
                <a:latin typeface="Times New Roman"/>
                <a:ea typeface="Times New Roman"/>
                <a:cs typeface="Times New Roman"/>
                <a:sym typeface="Times New Roman"/>
              </a:rPr>
              <a:t>Random experiments</a:t>
            </a:r>
            <a:r>
              <a:rPr lang="en-US" sz="4400" dirty="0">
                <a:solidFill>
                  <a:srgbClr val="FF0000"/>
                </a:solidFill>
                <a:latin typeface="Times New Roman"/>
                <a:ea typeface="Times New Roman"/>
                <a:cs typeface="Times New Roman"/>
                <a:sym typeface="Times New Roman"/>
              </a:rPr>
              <a:t>: ex</a:t>
            </a:r>
            <a:r>
              <a:rPr lang="en-US" sz="4400" i="0" u="none" dirty="0">
                <a:solidFill>
                  <a:srgbClr val="FF0000"/>
                </a:solidFill>
                <a:latin typeface="Times New Roman"/>
                <a:ea typeface="Times New Roman"/>
                <a:cs typeface="Times New Roman"/>
                <a:sym typeface="Times New Roman"/>
              </a:rPr>
              <a:t>amples</a:t>
            </a:r>
            <a:r>
              <a:rPr lang="en-US" sz="4400" b="1" i="0" u="none" dirty="0">
                <a:solidFill>
                  <a:srgbClr val="FF0000"/>
                </a:solidFill>
                <a:latin typeface="Times New Roman"/>
                <a:ea typeface="Times New Roman"/>
                <a:cs typeface="Times New Roman"/>
                <a:sym typeface="Times New Roman"/>
              </a:rPr>
              <a:t> </a:t>
            </a:r>
            <a:endParaRPr sz="44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sp>
        <p:nvSpPr>
          <p:cNvPr id="228" name="Google Shape;228;p18"/>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7</a:t>
            </a:fld>
            <a:endParaRPr/>
          </a:p>
        </p:txBody>
      </p:sp>
      <p:sp>
        <p:nvSpPr>
          <p:cNvPr id="229" name="Google Shape;229;p18"/>
          <p:cNvSpPr txBox="1">
            <a:spLocks noGrp="1"/>
          </p:cNvSpPr>
          <p:nvPr>
            <p:ph type="title"/>
          </p:nvPr>
        </p:nvSpPr>
        <p:spPr>
          <a:xfrm>
            <a:off x="457200" y="85725"/>
            <a:ext cx="8229600" cy="5619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sp>
        <p:nvSpPr>
          <p:cNvPr id="230" name="Google Shape;230;p18"/>
          <p:cNvSpPr txBox="1">
            <a:spLocks noGrp="1"/>
          </p:cNvSpPr>
          <p:nvPr>
            <p:ph type="body" idx="1"/>
          </p:nvPr>
        </p:nvSpPr>
        <p:spPr>
          <a:xfrm>
            <a:off x="709530" y="938800"/>
            <a:ext cx="8207302" cy="57813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800"/>
              </a:spcBef>
              <a:spcAft>
                <a:spcPts val="0"/>
              </a:spcAft>
              <a:buSzPts val="2000"/>
              <a:buNone/>
            </a:pPr>
            <a:r>
              <a:rPr lang="en-US" sz="1800" dirty="0">
                <a:latin typeface="Arial"/>
                <a:ea typeface="Arial"/>
                <a:cs typeface="Arial"/>
                <a:sym typeface="Arial"/>
              </a:rPr>
              <a:t>The sample space S is  a list (set) of possible outcomes.</a:t>
            </a:r>
            <a:endParaRPr sz="1800" dirty="0">
              <a:latin typeface="Arial"/>
              <a:ea typeface="Arial"/>
              <a:cs typeface="Arial"/>
              <a:sym typeface="Arial"/>
            </a:endParaRPr>
          </a:p>
          <a:p>
            <a:pPr marL="0" lvl="0" indent="0" algn="l" rtl="0">
              <a:lnSpc>
                <a:spcPct val="100000"/>
              </a:lnSpc>
              <a:spcBef>
                <a:spcPts val="800"/>
              </a:spcBef>
              <a:spcAft>
                <a:spcPts val="0"/>
              </a:spcAft>
              <a:buSzPts val="2000"/>
              <a:buNone/>
            </a:pPr>
            <a:r>
              <a:rPr lang="en-US" sz="1800" dirty="0">
                <a:latin typeface="Arial"/>
                <a:ea typeface="Arial"/>
                <a:cs typeface="Arial"/>
                <a:sym typeface="Arial"/>
              </a:rPr>
              <a:t>The list must be</a:t>
            </a:r>
            <a:endParaRPr sz="1800" dirty="0">
              <a:latin typeface="Arial"/>
              <a:ea typeface="Arial"/>
              <a:cs typeface="Arial"/>
              <a:sym typeface="Arial"/>
            </a:endParaRPr>
          </a:p>
          <a:p>
            <a:pPr marL="914400" lvl="0" indent="-342900" algn="l" rtl="0">
              <a:lnSpc>
                <a:spcPct val="100000"/>
              </a:lnSpc>
              <a:spcBef>
                <a:spcPts val="800"/>
              </a:spcBef>
              <a:spcAft>
                <a:spcPts val="0"/>
              </a:spcAft>
              <a:buSzPts val="1800"/>
              <a:buFont typeface="Arial"/>
              <a:buChar char="●"/>
            </a:pPr>
            <a:r>
              <a:rPr lang="en-US" sz="1800" dirty="0">
                <a:latin typeface="Arial"/>
                <a:ea typeface="Arial"/>
                <a:cs typeface="Arial"/>
                <a:sym typeface="Arial"/>
              </a:rPr>
              <a:t>Mutually exclusive, and</a:t>
            </a:r>
            <a:endParaRPr sz="1800" dirty="0">
              <a:latin typeface="Arial"/>
              <a:ea typeface="Arial"/>
              <a:cs typeface="Arial"/>
              <a:sym typeface="Arial"/>
            </a:endParaRPr>
          </a:p>
          <a:p>
            <a:pPr marL="914400" lvl="0" indent="-342900" algn="l" rtl="0">
              <a:lnSpc>
                <a:spcPct val="100000"/>
              </a:lnSpc>
              <a:spcBef>
                <a:spcPts val="0"/>
              </a:spcBef>
              <a:spcAft>
                <a:spcPts val="0"/>
              </a:spcAft>
              <a:buSzPts val="1800"/>
              <a:buFont typeface="Arial"/>
              <a:buChar char="●"/>
            </a:pPr>
            <a:r>
              <a:rPr lang="en-US" sz="1800" dirty="0">
                <a:latin typeface="Arial"/>
                <a:ea typeface="Arial"/>
                <a:cs typeface="Arial"/>
                <a:sym typeface="Arial"/>
              </a:rPr>
              <a:t>Collectively exhaustive</a:t>
            </a:r>
            <a:endParaRPr sz="1800" dirty="0">
              <a:latin typeface="Arial"/>
              <a:ea typeface="Arial"/>
              <a:cs typeface="Arial"/>
              <a:sym typeface="Arial"/>
            </a:endParaRPr>
          </a:p>
          <a:p>
            <a:pPr marL="0" lvl="0" indent="0" algn="l" rtl="0">
              <a:lnSpc>
                <a:spcPct val="100000"/>
              </a:lnSpc>
              <a:spcBef>
                <a:spcPts val="800"/>
              </a:spcBef>
              <a:spcAft>
                <a:spcPts val="0"/>
              </a:spcAft>
              <a:buNone/>
            </a:pPr>
            <a:endParaRPr sz="1000" dirty="0">
              <a:latin typeface="Arial"/>
              <a:ea typeface="Arial"/>
              <a:cs typeface="Arial"/>
              <a:sym typeface="Arial"/>
            </a:endParaRPr>
          </a:p>
          <a:p>
            <a:pPr marL="0" lvl="0" indent="0" algn="l" rtl="0">
              <a:lnSpc>
                <a:spcPct val="100000"/>
              </a:lnSpc>
              <a:spcBef>
                <a:spcPts val="800"/>
              </a:spcBef>
              <a:spcAft>
                <a:spcPts val="0"/>
              </a:spcAft>
              <a:buNone/>
            </a:pPr>
            <a:r>
              <a:rPr lang="en-US" sz="1800" b="1" dirty="0">
                <a:latin typeface="Arial"/>
                <a:ea typeface="Arial"/>
                <a:cs typeface="Arial"/>
                <a:sym typeface="Arial"/>
              </a:rPr>
              <a:t>Types of outcomes</a:t>
            </a:r>
            <a:r>
              <a:rPr lang="en-US" sz="1800" dirty="0">
                <a:latin typeface="Arial"/>
                <a:ea typeface="Arial"/>
                <a:cs typeface="Arial"/>
                <a:sym typeface="Arial"/>
              </a:rPr>
              <a:t>:</a:t>
            </a:r>
            <a:endParaRPr sz="1800" dirty="0">
              <a:latin typeface="Arial"/>
              <a:ea typeface="Arial"/>
              <a:cs typeface="Arial"/>
              <a:sym typeface="Arial"/>
            </a:endParaRPr>
          </a:p>
          <a:p>
            <a:pPr marL="914400" lvl="0" indent="-342900" algn="l" rtl="0">
              <a:lnSpc>
                <a:spcPct val="100000"/>
              </a:lnSpc>
              <a:spcBef>
                <a:spcPts val="800"/>
              </a:spcBef>
              <a:spcAft>
                <a:spcPts val="0"/>
              </a:spcAft>
              <a:buSzPts val="1800"/>
              <a:buFont typeface="Arial"/>
              <a:buAutoNum type="arabicPeriod"/>
            </a:pPr>
            <a:r>
              <a:rPr lang="en-US" sz="1800" dirty="0">
                <a:latin typeface="Arial"/>
                <a:ea typeface="Arial"/>
                <a:cs typeface="Arial"/>
                <a:sym typeface="Arial"/>
              </a:rPr>
              <a:t>Discrete</a:t>
            </a:r>
            <a:endParaRPr sz="1800" dirty="0">
              <a:latin typeface="Arial"/>
              <a:ea typeface="Arial"/>
              <a:cs typeface="Arial"/>
              <a:sym typeface="Arial"/>
            </a:endParaRPr>
          </a:p>
          <a:p>
            <a:pPr marL="914400" lvl="0" indent="-342900" algn="l" rtl="0">
              <a:lnSpc>
                <a:spcPct val="100000"/>
              </a:lnSpc>
              <a:spcBef>
                <a:spcPts val="0"/>
              </a:spcBef>
              <a:spcAft>
                <a:spcPts val="0"/>
              </a:spcAft>
              <a:buSzPts val="1800"/>
              <a:buFont typeface="Arial"/>
              <a:buAutoNum type="arabicPeriod"/>
            </a:pPr>
            <a:r>
              <a:rPr lang="en-US" sz="1800" dirty="0">
                <a:latin typeface="Arial"/>
                <a:ea typeface="Arial"/>
                <a:cs typeface="Arial"/>
                <a:sym typeface="Arial"/>
              </a:rPr>
              <a:t>Continuous</a:t>
            </a:r>
            <a:endParaRPr sz="1800" dirty="0">
              <a:latin typeface="Arial"/>
              <a:ea typeface="Arial"/>
              <a:cs typeface="Arial"/>
              <a:sym typeface="Arial"/>
            </a:endParaRPr>
          </a:p>
          <a:p>
            <a:pPr marL="0" lvl="0" indent="0" algn="l" rtl="0">
              <a:lnSpc>
                <a:spcPct val="100000"/>
              </a:lnSpc>
              <a:spcBef>
                <a:spcPts val="800"/>
              </a:spcBef>
              <a:spcAft>
                <a:spcPts val="0"/>
              </a:spcAft>
              <a:buNone/>
            </a:pPr>
            <a:endParaRPr sz="900" dirty="0">
              <a:latin typeface="Arial"/>
              <a:ea typeface="Arial"/>
              <a:cs typeface="Arial"/>
              <a:sym typeface="Arial"/>
            </a:endParaRPr>
          </a:p>
          <a:p>
            <a:pPr marL="0" lvl="0" indent="0" algn="l" rtl="0">
              <a:lnSpc>
                <a:spcPct val="100000"/>
              </a:lnSpc>
              <a:spcBef>
                <a:spcPts val="800"/>
              </a:spcBef>
              <a:spcAft>
                <a:spcPts val="0"/>
              </a:spcAft>
              <a:buNone/>
            </a:pPr>
            <a:r>
              <a:rPr lang="en-US" sz="1800" dirty="0">
                <a:latin typeface="Arial"/>
                <a:ea typeface="Arial"/>
                <a:cs typeface="Arial"/>
                <a:sym typeface="Arial"/>
              </a:rPr>
              <a:t>Examples of experiments with discrete outcomes: </a:t>
            </a:r>
            <a:endParaRPr sz="1800" dirty="0">
              <a:latin typeface="Arial"/>
              <a:ea typeface="Arial"/>
              <a:cs typeface="Arial"/>
              <a:sym typeface="Arial"/>
            </a:endParaRPr>
          </a:p>
          <a:p>
            <a:pPr marL="0" lvl="0" indent="457200" algn="l" rtl="0">
              <a:lnSpc>
                <a:spcPct val="100000"/>
              </a:lnSpc>
              <a:spcBef>
                <a:spcPts val="800"/>
              </a:spcBef>
              <a:spcAft>
                <a:spcPts val="0"/>
              </a:spcAft>
              <a:buNone/>
            </a:pPr>
            <a:r>
              <a:rPr lang="en-US" sz="1800" dirty="0">
                <a:latin typeface="Arial"/>
                <a:ea typeface="Arial"/>
                <a:cs typeface="Arial"/>
                <a:sym typeface="Arial"/>
              </a:rPr>
              <a:t>Tossing a coin:	sample space, S = </a:t>
            </a:r>
            <a:r>
              <a:rPr lang="en-US" sz="1800" dirty="0">
                <a:solidFill>
                  <a:schemeClr val="dk1"/>
                </a:solidFill>
                <a:latin typeface="Arial"/>
                <a:ea typeface="Arial"/>
                <a:cs typeface="Arial"/>
                <a:sym typeface="Arial"/>
              </a:rPr>
              <a:t>{H, T}</a:t>
            </a:r>
            <a:endParaRPr sz="1800" b="1" dirty="0">
              <a:solidFill>
                <a:schemeClr val="dk1"/>
              </a:solidFill>
              <a:latin typeface="Arial"/>
              <a:ea typeface="Arial"/>
              <a:cs typeface="Arial"/>
              <a:sym typeface="Arial"/>
            </a:endParaRPr>
          </a:p>
          <a:p>
            <a:pPr marL="0" lvl="0" indent="457200" algn="l" rtl="0">
              <a:lnSpc>
                <a:spcPct val="100000"/>
              </a:lnSpc>
              <a:spcBef>
                <a:spcPts val="800"/>
              </a:spcBef>
              <a:spcAft>
                <a:spcPts val="0"/>
              </a:spcAft>
              <a:buNone/>
            </a:pPr>
            <a:r>
              <a:rPr lang="en-US" sz="1800" dirty="0">
                <a:latin typeface="Arial"/>
                <a:ea typeface="Arial"/>
                <a:cs typeface="Arial"/>
                <a:sym typeface="Arial"/>
              </a:rPr>
              <a:t>Tossing a dice:	sample space, S = {</a:t>
            </a:r>
            <a:r>
              <a:rPr lang="en-US" sz="1800" dirty="0">
                <a:solidFill>
                  <a:schemeClr val="dk1"/>
                </a:solidFill>
                <a:latin typeface="Arial"/>
                <a:ea typeface="Arial"/>
                <a:cs typeface="Arial"/>
                <a:sym typeface="Arial"/>
              </a:rPr>
              <a:t>1,2,3,4,5,6}</a:t>
            </a:r>
            <a:endParaRPr lang="en-IN" sz="1800" dirty="0">
              <a:solidFill>
                <a:schemeClr val="dk1"/>
              </a:solidFill>
              <a:latin typeface="Arial"/>
              <a:ea typeface="Arial"/>
              <a:cs typeface="Arial"/>
              <a:sym typeface="Arial"/>
            </a:endParaRPr>
          </a:p>
          <a:p>
            <a:pPr marL="0" lvl="0" indent="457200" algn="l" rtl="0">
              <a:lnSpc>
                <a:spcPct val="100000"/>
              </a:lnSpc>
              <a:spcBef>
                <a:spcPts val="800"/>
              </a:spcBef>
              <a:spcAft>
                <a:spcPts val="0"/>
              </a:spcAft>
              <a:buNone/>
            </a:pPr>
            <a:endParaRPr lang="en-IN" sz="1000" dirty="0">
              <a:solidFill>
                <a:schemeClr val="dk1"/>
              </a:solidFill>
              <a:latin typeface="Arial"/>
              <a:ea typeface="Arial"/>
              <a:cs typeface="Arial"/>
              <a:sym typeface="Arial"/>
            </a:endParaRPr>
          </a:p>
          <a:p>
            <a:pPr marL="0" lvl="0" indent="0" algn="l" rtl="0">
              <a:lnSpc>
                <a:spcPct val="150000"/>
              </a:lnSpc>
              <a:spcBef>
                <a:spcPts val="800"/>
              </a:spcBef>
              <a:spcAft>
                <a:spcPts val="0"/>
              </a:spcAft>
              <a:buClr>
                <a:schemeClr val="dk1"/>
              </a:buClr>
              <a:buSzPts val="1100"/>
              <a:buFont typeface="Arial"/>
              <a:buNone/>
            </a:pPr>
            <a:r>
              <a:rPr lang="en-US" sz="1800" dirty="0">
                <a:solidFill>
                  <a:schemeClr val="dk1"/>
                </a:solidFill>
                <a:latin typeface="Arial"/>
                <a:ea typeface="Arial"/>
                <a:cs typeface="Arial"/>
                <a:sym typeface="Arial"/>
              </a:rPr>
              <a:t>Each element of the sample space is called a </a:t>
            </a:r>
            <a:r>
              <a:rPr lang="en-US" sz="1800" b="1" dirty="0">
                <a:solidFill>
                  <a:srgbClr val="0000FF"/>
                </a:solidFill>
                <a:latin typeface="Arial"/>
                <a:ea typeface="Arial"/>
                <a:cs typeface="Arial"/>
                <a:sym typeface="Arial"/>
              </a:rPr>
              <a:t>sample point</a:t>
            </a:r>
            <a:r>
              <a:rPr lang="en-US" sz="1800" dirty="0">
                <a:solidFill>
                  <a:schemeClr val="dk1"/>
                </a:solidFill>
                <a:latin typeface="Arial"/>
                <a:ea typeface="Arial"/>
                <a:cs typeface="Arial"/>
                <a:sym typeface="Arial"/>
              </a:rPr>
              <a:t>. In other words, each outcome of the random experiment is also called sample point.</a:t>
            </a:r>
            <a:endParaRPr sz="1800" dirty="0">
              <a:solidFill>
                <a:schemeClr val="dk1"/>
              </a:solidFill>
              <a:latin typeface="Arial"/>
              <a:ea typeface="Arial"/>
              <a:cs typeface="Arial"/>
              <a:sym typeface="Arial"/>
            </a:endParaRPr>
          </a:p>
        </p:txBody>
      </p:sp>
      <p:sp>
        <p:nvSpPr>
          <p:cNvPr id="231" name="Google Shape;231;p18"/>
          <p:cNvSpPr txBox="1"/>
          <p:nvPr/>
        </p:nvSpPr>
        <p:spPr>
          <a:xfrm>
            <a:off x="2692276" y="85725"/>
            <a:ext cx="3759448" cy="85307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2500"/>
              <a:buFont typeface="Calibri"/>
              <a:buNone/>
            </a:pPr>
            <a:r>
              <a:rPr lang="en-US" sz="4400" b="1" i="0" u="none" dirty="0">
                <a:solidFill>
                  <a:srgbClr val="FF0000"/>
                </a:solidFill>
                <a:latin typeface="Times New Roman"/>
                <a:ea typeface="Times New Roman"/>
                <a:cs typeface="Times New Roman"/>
                <a:sym typeface="Times New Roman"/>
              </a:rPr>
              <a:t>Sample space </a:t>
            </a:r>
            <a:endParaRPr sz="44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8"/>
        <p:cNvGrpSpPr/>
        <p:nvPr/>
      </p:nvGrpSpPr>
      <p:grpSpPr>
        <a:xfrm>
          <a:off x="0" y="0"/>
          <a:ext cx="0" cy="0"/>
          <a:chOff x="0" y="0"/>
          <a:chExt cx="0" cy="0"/>
        </a:xfrm>
      </p:grpSpPr>
      <p:sp>
        <p:nvSpPr>
          <p:cNvPr id="239" name="Google Shape;239;p19"/>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8</a:t>
            </a:fld>
            <a:endParaRPr/>
          </a:p>
        </p:txBody>
      </p:sp>
      <p:sp>
        <p:nvSpPr>
          <p:cNvPr id="240" name="Google Shape;240;p19"/>
          <p:cNvSpPr txBox="1">
            <a:spLocks noGrp="1"/>
          </p:cNvSpPr>
          <p:nvPr>
            <p:ph type="title"/>
          </p:nvPr>
        </p:nvSpPr>
        <p:spPr>
          <a:xfrm>
            <a:off x="493712" y="85725"/>
            <a:ext cx="8229600" cy="561900"/>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3000"/>
              <a:buNone/>
            </a:pPr>
            <a:r>
              <a:rPr lang="en-US" sz="3000" b="1" i="0" u="none">
                <a:solidFill>
                  <a:srgbClr val="990033"/>
                </a:solidFill>
                <a:latin typeface="Times New Roman"/>
                <a:ea typeface="Times New Roman"/>
                <a:cs typeface="Times New Roman"/>
                <a:sym typeface="Times New Roman"/>
              </a:rPr>
              <a:t> </a:t>
            </a:r>
            <a:endParaRPr/>
          </a:p>
        </p:txBody>
      </p:sp>
      <p:pic>
        <p:nvPicPr>
          <p:cNvPr id="241" name="Google Shape;241;p19"/>
          <p:cNvPicPr preferRelativeResize="0"/>
          <p:nvPr/>
        </p:nvPicPr>
        <p:blipFill>
          <a:blip r:embed="rId3">
            <a:alphaModFix/>
          </a:blip>
          <a:stretch>
            <a:fillRect/>
          </a:stretch>
        </p:blipFill>
        <p:spPr>
          <a:xfrm>
            <a:off x="1632213" y="502200"/>
            <a:ext cx="5010150" cy="5524500"/>
          </a:xfrm>
          <a:prstGeom prst="rect">
            <a:avLst/>
          </a:prstGeom>
          <a:noFill/>
          <a:ln>
            <a:noFill/>
          </a:ln>
        </p:spPr>
      </p:pic>
      <p:sp>
        <p:nvSpPr>
          <p:cNvPr id="242" name="Google Shape;242;p19"/>
          <p:cNvSpPr txBox="1"/>
          <p:nvPr/>
        </p:nvSpPr>
        <p:spPr>
          <a:xfrm>
            <a:off x="493700" y="6026700"/>
            <a:ext cx="5473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source: https://ocw.mit.edu/courses/res-6-012-introduction-to-probability-spring-2018/91864c7642a58e216e8baa8fcb4a5cb5_MITRES_6_012S18_L01.pdf</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9"/>
        <p:cNvGrpSpPr/>
        <p:nvPr/>
      </p:nvGrpSpPr>
      <p:grpSpPr>
        <a:xfrm>
          <a:off x="0" y="0"/>
          <a:ext cx="0" cy="0"/>
          <a:chOff x="0" y="0"/>
          <a:chExt cx="0" cy="0"/>
        </a:xfrm>
      </p:grpSpPr>
      <p:sp>
        <p:nvSpPr>
          <p:cNvPr id="250" name="Google Shape;250;p20"/>
          <p:cNvSpPr txBox="1"/>
          <p:nvPr/>
        </p:nvSpPr>
        <p:spPr>
          <a:xfrm>
            <a:off x="8512102" y="6375700"/>
            <a:ext cx="516000" cy="3444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2400"/>
              <a:buFont typeface="Times New Roman"/>
              <a:buNone/>
            </a:pPr>
            <a:fld id="{00000000-1234-1234-1234-123412341234}" type="slidenum">
              <a:rPr lang="en-US" sz="2400" b="0" i="0" u="none">
                <a:solidFill>
                  <a:srgbClr val="000000"/>
                </a:solidFill>
                <a:latin typeface="Times New Roman"/>
                <a:ea typeface="Times New Roman"/>
                <a:cs typeface="Times New Roman"/>
                <a:sym typeface="Times New Roman"/>
              </a:rPr>
              <a:t>9</a:t>
            </a:fld>
            <a:endParaRPr/>
          </a:p>
        </p:txBody>
      </p:sp>
      <p:sp>
        <p:nvSpPr>
          <p:cNvPr id="252" name="Google Shape;252;p20"/>
          <p:cNvSpPr txBox="1">
            <a:spLocks noGrp="1"/>
          </p:cNvSpPr>
          <p:nvPr>
            <p:ph type="body" idx="1"/>
          </p:nvPr>
        </p:nvSpPr>
        <p:spPr>
          <a:xfrm>
            <a:off x="979356" y="938800"/>
            <a:ext cx="7340184" cy="5421600"/>
          </a:xfrm>
          <a:prstGeom prst="rect">
            <a:avLst/>
          </a:prstGeom>
          <a:noFill/>
          <a:ln>
            <a:noFill/>
          </a:ln>
        </p:spPr>
        <p:txBody>
          <a:bodyPr spcFirstLastPara="1" wrap="square" lIns="90000" tIns="46800" rIns="90000" bIns="46800" anchor="t" anchorCtr="0">
            <a:noAutofit/>
          </a:bodyPr>
          <a:lstStyle/>
          <a:p>
            <a:pPr marL="0" lvl="0" indent="0" algn="l" rtl="0">
              <a:spcBef>
                <a:spcPts val="800"/>
              </a:spcBef>
              <a:spcAft>
                <a:spcPts val="0"/>
              </a:spcAft>
              <a:buNone/>
            </a:pPr>
            <a:r>
              <a:rPr lang="en-US" sz="1800" dirty="0">
                <a:latin typeface="Arial"/>
                <a:ea typeface="Arial"/>
                <a:cs typeface="Arial"/>
                <a:sym typeface="Arial"/>
              </a:rPr>
              <a:t>Any subset E of a sample space S is called an </a:t>
            </a:r>
            <a:r>
              <a:rPr lang="en-US" sz="1800" b="1" dirty="0">
                <a:solidFill>
                  <a:srgbClr val="0000FF"/>
                </a:solidFill>
                <a:latin typeface="Arial"/>
                <a:ea typeface="Arial"/>
                <a:cs typeface="Arial"/>
                <a:sym typeface="Arial"/>
              </a:rPr>
              <a:t>event</a:t>
            </a:r>
            <a:r>
              <a:rPr lang="en-US" sz="1800" dirty="0">
                <a:latin typeface="Arial"/>
                <a:ea typeface="Arial"/>
                <a:cs typeface="Arial"/>
                <a:sym typeface="Arial"/>
              </a:rPr>
              <a:t>.</a:t>
            </a:r>
            <a:endParaRPr sz="1800" dirty="0">
              <a:latin typeface="Arial"/>
              <a:ea typeface="Arial"/>
              <a:cs typeface="Arial"/>
              <a:sym typeface="Arial"/>
            </a:endParaRPr>
          </a:p>
          <a:p>
            <a:pPr marL="0" lvl="0" indent="0" algn="l" rtl="0">
              <a:spcBef>
                <a:spcPts val="800"/>
              </a:spcBef>
              <a:spcAft>
                <a:spcPts val="0"/>
              </a:spcAft>
              <a:buNone/>
            </a:pPr>
            <a:endParaRPr sz="600" dirty="0">
              <a:latin typeface="Arial"/>
              <a:ea typeface="Arial"/>
              <a:cs typeface="Arial"/>
              <a:sym typeface="Arial"/>
            </a:endParaRPr>
          </a:p>
          <a:p>
            <a:pPr marL="0" lvl="0" indent="0" algn="l" rtl="0">
              <a:spcBef>
                <a:spcPts val="800"/>
              </a:spcBef>
              <a:spcAft>
                <a:spcPts val="0"/>
              </a:spcAft>
              <a:buNone/>
            </a:pPr>
            <a:r>
              <a:rPr lang="en-US" sz="1800" dirty="0">
                <a:latin typeface="Arial"/>
                <a:ea typeface="Arial"/>
                <a:cs typeface="Arial"/>
                <a:sym typeface="Arial"/>
              </a:rPr>
              <a:t>Consider the experiment of throwing a dice.</a:t>
            </a:r>
            <a:endParaRPr sz="1800" dirty="0">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US" sz="1800" b="1" dirty="0">
                <a:latin typeface="Arial"/>
                <a:ea typeface="Arial"/>
                <a:cs typeface="Arial"/>
                <a:sym typeface="Arial"/>
              </a:rPr>
              <a:t>Description of events		Corresponding subset of S </a:t>
            </a:r>
            <a:endParaRPr sz="1800" b="1" dirty="0">
              <a:latin typeface="Arial"/>
              <a:ea typeface="Arial"/>
              <a:cs typeface="Arial"/>
              <a:sym typeface="Arial"/>
            </a:endParaRPr>
          </a:p>
          <a:p>
            <a:pPr marL="0" lvl="0" indent="0" algn="l" rtl="0">
              <a:spcBef>
                <a:spcPts val="800"/>
              </a:spcBef>
              <a:spcAft>
                <a:spcPts val="0"/>
              </a:spcAft>
              <a:buNone/>
            </a:pPr>
            <a:r>
              <a:rPr lang="en-US" sz="1800" dirty="0">
                <a:latin typeface="Arial"/>
                <a:ea typeface="Arial"/>
                <a:cs typeface="Arial"/>
                <a:sym typeface="Arial"/>
              </a:rPr>
              <a:t>the number is exactly 2		A = {2}</a:t>
            </a:r>
            <a:endParaRPr sz="1800" dirty="0">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US" sz="1800" dirty="0">
                <a:solidFill>
                  <a:schemeClr val="dk1"/>
                </a:solidFill>
                <a:latin typeface="Arial"/>
                <a:ea typeface="Arial"/>
                <a:cs typeface="Arial"/>
                <a:sym typeface="Arial"/>
              </a:rPr>
              <a:t>the number is an even integer	B = {2,4,6}</a:t>
            </a:r>
            <a:endParaRPr sz="1800" dirty="0">
              <a:latin typeface="Arial"/>
              <a:ea typeface="Arial"/>
              <a:cs typeface="Arial"/>
              <a:sym typeface="Arial"/>
            </a:endParaRPr>
          </a:p>
          <a:p>
            <a:pPr marL="0" lvl="0" indent="0" algn="l" rtl="0">
              <a:spcBef>
                <a:spcPts val="800"/>
              </a:spcBef>
              <a:spcAft>
                <a:spcPts val="0"/>
              </a:spcAft>
              <a:buClr>
                <a:schemeClr val="dk1"/>
              </a:buClr>
              <a:buSzPts val="1100"/>
              <a:buFont typeface="Arial"/>
              <a:buNone/>
            </a:pPr>
            <a:r>
              <a:rPr lang="en-US" sz="1800" dirty="0">
                <a:latin typeface="Arial"/>
                <a:ea typeface="Arial"/>
                <a:cs typeface="Arial"/>
                <a:sym typeface="Arial"/>
              </a:rPr>
              <a:t>the number is greater than 6	φ = {}</a:t>
            </a:r>
            <a:endParaRPr sz="1800" dirty="0">
              <a:latin typeface="Arial"/>
              <a:ea typeface="Arial"/>
              <a:cs typeface="Arial"/>
              <a:sym typeface="Arial"/>
            </a:endParaRPr>
          </a:p>
          <a:p>
            <a:pPr marL="0" lvl="0" indent="0" algn="l" rtl="0">
              <a:spcBef>
                <a:spcPts val="800"/>
              </a:spcBef>
              <a:spcAft>
                <a:spcPts val="0"/>
              </a:spcAft>
              <a:buNone/>
            </a:pPr>
            <a:endParaRPr sz="900" dirty="0">
              <a:latin typeface="Arial"/>
              <a:ea typeface="Arial"/>
              <a:cs typeface="Arial"/>
              <a:sym typeface="Arial"/>
            </a:endParaRPr>
          </a:p>
          <a:p>
            <a:pPr marL="0" lvl="0" indent="0" algn="just" rtl="0">
              <a:spcBef>
                <a:spcPts val="800"/>
              </a:spcBef>
              <a:spcAft>
                <a:spcPts val="0"/>
              </a:spcAft>
              <a:buNone/>
            </a:pPr>
            <a:r>
              <a:rPr lang="en-US" sz="1800" b="1" dirty="0">
                <a:latin typeface="Arial"/>
                <a:ea typeface="Arial"/>
                <a:cs typeface="Arial"/>
                <a:sym typeface="Arial"/>
              </a:rPr>
              <a:t>Occurrence of an event</a:t>
            </a:r>
            <a:r>
              <a:rPr lang="en-US" sz="1800" dirty="0">
                <a:latin typeface="Arial"/>
                <a:ea typeface="Arial"/>
                <a:cs typeface="Arial"/>
                <a:sym typeface="Arial"/>
              </a:rPr>
              <a:t>: The event E of a sample space S is said to have occurred if the outcome ω of the experiment is such that ω ∈ E.</a:t>
            </a:r>
            <a:endParaRPr sz="1800" dirty="0">
              <a:latin typeface="Arial"/>
              <a:ea typeface="Arial"/>
              <a:cs typeface="Arial"/>
              <a:sym typeface="Arial"/>
            </a:endParaRPr>
          </a:p>
          <a:p>
            <a:pPr marL="0" lvl="0" indent="0" algn="just" rtl="0">
              <a:spcBef>
                <a:spcPts val="800"/>
              </a:spcBef>
              <a:spcAft>
                <a:spcPts val="0"/>
              </a:spcAft>
              <a:buNone/>
            </a:pPr>
            <a:r>
              <a:rPr lang="en-US" sz="1800" dirty="0">
                <a:latin typeface="Arial"/>
                <a:ea typeface="Arial"/>
                <a:cs typeface="Arial"/>
                <a:sym typeface="Arial"/>
              </a:rPr>
              <a:t>If the outcome ω is such that ω ∉ E, we say that the event E has not occurred.</a:t>
            </a:r>
          </a:p>
          <a:p>
            <a:pPr marL="0" lvl="0" indent="0" algn="just" rtl="0">
              <a:spcBef>
                <a:spcPts val="800"/>
              </a:spcBef>
              <a:spcAft>
                <a:spcPts val="0"/>
              </a:spcAft>
              <a:buNone/>
            </a:pPr>
            <a:endParaRPr sz="300" dirty="0">
              <a:latin typeface="Arial"/>
              <a:ea typeface="Arial"/>
              <a:cs typeface="Arial"/>
              <a:sym typeface="Arial"/>
            </a:endParaRPr>
          </a:p>
          <a:p>
            <a:pPr marL="0" lvl="0" indent="0" algn="just" rtl="0">
              <a:spcBef>
                <a:spcPts val="800"/>
              </a:spcBef>
              <a:spcAft>
                <a:spcPts val="0"/>
              </a:spcAft>
              <a:buNone/>
            </a:pPr>
            <a:r>
              <a:rPr lang="en-US" sz="1800" dirty="0">
                <a:latin typeface="Arial"/>
                <a:ea typeface="Arial"/>
                <a:cs typeface="Arial"/>
                <a:sym typeface="Arial"/>
              </a:rPr>
              <a:t>In the above example, if the outcome is 6, event B has occurred, and event A has not occurred. On the other hand, if the outcome is 2, both events A and B have occurred.</a:t>
            </a:r>
            <a:endParaRPr sz="1800" dirty="0">
              <a:latin typeface="Arial"/>
              <a:ea typeface="Arial"/>
              <a:cs typeface="Arial"/>
              <a:sym typeface="Arial"/>
            </a:endParaRPr>
          </a:p>
        </p:txBody>
      </p:sp>
      <p:sp>
        <p:nvSpPr>
          <p:cNvPr id="253" name="Google Shape;253;p20"/>
          <p:cNvSpPr txBox="1"/>
          <p:nvPr/>
        </p:nvSpPr>
        <p:spPr>
          <a:xfrm>
            <a:off x="3723579" y="85725"/>
            <a:ext cx="1696842" cy="83777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FF0000"/>
              </a:buClr>
              <a:buSzPts val="2500"/>
              <a:buFont typeface="Calibri"/>
              <a:buNone/>
            </a:pPr>
            <a:r>
              <a:rPr lang="en-US" sz="4400" b="1" i="0" u="none" dirty="0">
                <a:solidFill>
                  <a:srgbClr val="FF0000"/>
                </a:solidFill>
                <a:latin typeface="Times New Roman"/>
                <a:ea typeface="Times New Roman"/>
                <a:cs typeface="Times New Roman"/>
                <a:sym typeface="Times New Roman"/>
              </a:rPr>
              <a:t>Event </a:t>
            </a:r>
            <a:endParaRPr sz="44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1473</Words>
  <Application>Microsoft Office PowerPoint</Application>
  <PresentationFormat>On-screen Show (4:3)</PresentationFormat>
  <Paragraphs>177</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CO-1 – Probability Session-01 &amp; 02:  Session Topic: Introduction to probability: Sample space and Events  Probability, Statistics and Queueing Theory (Course code: 21MT2103RA)    </vt:lpstr>
      <vt:lpstr>CO1  (Probability)   - Introduction to Probability: Sample Space and Events  - Probabilities defined on Events, Conditional Probabilities - Independent Events, Bayes Formula.   - Random Variables, Probability Distribution Function - Cumulative Distribution Function - Discrete Random Variables: Bernoulli, Binomial, and Poisson. </vt:lpstr>
      <vt:lpstr> </vt:lpstr>
      <vt:lpstr> </vt:lpstr>
      <vt:lpstr> </vt:lpstr>
      <vt:lpstr> </vt:lpstr>
      <vt:lpstr> </vt:lpstr>
      <vt:lpstr> </vt:lpstr>
      <vt:lpstr>PowerPoint Presentation</vt:lpstr>
      <vt:lpstr> </vt:lpstr>
      <vt:lpstr> </vt:lpstr>
      <vt:lpstr> </vt:lpstr>
      <vt:lpstr>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CO#1 – Probability Session#02:  Session Topic: Introduction to probability: Sample space and Events  Probability, Statistics and Queueing Theory (Course code: 22CS****R)    </dc:title>
  <cp:lastModifiedBy>venkateswara rao</cp:lastModifiedBy>
  <cp:revision>8</cp:revision>
  <dcterms:modified xsi:type="dcterms:W3CDTF">2022-07-12T07:48:44Z</dcterms:modified>
</cp:coreProperties>
</file>