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6" r:id="rId4"/>
    <p:sldId id="260" r:id="rId5"/>
    <p:sldId id="262" r:id="rId6"/>
    <p:sldId id="287" r:id="rId7"/>
    <p:sldId id="263" r:id="rId8"/>
    <p:sldId id="264" r:id="rId9"/>
    <p:sldId id="270" r:id="rId10"/>
    <p:sldId id="288" r:id="rId11"/>
    <p:sldId id="289" r:id="rId12"/>
    <p:sldId id="290" r:id="rId13"/>
    <p:sldId id="291" r:id="rId14"/>
    <p:sldId id="292" r:id="rId15"/>
    <p:sldId id="265" r:id="rId16"/>
    <p:sldId id="293" r:id="rId17"/>
    <p:sldId id="294" r:id="rId18"/>
    <p:sldId id="266" r:id="rId19"/>
    <p:sldId id="267" r:id="rId20"/>
    <p:sldId id="268" r:id="rId21"/>
    <p:sldId id="269" r:id="rId22"/>
    <p:sldId id="295" r:id="rId23"/>
    <p:sldId id="271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280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2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6/29/2020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4" y="4686156"/>
            <a:ext cx="5573483" cy="2738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2" y="2057401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314451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04788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04788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6/29/2020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3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4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카메라 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981" y="1089942"/>
            <a:ext cx="8175635" cy="1975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AIoT</a:t>
            </a:r>
            <a:r>
              <a:rPr lang="en-US" altLang="ko-KR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3600" dirty="0" err="1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SerBot</a:t>
            </a:r>
            <a:r>
              <a:rPr lang="ko-KR" altLang="en-US" sz="3600" dirty="0">
                <a:solidFill>
                  <a:srgbClr val="FFFF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으로 배우는</a:t>
            </a:r>
            <a:endParaRPr lang="en-US" altLang="ko-KR" sz="3600" dirty="0">
              <a:solidFill>
                <a:srgbClr val="FFFF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온디바이스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7476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보기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사용을 위한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cv2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사용하기 위해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Util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enable_imshow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 가능하도록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36104"/>
              </p:ext>
            </p:extLst>
          </p:nvPr>
        </p:nvGraphicFramePr>
        <p:xfrm>
          <a:off x="1043608" y="3219822"/>
          <a:ext cx="40324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4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불러올 이미지 파일명을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imread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동일사진을 컬러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회색톤으로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각각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imColor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imGray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불러온 이미지를 “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Color”,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“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GrayScale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란 이름의 창에 맞춰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93545"/>
              </p:ext>
            </p:extLst>
          </p:nvPr>
        </p:nvGraphicFramePr>
        <p:xfrm>
          <a:off x="1043608" y="2211710"/>
          <a:ext cx="4968552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filename = "img.jpg"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imgColor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cv2.imread(filename, cv2.IMREAD_COLOR)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cv2.imread(filename, cv2.IMREAD_GRAYSCALE)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E15DC0-ED9C-4312-8380-94541FE76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2170"/>
              </p:ext>
            </p:extLst>
          </p:nvPr>
        </p:nvGraphicFramePr>
        <p:xfrm>
          <a:off x="1036471" y="3623320"/>
          <a:ext cx="4968552" cy="46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cv2.imshow("Color",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imgColor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cv2.imshow("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GrayScale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93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4747"/>
              </p:ext>
            </p:extLst>
          </p:nvPr>
        </p:nvGraphicFramePr>
        <p:xfrm>
          <a:off x="683568" y="1707654"/>
          <a:ext cx="4968552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filename = "img.jpg"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imgColor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cv2.imread(filename, cv2.IMREAD_COLOR)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cv2.imread(filename, cv2.IMREAD_GRAYSCALE)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cv2.imshow("Color",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imgColor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cv2.imshow("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GrayScale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40358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환경이 아닌 경우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메소드는 즉시 닫히므로 창을 유지하려면 대기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 때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waitKey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waitKey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(n):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 입력 대기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n: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밀리초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단위 대기 제한 시간</a:t>
            </a:r>
          </a:p>
          <a:p>
            <a:pPr lvl="4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 입력이 없어도 대기 제한 시간을 초과하면 반환</a:t>
            </a:r>
          </a:p>
          <a:p>
            <a:pPr lvl="4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은 대기 제한 시간 사용 안함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키 값</a:t>
            </a:r>
          </a:p>
          <a:p>
            <a:pPr lvl="4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 입력 없이 대기 제한 시간으로 반환되면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-1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 번에 모든 창을 닫을 때는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destroyAllWindows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사용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destroyAllWindows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창 닫기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8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채널 변경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5184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채널을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순서로 변경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순서를 따르는 다른 이미지 뷰어간 호환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기본적으로 필요한 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환경에서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사용할 수 있도록 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가져옴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B6D2F1-4ECA-4291-B3B1-5D5D9315F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96912"/>
              </p:ext>
            </p:extLst>
          </p:nvPr>
        </p:nvGraphicFramePr>
        <p:xfrm>
          <a:off x="1043608" y="3604994"/>
          <a:ext cx="4968552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cv2.imread("img.jpg", cv2.IMREAD_COLOR)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8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채널 변경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split()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다차원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차원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객체로 변경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-&gt;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데이터를 채널별로 분리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분리된 채널을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R, G, 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순서로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merge()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다시 묶음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92752"/>
              </p:ext>
            </p:extLst>
          </p:nvPr>
        </p:nvGraphicFramePr>
        <p:xfrm>
          <a:off x="1043608" y="2571750"/>
          <a:ext cx="4032448" cy="44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b, g, r = cv2.split(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imgNew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cv2.merge([r, g, b])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6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채널 변경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변경된 이미지를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출력하고 대기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키 입력이 들어올 경우 모든 창을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Lab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Kernel Shutdown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으로 종료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70112"/>
              </p:ext>
            </p:extLst>
          </p:nvPr>
        </p:nvGraphicFramePr>
        <p:xfrm>
          <a:off x="1403648" y="2596882"/>
          <a:ext cx="40324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cv2.imshow("Origin",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cv2.imshow("New",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imgNew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cv2.waitKey(0)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4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채널 변경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32518"/>
              </p:ext>
            </p:extLst>
          </p:nvPr>
        </p:nvGraphicFramePr>
        <p:xfrm>
          <a:off x="755576" y="1760220"/>
          <a:ext cx="504056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cv2.imread("img.jpg", cv2.IMREAD_COLOR)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b, g, r = cv2.split(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imgNew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cv2.merge([r, g, b])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cv2.imshow("Origin",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cv2.imshow("New",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imgNew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cv2.waitKey(0)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순서로 처리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채널로 변경한 경우 결과가 잘못된 것처럼 보일 수 있음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imwrite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(filename, image): BGR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이미지 파일로 저장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파일 경로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image: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65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저장하기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BRG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이미지 파일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이미지로 저장 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같은 이미지를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Grayscale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변환 후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Color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기존 이미지를 덮어쓰고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Gray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새로운 이미지 파일 생성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07055"/>
              </p:ext>
            </p:extLst>
          </p:nvPr>
        </p:nvGraphicFramePr>
        <p:xfrm>
          <a:off x="1043608" y="3219822"/>
          <a:ext cx="511256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cv2.imread("img.jpg", cv2.IMREAD_COLOR)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cv2.imread("img.jpg", cv2.IMREAD_GRAYSCALE)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cv2.imwrite("img.jpg",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imgOrigin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cv2.imwrite("imgGray.jpg",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렌즈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이미지 센서 및 프로세서로 구성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렌즈로 들어오는 빛을 이미지 센서가 전기 신호로 변환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프로세서가 신호를 분석해 하나의 디지털 이미지로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센서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잠자리의 눈처럼 수많은 센서 배열로 구성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각 센서에서는 색상 필터에 빛을 투과 시켜 특정 색상의 밝기를 메모리에 저장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센서 배열은 초록을 더 많이 배치하는 베이어 패턴을 사용해 초록빛을 더 많이 수용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사람의 눈이 초록빛에 더 민감하게 반응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21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이미지뿐만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아니라 영상 처리도 가능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GStreamer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프레임워크와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카메라나 파일에서 비디오 프레임을 읽을 때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45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GStreamer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GStreamer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프레임워크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카메라에 접근할 때 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파이프라인 기반의 멀티미디어 프레임워크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미디어를 프로그래머가 관리할 수 있는 기능을 제공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GStreamer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사용하려면 해상도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색상 채널 등의 설정 필요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52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GStreamer</a:t>
            </a: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설정값을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수정하고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 생성자 입력하여 카메라 접근가능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8">
              <a:lnSpc>
                <a:spcPct val="150000"/>
              </a:lnSpc>
              <a:defRPr/>
            </a:pP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Pop.Util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라이브러리에 미리 정의되어 있는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gstrmer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대체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8FA14C-91DC-4B61-99BD-7FF02BB8E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76476"/>
              </p:ext>
            </p:extLst>
          </p:nvPr>
        </p:nvGraphicFramePr>
        <p:xfrm>
          <a:off x="1043608" y="1707654"/>
          <a:ext cx="6912768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cam = “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nvarguscamerasrc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! video/x-raw(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memory:NVMM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), width=(int)640, height=(int)480, format=(string)NV12, framerate=(fraction)30/1 !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nvvidconv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flip-method=2 ! video/x-raw, width=(int)640, height=(int)480, format=(string)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BGRx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!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videoconvert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! video/x-raw, format=(string)BGR !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appsink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cv2.VideoCapture(cam, cv2.CAP_GSTREAMER)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8EB10C-9ECF-48C3-8670-43E30B206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1476"/>
              </p:ext>
            </p:extLst>
          </p:nvPr>
        </p:nvGraphicFramePr>
        <p:xfrm>
          <a:off x="1043608" y="3723878"/>
          <a:ext cx="691276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height=480, fps=30, flip=0)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cv2.VideoCapture(cam, cv2.CAP_GSTREAMER)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1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 캡쳐를 위한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 주요 내용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([ filename | device ]):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filename: “video.avi”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같은 비디오 파일이름 또는 “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img_%02d.jpg”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와 같은 이미지 시퀀스 파일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device: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 번호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카메라가 연결된 순서대로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0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부터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씩 증가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isOpened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카메라에 접근 가능한 지에 대한 여부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release():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비디오 파일 또는 캡처 장치를 닫음</a:t>
            </a:r>
          </a:p>
        </p:txBody>
      </p:sp>
    </p:spTree>
    <p:extLst>
      <p:ext uri="{BB962C8B-B14F-4D97-AF65-F5344CB8AC3E}">
        <p14:creationId xmlns:p14="http://schemas.microsoft.com/office/powerpoint/2010/main" val="440055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비디오 프레임을 캡처해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디코딩한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타입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retval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frame)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retval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성공하면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True.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아니면 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False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frame: BGR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</a:t>
            </a:r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get(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propId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반환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propId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value):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설정</a:t>
            </a:r>
          </a:p>
        </p:txBody>
      </p:sp>
    </p:spTree>
    <p:extLst>
      <p:ext uri="{BB962C8B-B14F-4D97-AF65-F5344CB8AC3E}">
        <p14:creationId xmlns:p14="http://schemas.microsoft.com/office/powerpoint/2010/main" val="194400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 데이터를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640x480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해상도로 창에 표시하는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필요한 라이브러리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import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enable_imshow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활성화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3260D7-C8AF-49E4-ADA4-3B6B5A21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05843"/>
              </p:ext>
            </p:extLst>
          </p:nvPr>
        </p:nvGraphicFramePr>
        <p:xfrm>
          <a:off x="1043608" y="2851770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6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gstrmer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카메라 해상도를 지정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폭과 높이에 대한 정보를 얻고 출력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3260D7-C8AF-49E4-ADA4-3B6B5A21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60125"/>
              </p:ext>
            </p:extLst>
          </p:nvPr>
        </p:nvGraphicFramePr>
        <p:xfrm>
          <a:off x="1043608" y="1699642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print("Not found camera")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45890A-C5C3-4C3F-AC1F-1A8A2BF0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80026"/>
              </p:ext>
            </p:extLst>
          </p:nvPr>
        </p:nvGraphicFramePr>
        <p:xfrm>
          <a:off x="1043608" y="3075806"/>
          <a:ext cx="691276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width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(cv2.CAP_PROP_FRAME_WIDTH)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height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(cv2.CAP_PROP_FRAME_HEIGHT)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print("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width: %d,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height: %d" %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82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문을 이용해 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프레임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메소드는 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프레임씩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반환하므로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만약 반환되는 데이터가 없으면 반복 종료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반복이 종료 후 카메라 장치를 닫고 출력 창 닫음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45890A-C5C3-4C3F-AC1F-1A8A2BF0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6255"/>
              </p:ext>
            </p:extLst>
          </p:nvPr>
        </p:nvGraphicFramePr>
        <p:xfrm>
          <a:off x="1043608" y="2571750"/>
          <a:ext cx="691276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if not ret: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    break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cv2.imshow("soda", frame)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19CF79-48C9-472A-B343-564B6483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5384"/>
              </p:ext>
            </p:extLst>
          </p:nvPr>
        </p:nvGraphicFramePr>
        <p:xfrm>
          <a:off x="1043608" y="4380334"/>
          <a:ext cx="6912768" cy="49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9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캡쳐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45890A-C5C3-4C3F-AC1F-1A8A2BF0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23956"/>
              </p:ext>
            </p:extLst>
          </p:nvPr>
        </p:nvGraphicFramePr>
        <p:xfrm>
          <a:off x="683568" y="1851670"/>
          <a:ext cx="3960440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     print("Not found camera")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width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(cv2.CAP_PROP_FRAME_WIDTH)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641FDC-400E-45B1-BCEF-5D8E406B5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8927"/>
              </p:ext>
            </p:extLst>
          </p:nvPr>
        </p:nvGraphicFramePr>
        <p:xfrm>
          <a:off x="4716016" y="1846831"/>
          <a:ext cx="3960440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 height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camera.get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(cv2.CAP_PROP_FRAME_HEIGHT)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print("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width: %d,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height: %d" % 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    if not ret: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    break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   cv2.imshow("soda", frame)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23: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24: 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98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VideoWriter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OpenCV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비디오를 저장할 때 사용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VideoWriter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(filename,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fourcc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fps,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frameSize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VideoWrite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확장자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avi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 파일 이름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fourcc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프레임을 압축하는데 필요한 코덱 코드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fps: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 속도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frameSize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(width, height):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 크기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튜플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write(image):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비디오 프레임 쓰기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image: 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set(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propId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value):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속성 설정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51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카메라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신호처리 프로세서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색상필터들이 감지한 밝기를 분석해 픽셀 만듦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100%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풀 컬러를 만들려면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400%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베이어 어레이 이미지 센서 필요</a:t>
            </a:r>
            <a:endParaRPr lang="en-US" altLang="ko-KR" sz="8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3FE7F-6405-4A45-AAED-F8D1906AFA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787774"/>
            <a:ext cx="4319905" cy="12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Camera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읽은 프레임을 파일로 저장하는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필요한 모듈들을 불러오고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활성화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gstrmer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카메라 해상도 지정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9DD105-14C7-4369-86B8-2925E327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52329"/>
              </p:ext>
            </p:extLst>
          </p:nvPr>
        </p:nvGraphicFramePr>
        <p:xfrm>
          <a:off x="1043608" y="2283718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30360"/>
              </p:ext>
            </p:extLst>
          </p:nvPr>
        </p:nvGraphicFramePr>
        <p:xfrm>
          <a:off x="1043608" y="3571850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print("Not found camera")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65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H.264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코덱을 사용하는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VideoWriter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결과 영상은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640*480, 30FPS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이며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soda.avi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문을 이용하여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프레임을 읽음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회색톤으로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변환후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출력하고 원본 프레임은 영상으로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81741"/>
              </p:ext>
            </p:extLst>
          </p:nvPr>
        </p:nvGraphicFramePr>
        <p:xfrm>
          <a:off x="1043608" y="2139702"/>
          <a:ext cx="6912768" cy="4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fourcc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cv2.VideoWriter_fourcc(*"X264")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out = cv2.VideoWriter("soda.avi",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fourcc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30, (640,480))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A20D13-131B-4E25-8FB7-350C2F406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53965"/>
              </p:ext>
            </p:extLst>
          </p:nvPr>
        </p:nvGraphicFramePr>
        <p:xfrm>
          <a:off x="1043608" y="3566130"/>
          <a:ext cx="691276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cv2.cvtColor(frame, cv2.COLOR_BGR2GRAY)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out.write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(frame)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    cv2.imshow("soda",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4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반복이 종료된 후 카메라 장치를 닫고 출력 창 닫음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27866"/>
              </p:ext>
            </p:extLst>
          </p:nvPr>
        </p:nvGraphicFramePr>
        <p:xfrm>
          <a:off x="1043608" y="1779662"/>
          <a:ext cx="6912768" cy="4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155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비디오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39928"/>
              </p:ext>
            </p:extLst>
          </p:nvPr>
        </p:nvGraphicFramePr>
        <p:xfrm>
          <a:off x="395536" y="1779662"/>
          <a:ext cx="4104456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 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 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 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 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 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    print("Not found camera")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fourcc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cv2.VideoWriter_fourcc(*"X264")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BA197-A699-4174-B39D-B98F70571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26438"/>
              </p:ext>
            </p:extLst>
          </p:nvPr>
        </p:nvGraphicFramePr>
        <p:xfrm>
          <a:off x="4572000" y="1779662"/>
          <a:ext cx="4104456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 out = cv2.VideoWriter("soda.avi",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fourcc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30, (640,480))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 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cv2.cvtColor(frame, cv2.COLOR_BGR2GRAY)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out.write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(frame)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    cv2.imshow("soda",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framGray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21: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22: 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0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영상에서 외곽선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밝기가 낮은 값에서 높은 값으로 변하거나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또는 이와 반대로 변하는 지점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외곽선은 영상안에 있는 객체들의 경계를 가리키는 것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모양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방향성 등을 탐지 가능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에는 여러가지 외곽선 검출 알고리즘이 포함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캐니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검출 알고리즘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잡음에 민감하지 않으며 명확한 외곽선을 검출하는데 목적을 두고 있는 알고리즘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캐니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엣지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검출은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Canny()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사용 가능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79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Canny(image, threshold1, threshold2)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외곽선을 검출 및 반환 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image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이미지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threshold1 , threshold2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외곽선 검출을 위한 임계치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threshold1 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최소값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threshold2 :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최대값 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439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9433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외곽선 검출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필요한 모듈들을 불러오고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활성화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gstrmer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카메라 해상도 지정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CD1D66-4755-4617-B128-0C16CE9A6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58376"/>
              </p:ext>
            </p:extLst>
          </p:nvPr>
        </p:nvGraphicFramePr>
        <p:xfrm>
          <a:off x="1043608" y="2283718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E6BB3-5E47-4A7E-A250-4E902DCB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86814"/>
              </p:ext>
            </p:extLst>
          </p:nvPr>
        </p:nvGraphicFramePr>
        <p:xfrm>
          <a:off x="1043608" y="3643858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    print("Not found camera")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12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for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문을 이용해 총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120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개의 프레임 출력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read()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메소드는 한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프레임씩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Canny()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통해 프레임에서 외곽선을 검출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Canny()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메소드에서는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8-bit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변환 후 임계치 범위를 벗어나는 값들을 제거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변환된 이미지 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29816"/>
              </p:ext>
            </p:extLst>
          </p:nvPr>
        </p:nvGraphicFramePr>
        <p:xfrm>
          <a:off x="1043608" y="3435846"/>
          <a:ext cx="691276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cv2.Canny(frame,100, 200)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cv2.imshow("soda",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1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반복이 종료된 이후에는 카메라 장치를 닫고 출력 창 닫음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09658"/>
              </p:ext>
            </p:extLst>
          </p:nvPr>
        </p:nvGraphicFramePr>
        <p:xfrm>
          <a:off x="1043608" y="1707654"/>
          <a:ext cx="6912768" cy="4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82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외곽선 검출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81529"/>
              </p:ext>
            </p:extLst>
          </p:nvPr>
        </p:nvGraphicFramePr>
        <p:xfrm>
          <a:off x="1043608" y="1707654"/>
          <a:ext cx="6912768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    print("Not found camera")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for _ in range(120):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ret, frame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cv2.Canny(frame,100, 200)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15:	    cv2.imshow("soda",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50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ko-KR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OpenCV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207824" cy="3371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인텔에서 개발된 실시간 이미지 프로세싱 전용 라이브러리</a:t>
            </a:r>
            <a:endParaRPr lang="en-US" altLang="ko-KR" sz="1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노이즈 제어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변환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기계 </a:t>
            </a:r>
            <a:r>
              <a:rPr lang="ko-KR" altLang="en-US" sz="19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학습등</a:t>
            </a:r>
            <a:r>
              <a:rPr lang="en-US" altLang="ko-KR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9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대부분의 알고리즘이 구현</a:t>
            </a:r>
            <a:endParaRPr lang="en-US" altLang="ko-KR" sz="1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2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설치</a:t>
            </a:r>
            <a:endParaRPr lang="en-US" altLang="ko-KR" sz="22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3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아래 링크에서 설치 내용 확인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https://github.com/hanback-docs/OpenCV-Installation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AIoT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SerBot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에는 설치 되어 있음</a:t>
            </a:r>
            <a:endParaRPr lang="en-US" altLang="ko-KR" sz="19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899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라이브러리에는 얼굴인식 관련 데이터 모델과 얼굴 인식 알고리즘을 기본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카메라로 입력된 영상에서 사람 얼굴을 인지하는 프로그램 작성 가능</a:t>
            </a:r>
          </a:p>
        </p:txBody>
      </p:sp>
    </p:spTree>
    <p:extLst>
      <p:ext uri="{BB962C8B-B14F-4D97-AF65-F5344CB8AC3E}">
        <p14:creationId xmlns:p14="http://schemas.microsoft.com/office/powerpoint/2010/main" val="3459940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Cascades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 러닝 기반의 객체 검출 알고리즘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이미지나 비디오에서 객체를 검출할 때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직사각형 영역으로 구성되는 특징을 사용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픽셀단위로 객체를 검출하는 방법보다 동작 속도 측면에서 검출 속도가 빠름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검출하기 위한 객체가 포함된 이미지와 포함되지 않은 이미지를 활용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 분류기를 통해 학습 진행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완료되면 분류기를 활용하여 객체 검출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58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Cascades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알고리즘의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4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가지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Feature Selection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 선택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사각형 형태의 커널을 가지고 특징 계산을 위해 이미지 전체를 스캔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스캔하며 이동하는 인접한 사각 영역내에 있는 픽셀의 합의 차이를 활용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Integral Images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적분 이미지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사각 영역 내부의 픽셀들을 빠르게 더하고 연산하기 위해 적분 이미지를 사용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292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Adaboost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Training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 학습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선택한 특징을 활용하여 학습을 진행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선택된 특징 중 객체를 검출하기 위한 특징을 선별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선별된 특징을 이용하여 학습에 사용되는 이미지에 특징을 적용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잘못 분류될 가능성이 있기 때문에 에러율이 낮은 특징을 선택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Cascade Classifier 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특징 분류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학습이 완료되면 입력 이미지를 통해 객체를 검출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 이미지에서 객체가 있는 영역인지 단계별로 체크하여 검출 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822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앞의 과정 후 생성된 얼굴 인식 분류기를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파일로 제공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제공되는 분류기는 아래의 경로에 포함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usr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/local/share/opencv4/</a:t>
            </a: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haarcascades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/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분류기의 경로는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를 설치 환경에 따라 다를 수 있음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021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설치된 분류기를 사용할 때는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CascadeClassifier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활용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인자로 미리 학습된 분류기의 경로를 넣을 경우 로드 후 사용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상당한 시간이 소요되는 학습과정 없이 빠르게 활용 가능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96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CascadeClassifier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cascPath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분류기를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로드하여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반환  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cascPath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분류기 파일의 경로 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detectMultiScale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(image,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scaleFactor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minNeighbors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minSize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image: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얼굴을 인식할 이미지 파일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scaleFactor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스캔되는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이미지의 축소비율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minNeighbors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발견된 특징이 인정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)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되기 위한 주변 특징의 개수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minSize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객체로 인식되기 위한 최소 크기</a:t>
            </a:r>
          </a:p>
          <a:p>
            <a:pPr lvl="1"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7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얼굴 인식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필요한 모듈들을 불러오고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 활성화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제공하는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Cascade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분류기 로드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25898"/>
              </p:ext>
            </p:extLst>
          </p:nvPr>
        </p:nvGraphicFramePr>
        <p:xfrm>
          <a:off x="1043608" y="2283718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E66DFE-5E93-4194-BBB8-7F68274A3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26612"/>
              </p:ext>
            </p:extLst>
          </p:nvPr>
        </p:nvGraphicFramePr>
        <p:xfrm>
          <a:off x="1043608" y="3643858"/>
          <a:ext cx="6912768" cy="4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haar_face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 '/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usr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/local/share/opencv4/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haarcascades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/haarcascade_frontalface_default.xml'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face_cascade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cv2.CascadeClassifier(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haar_face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418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gstrmer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카메라 해상도 지정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생성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marL="365760" lvl="1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3D319-794F-4974-810A-EE70C134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6770"/>
              </p:ext>
            </p:extLst>
          </p:nvPr>
        </p:nvGraphicFramePr>
        <p:xfrm>
          <a:off x="1043608" y="1707654"/>
          <a:ext cx="691276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07:	cam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Util.gstrmer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(width=640, height=480)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08:	camera = cv2.VideoCapture(cam, cv2.CAP_GSTREAMER)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09:	if not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camera.isOpened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10:	    print("Not found camera")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5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입력받은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프레임을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회색톤으로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변환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detectMultiScale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메소드로 얼굴 검출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scaleFactor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값을 줄일 경우 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정확도가 늘어날 수가 있지만 속도가 </a:t>
            </a:r>
            <a:r>
              <a:rPr lang="ko-KR" altLang="en-US" sz="11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느려짐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minNeighbors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값을 늘릴 경우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3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정확도가 늘어날 수 있지만 해상도가 떨어지는 이미지에서는 검출 실패 가능성 있음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059F46-C8DE-4DAD-96BC-1E26EA5B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33225"/>
              </p:ext>
            </p:extLst>
          </p:nvPr>
        </p:nvGraphicFramePr>
        <p:xfrm>
          <a:off x="1043608" y="3571850"/>
          <a:ext cx="7416824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11:	for _ in range(300):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12:	    ret,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camera.read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13:	    gray = cv2.cvtColor(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cv2.COLOR_BGR2GRAY)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14:	    faces=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face_cascade.detectMultiScale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(gray,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scaleFactor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=1.3 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minNeighbors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=1,minSize=(100,100))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는 간단한 메소드로 이미지를 읽고 쓸 수 있음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창을 띄워 이미지 출력하는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메소드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환경에서는 동작하지 않음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한백전자에서 제공하는 유틸리티 패키지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Pop.Util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enable_imshow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459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758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원본 이미지에서 찾은 객체들의 위치에 사각형 그리기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완성된 이미지 출력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059F46-C8DE-4DAD-96BC-1E26EA5B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33205"/>
              </p:ext>
            </p:extLst>
          </p:nvPr>
        </p:nvGraphicFramePr>
        <p:xfrm>
          <a:off x="1043608" y="1707654"/>
          <a:ext cx="6912768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15:	    for (x,y,w,h) in faces: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16:	        cv2.rectangle(img,(x,y),(x+w,y+h),(255,0,0),2)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17:	    cv2.imshow('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',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AF992-BD8C-4095-A65A-37217DEB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93610"/>
              </p:ext>
            </p:extLst>
          </p:nvPr>
        </p:nvGraphicFramePr>
        <p:xfrm>
          <a:off x="1043608" y="3075806"/>
          <a:ext cx="6912768" cy="4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camera.release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19:	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073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얼굴 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675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코드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059F46-C8DE-4DAD-96BC-1E26EA5B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86684"/>
              </p:ext>
            </p:extLst>
          </p:nvPr>
        </p:nvGraphicFramePr>
        <p:xfrm>
          <a:off x="323528" y="1707654"/>
          <a:ext cx="4248472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01: import cv2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02: from pop import Util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04: Util.enable_imshow()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06: haar_face='/usr/local/share/opencv4/haarcascades</a:t>
                      </a:r>
                      <a:br>
                        <a:rPr lang="es-E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                        /haarcascade_frontalface_default.xml'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07: face_cascade = cv2.CascadeClassifier(haar_face)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09: cam = Util.gstrmer(width=640, height=480)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10: camera = cv2.VideoCapture(cam, cv2.CAP_GSTREAMER)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11: if not camera.isOpened():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12:     print("Not found camera")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36FD89-B92A-40E9-9943-1159DA8D6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16812"/>
              </p:ext>
            </p:extLst>
          </p:nvPr>
        </p:nvGraphicFramePr>
        <p:xfrm>
          <a:off x="4680012" y="1707654"/>
          <a:ext cx="4248472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14: for _ in range(300):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15:     ret, img = camera.read()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16:     gray = cv2.cvtColor(img, cv2.COLOR_BGR2GRAY)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17:     faces= face_cascade.detectMultiScale(gray, scaleFactor=1.3 ,minNeighbors=1,minSize=(100,100))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19: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20:     for (x,y,w,h) in faces: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21:         cv2.rectangle(img,(x,y),(x+w,y+h),(255,0,0),2)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22:         cv2.imshow('img',img)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23:		 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24: camera.release()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25: cv2.destroyAllWindows()</a:t>
                      </a:r>
                    </a:p>
                    <a:p>
                      <a:pPr latinLnBrk="1"/>
                      <a:endParaRPr lang="es-E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s-E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73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리눅스 커널은 카메라 하위 시스템인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V4L2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카메라 장치를 </a:t>
            </a:r>
            <a:r>
              <a:rPr lang="ko-KR" altLang="en-US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추상화함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인텔에서 개발된 실시간 이미지 프로세싱 전용 라이브러리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이용해 다차원 이미지 데이터를 관리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imread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읽기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순서를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바꿔 읽음</a:t>
            </a:r>
          </a:p>
        </p:txBody>
      </p:sp>
    </p:spTree>
    <p:extLst>
      <p:ext uri="{BB962C8B-B14F-4D97-AF65-F5344CB8AC3E}">
        <p14:creationId xmlns:p14="http://schemas.microsoft.com/office/powerpoint/2010/main" val="3825926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이미지로 바꿔 창에 표시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imwrite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BGR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객체를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RGB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바꿔 파일로 저장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Jupyter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Lab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메소드가 사용 불가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한백전자에서 제공하는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Util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enable_imshow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 사용 가능 </a:t>
            </a:r>
          </a:p>
          <a:p>
            <a:pPr>
              <a:lnSpc>
                <a:spcPct val="150000"/>
              </a:lnSpc>
              <a:defRPr/>
            </a:pPr>
            <a:endParaRPr lang="ko-KR" altLang="en-US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114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내용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Gstreamer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파이프라인 기반의 멀티미디어 프레임워크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다양한 미디어를 프로그래머가 관리할 수 있는 기능 제공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VideoCapture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클래스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카메라나 파일에서 비디오 프레임을 읽을 때 사용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Haar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Cascade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머신 러닝 기반의 객체 검출 알고리즘</a:t>
            </a:r>
          </a:p>
        </p:txBody>
      </p:sp>
    </p:spTree>
    <p:extLst>
      <p:ext uri="{BB962C8B-B14F-4D97-AF65-F5344CB8AC3E}">
        <p14:creationId xmlns:p14="http://schemas.microsoft.com/office/powerpoint/2010/main" val="54010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531352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1.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이미지를 읽어 너비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높이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A41F54-B024-46D8-B897-9DACA310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33942"/>
              </p:ext>
            </p:extLst>
          </p:nvPr>
        </p:nvGraphicFramePr>
        <p:xfrm>
          <a:off x="1043608" y="2275706"/>
          <a:ext cx="691276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03:	image = cv2.imrAead("img.jpg", cvB2.IMREAD_COLOR)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04:	height, width, channel = image.shape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06:	print("width: %d, height: %d, channel: %d"%(width, height, channel))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7F52D9F-BAA3-48BD-B29F-DECF0412A06F}"/>
              </a:ext>
            </a:extLst>
          </p:cNvPr>
          <p:cNvSpPr/>
          <p:nvPr/>
        </p:nvSpPr>
        <p:spPr>
          <a:xfrm>
            <a:off x="2856508" y="2656061"/>
            <a:ext cx="50405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C023A6-CE06-4E51-A4D6-D8E2530842FA}"/>
              </a:ext>
            </a:extLst>
          </p:cNvPr>
          <p:cNvSpPr/>
          <p:nvPr/>
        </p:nvSpPr>
        <p:spPr>
          <a:xfrm>
            <a:off x="3421314" y="2651001"/>
            <a:ext cx="19503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5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읽기위해 사용되는 메소드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무엇인지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‘Flash.jpg’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라는 이미지 파일을 컬러로 읽으려 할 때 빈 칸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 들어갈 내용을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이미지의 사이즈가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500x500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일 때 코드의 출력을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4142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이용하여 카메라 영상을 읽은 후 출력하는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1E44C2-16FF-497A-BF51-2F99E168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09316"/>
              </p:ext>
            </p:extLst>
          </p:nvPr>
        </p:nvGraphicFramePr>
        <p:xfrm>
          <a:off x="1034643" y="2258016"/>
          <a:ext cx="396044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01: import cv2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02: from pop import Util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04: Util.enable_imshow()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06: cam = Util.gstrmer(width=640, height=480)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07: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08: camera = cv2.VideoCapture(cam, cv2.CAP_GSTREAMER)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09: if not camera.isOpened():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10:     print("Error!!")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52C264-25C1-4FFD-A243-3294F1F4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17400"/>
              </p:ext>
            </p:extLst>
          </p:nvPr>
        </p:nvGraphicFramePr>
        <p:xfrm>
          <a:off x="5139099" y="2258016"/>
          <a:ext cx="3173371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11: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12: for _ in range(120):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13:     ret, frame = camera.read()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14:     if not ret: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15:         break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16: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17:     cv2.imshow("soda", frame)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19: camera.release()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20: 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07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실행했을 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“Error!!”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가 출력되었다면 그 원인이 무엇인지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실행했을 때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총 몇 개의 프레임이 출력되는지 답해보세요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영상을 </a:t>
            </a:r>
            <a:r>
              <a:rPr lang="ko-KR" altLang="en-US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회색톤으로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변환하여 출력하는 코드를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177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문제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3.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카메라를 읽어 얼굴을 인식하는 코드입니다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질문을 읽고 답해보세요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1E44C2-16FF-497A-BF51-2F99E168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09121"/>
              </p:ext>
            </p:extLst>
          </p:nvPr>
        </p:nvGraphicFramePr>
        <p:xfrm>
          <a:off x="683568" y="2258016"/>
          <a:ext cx="3897398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01: import cv2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02: from pop import Util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04: Util.enable_imshow()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06: haar_face= '/usr/local/share/opencv4/haarcascades/haarcascade_frontalface_default.xml'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07: face_cascade = cv2.CascadeClassifier(haar_face)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08: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09: cam = Util.gstrmer(width=640, height=480)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10: camera = cv2.VideoCapture(cam, cv2.CAP_GSTREAMER)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11: if not camera.isOpened():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12:     print("Not found camera")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9D4C27-262C-4207-A11E-86A13971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69434"/>
              </p:ext>
            </p:extLst>
          </p:nvPr>
        </p:nvGraphicFramePr>
        <p:xfrm>
          <a:off x="4644008" y="2258016"/>
          <a:ext cx="3897398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13: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14: for _ in range(300):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15:     ret, img = camera.read()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16:     gray = cv2.cvtColor(img, cv2.COLOR_BGR2GRAY)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17:     faces= face_cascade.detectMultiScale(gray, scaleFactor=1.3 ,minNeighbors =1,minSize=(100,100))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18:	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19:     for (x,y,w,h) in faces: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20:         cv2.rectangle(img,(x,y),(x+w,y+h),(255,0,0),2)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21:         cv2.imshow('img',img)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22:		 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23: cam.release()</a:t>
                      </a:r>
                    </a:p>
                    <a:p>
                      <a:pPr latinLnBrk="1"/>
                      <a:r>
                        <a:rPr lang="es-ES" altLang="ko-KR" sz="1200" b="0" dirty="0">
                          <a:solidFill>
                            <a:schemeClr val="tx1"/>
                          </a:solidFill>
                        </a:rPr>
                        <a:t>24: cv2.destroyAllWindows()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10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enable_imshow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창을 띄우는 것 대신 웹 그래픽으로 대체하여 표시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()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메소드를 변경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45043"/>
              </p:ext>
            </p:extLst>
          </p:nvPr>
        </p:nvGraphicFramePr>
        <p:xfrm>
          <a:off x="1043608" y="2715766"/>
          <a:ext cx="4032448" cy="80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Util.enable_imshow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75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423848" cy="33718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코드를 실행했을 때 얼굴이 인식되는지 확인해보고 그 좌표를 출력해보세요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B.	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다음 코드는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Pop.Pilot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라이브러리를 이용해 카메라를 움직이는 코드입니다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이를 응용해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좌표를 기반으로 카메라가 얼굴을 따라 움직이는 코드를 작성해보세요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C54E0E5-1DA9-4476-90D6-1BDFD5C2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9817"/>
              </p:ext>
            </p:extLst>
          </p:nvPr>
        </p:nvGraphicFramePr>
        <p:xfrm>
          <a:off x="1115616" y="3003798"/>
          <a:ext cx="3897398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0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Pilot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bot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Pilot.SerBot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bot.camTilt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(90)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bot.camPan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8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imread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flag):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파일에서 이미지를 읽어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의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ndarray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 반환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BGR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순서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fileName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파일 경로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flag: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읽기 옵션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cv2.IMREAD_COLOR: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기본값으로 컬러로 읽음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cv2.IMREAD_GRAYSCALE: </a:t>
            </a:r>
            <a:r>
              <a:rPr lang="ko-KR" altLang="en-US" sz="14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회색톤으로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읽음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cv2.IMREAD_UNCHAGED: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알파 채널을 포함해 읽음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반환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: </a:t>
            </a:r>
            <a:r>
              <a:rPr lang="en-US" altLang="ko-KR" sz="17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numpy.ndarray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14679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이미지를 읽어 너비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높이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 출력 예제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테스트용 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‘img.jpg’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이미지 파일 생성</a:t>
            </a:r>
            <a:endParaRPr lang="en-US" altLang="ko-KR" sz="1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너비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높이</a:t>
            </a: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채널 수 출력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30055"/>
              </p:ext>
            </p:extLst>
          </p:nvPr>
        </p:nvGraphicFramePr>
        <p:xfrm>
          <a:off x="1043608" y="2211710"/>
          <a:ext cx="5544616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from pop import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Util.createIMG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3A24A69-BFF0-477C-9E6B-EAE625CD1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9045"/>
              </p:ext>
            </p:extLst>
          </p:nvPr>
        </p:nvGraphicFramePr>
        <p:xfrm>
          <a:off x="1043608" y="3360420"/>
          <a:ext cx="5544616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01:	import cv2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02: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03:	image = cv2.imread("img.jpg", cv2.IMREAD_COLOR)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04:	height, width, channel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image.shape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05:	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06:	print("width: %d, height: %d, channel: %d"%(width, height, channel))</a:t>
                      </a:r>
                    </a:p>
                  </a:txBody>
                  <a:tcPr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45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ko-KR" altLang="en-US" sz="4000" dirty="0">
                <a:latin typeface="HY동녘B" panose="02030600000101010101" pitchFamily="18" charset="-127"/>
                <a:ea typeface="HY동녘B" panose="02030600000101010101" pitchFamily="18" charset="-127"/>
              </a:rPr>
              <a:t>이미지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imshow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(title, image) :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창에 이미지 표시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title: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창 제목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image: BGR </a:t>
            </a:r>
            <a:r>
              <a:rPr lang="ko-KR" altLang="en-US" sz="1700" dirty="0">
                <a:solidFill>
                  <a:schemeClr val="accent2">
                    <a:lumMod val="50000"/>
                  </a:schemeClr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배열</a:t>
            </a:r>
            <a:endParaRPr lang="en-US" altLang="ko-KR" sz="1700" dirty="0">
              <a:solidFill>
                <a:schemeClr val="accent2">
                  <a:lumMod val="50000"/>
                </a:schemeClr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4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655</TotalTime>
  <Words>4772</Words>
  <Application>Microsoft Office PowerPoint</Application>
  <PresentationFormat>화면 슬라이드 쇼(16:9)</PresentationFormat>
  <Paragraphs>610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HY강B</vt:lpstr>
      <vt:lpstr>HY동녘B</vt:lpstr>
      <vt:lpstr>HY동녘M</vt:lpstr>
      <vt:lpstr>HY얕은샘물M</vt:lpstr>
      <vt:lpstr>HY헤드라인M</vt:lpstr>
      <vt:lpstr>Tw Cen MT</vt:lpstr>
      <vt:lpstr>Wingdings</vt:lpstr>
      <vt:lpstr>Wingdings 2</vt:lpstr>
      <vt:lpstr>가을</vt:lpstr>
      <vt:lpstr>PowerPoint 프레젠테이션</vt:lpstr>
      <vt:lpstr>카메라 활용</vt:lpstr>
      <vt:lpstr>카메라 활용</vt:lpstr>
      <vt:lpstr>OpenCV</vt:lpstr>
      <vt:lpstr>이미지 활용</vt:lpstr>
      <vt:lpstr>이미지 활용</vt:lpstr>
      <vt:lpstr>이미지 읽기</vt:lpstr>
      <vt:lpstr>이미지 읽기</vt:lpstr>
      <vt:lpstr>이미지 보기</vt:lpstr>
      <vt:lpstr>이미지 보기</vt:lpstr>
      <vt:lpstr>이미지 보기</vt:lpstr>
      <vt:lpstr>이미지 보기</vt:lpstr>
      <vt:lpstr>이미지 보기</vt:lpstr>
      <vt:lpstr>이미지 채널 변경, 저장하기</vt:lpstr>
      <vt:lpstr>이미지 채널 변경, 저장하기</vt:lpstr>
      <vt:lpstr>이미지 채널 변경, 저장하기</vt:lpstr>
      <vt:lpstr>이미지 채널 변경, 저장하기</vt:lpstr>
      <vt:lpstr>이미지 저장하기</vt:lpstr>
      <vt:lpstr>이미지 저장하기</vt:lpstr>
      <vt:lpstr>카메라 활용</vt:lpstr>
      <vt:lpstr>GStreamer 프레임워크</vt:lpstr>
      <vt:lpstr>GStreamer 프레임워크</vt:lpstr>
      <vt:lpstr>카메라 캡쳐</vt:lpstr>
      <vt:lpstr>카메라 캡쳐</vt:lpstr>
      <vt:lpstr>카메라 캡쳐</vt:lpstr>
      <vt:lpstr>카메라 캡쳐</vt:lpstr>
      <vt:lpstr>카메라 캡쳐</vt:lpstr>
      <vt:lpstr>카메라 캡쳐</vt:lpstr>
      <vt:lpstr>비디오 저장</vt:lpstr>
      <vt:lpstr>비디오 저장</vt:lpstr>
      <vt:lpstr>비디오 저장</vt:lpstr>
      <vt:lpstr>비디오 저장</vt:lpstr>
      <vt:lpstr>비디오 저장</vt:lpstr>
      <vt:lpstr>외곽선 검출</vt:lpstr>
      <vt:lpstr>외곽선 검출</vt:lpstr>
      <vt:lpstr>외곽선 검출</vt:lpstr>
      <vt:lpstr>외곽선 검출</vt:lpstr>
      <vt:lpstr>외곽선 검출</vt:lpstr>
      <vt:lpstr>외곽선 검출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얼굴 인식</vt:lpstr>
      <vt:lpstr>내용 정리</vt:lpstr>
      <vt:lpstr>내용 정리</vt:lpstr>
      <vt:lpstr>내용 정리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hanback</dc:creator>
  <cp:lastModifiedBy>Hyunwoo</cp:lastModifiedBy>
  <cp:revision>146</cp:revision>
  <dcterms:created xsi:type="dcterms:W3CDTF">2020-03-24T00:53:35Z</dcterms:created>
  <dcterms:modified xsi:type="dcterms:W3CDTF">2020-06-29T00:34:16Z</dcterms:modified>
</cp:coreProperties>
</file>