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5"/>
  </p:notesMasterIdLst>
  <p:sldIdLst>
    <p:sldId id="256" r:id="rId2"/>
    <p:sldId id="282" r:id="rId3"/>
    <p:sldId id="326" r:id="rId4"/>
    <p:sldId id="327" r:id="rId5"/>
    <p:sldId id="328" r:id="rId6"/>
    <p:sldId id="329" r:id="rId7"/>
    <p:sldId id="489" r:id="rId8"/>
    <p:sldId id="330" r:id="rId9"/>
    <p:sldId id="490" r:id="rId10"/>
    <p:sldId id="331" r:id="rId11"/>
    <p:sldId id="332" r:id="rId12"/>
    <p:sldId id="333" r:id="rId13"/>
    <p:sldId id="334" r:id="rId14"/>
    <p:sldId id="286" r:id="rId15"/>
    <p:sldId id="335" r:id="rId16"/>
    <p:sldId id="336" r:id="rId17"/>
    <p:sldId id="337" r:id="rId18"/>
    <p:sldId id="260" r:id="rId19"/>
    <p:sldId id="283" r:id="rId20"/>
    <p:sldId id="262" r:id="rId21"/>
    <p:sldId id="289" r:id="rId22"/>
    <p:sldId id="290" r:id="rId23"/>
    <p:sldId id="338" r:id="rId24"/>
    <p:sldId id="291" r:id="rId25"/>
    <p:sldId id="339" r:id="rId26"/>
    <p:sldId id="292" r:id="rId27"/>
    <p:sldId id="497" r:id="rId28"/>
    <p:sldId id="294" r:id="rId29"/>
    <p:sldId id="266" r:id="rId30"/>
    <p:sldId id="268" r:id="rId31"/>
    <p:sldId id="498" r:id="rId32"/>
    <p:sldId id="340" r:id="rId33"/>
    <p:sldId id="269" r:id="rId34"/>
    <p:sldId id="295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0" r:id="rId45"/>
    <p:sldId id="351" r:id="rId46"/>
    <p:sldId id="352" r:id="rId47"/>
    <p:sldId id="353" r:id="rId48"/>
    <p:sldId id="354" r:id="rId49"/>
    <p:sldId id="355" r:id="rId50"/>
    <p:sldId id="356" r:id="rId51"/>
    <p:sldId id="357" r:id="rId52"/>
    <p:sldId id="358" r:id="rId53"/>
    <p:sldId id="361" r:id="rId54"/>
    <p:sldId id="360" r:id="rId55"/>
    <p:sldId id="359" r:id="rId56"/>
    <p:sldId id="491" r:id="rId57"/>
    <p:sldId id="362" r:id="rId58"/>
    <p:sldId id="363" r:id="rId59"/>
    <p:sldId id="364" r:id="rId60"/>
    <p:sldId id="365" r:id="rId61"/>
    <p:sldId id="367" r:id="rId62"/>
    <p:sldId id="369" r:id="rId63"/>
    <p:sldId id="370" r:id="rId64"/>
    <p:sldId id="371" r:id="rId65"/>
    <p:sldId id="372" r:id="rId66"/>
    <p:sldId id="373" r:id="rId67"/>
    <p:sldId id="375" r:id="rId68"/>
    <p:sldId id="376" r:id="rId69"/>
    <p:sldId id="377" r:id="rId70"/>
    <p:sldId id="378" r:id="rId71"/>
    <p:sldId id="379" r:id="rId72"/>
    <p:sldId id="381" r:id="rId73"/>
    <p:sldId id="382" r:id="rId74"/>
    <p:sldId id="380" r:id="rId75"/>
    <p:sldId id="383" r:id="rId76"/>
    <p:sldId id="384" r:id="rId77"/>
    <p:sldId id="385" r:id="rId78"/>
    <p:sldId id="386" r:id="rId79"/>
    <p:sldId id="387" r:id="rId80"/>
    <p:sldId id="388" r:id="rId81"/>
    <p:sldId id="389" r:id="rId82"/>
    <p:sldId id="390" r:id="rId83"/>
    <p:sldId id="391" r:id="rId84"/>
    <p:sldId id="392" r:id="rId85"/>
    <p:sldId id="393" r:id="rId86"/>
    <p:sldId id="394" r:id="rId87"/>
    <p:sldId id="395" r:id="rId88"/>
    <p:sldId id="396" r:id="rId89"/>
    <p:sldId id="397" r:id="rId90"/>
    <p:sldId id="398" r:id="rId91"/>
    <p:sldId id="399" r:id="rId92"/>
    <p:sldId id="400" r:id="rId93"/>
    <p:sldId id="401" r:id="rId94"/>
    <p:sldId id="402" r:id="rId95"/>
    <p:sldId id="403" r:id="rId96"/>
    <p:sldId id="404" r:id="rId97"/>
    <p:sldId id="405" r:id="rId98"/>
    <p:sldId id="406" r:id="rId99"/>
    <p:sldId id="407" r:id="rId100"/>
    <p:sldId id="408" r:id="rId101"/>
    <p:sldId id="409" r:id="rId102"/>
    <p:sldId id="410" r:id="rId103"/>
    <p:sldId id="411" r:id="rId104"/>
    <p:sldId id="412" r:id="rId105"/>
    <p:sldId id="413" r:id="rId106"/>
    <p:sldId id="414" r:id="rId107"/>
    <p:sldId id="415" r:id="rId108"/>
    <p:sldId id="416" r:id="rId109"/>
    <p:sldId id="417" r:id="rId110"/>
    <p:sldId id="418" r:id="rId111"/>
    <p:sldId id="419" r:id="rId112"/>
    <p:sldId id="420" r:id="rId113"/>
    <p:sldId id="421" r:id="rId114"/>
    <p:sldId id="422" r:id="rId115"/>
    <p:sldId id="423" r:id="rId116"/>
    <p:sldId id="424" r:id="rId117"/>
    <p:sldId id="425" r:id="rId118"/>
    <p:sldId id="426" r:id="rId119"/>
    <p:sldId id="427" r:id="rId120"/>
    <p:sldId id="428" r:id="rId121"/>
    <p:sldId id="429" r:id="rId122"/>
    <p:sldId id="430" r:id="rId123"/>
    <p:sldId id="431" r:id="rId124"/>
    <p:sldId id="432" r:id="rId125"/>
    <p:sldId id="433" r:id="rId126"/>
    <p:sldId id="434" r:id="rId127"/>
    <p:sldId id="436" r:id="rId128"/>
    <p:sldId id="435" r:id="rId129"/>
    <p:sldId id="437" r:id="rId130"/>
    <p:sldId id="438" r:id="rId131"/>
    <p:sldId id="439" r:id="rId132"/>
    <p:sldId id="440" r:id="rId133"/>
    <p:sldId id="441" r:id="rId134"/>
    <p:sldId id="442" r:id="rId135"/>
    <p:sldId id="443" r:id="rId136"/>
    <p:sldId id="444" r:id="rId137"/>
    <p:sldId id="445" r:id="rId138"/>
    <p:sldId id="446" r:id="rId139"/>
    <p:sldId id="447" r:id="rId140"/>
    <p:sldId id="448" r:id="rId141"/>
    <p:sldId id="449" r:id="rId142"/>
    <p:sldId id="450" r:id="rId143"/>
    <p:sldId id="451" r:id="rId144"/>
    <p:sldId id="452" r:id="rId145"/>
    <p:sldId id="492" r:id="rId146"/>
    <p:sldId id="493" r:id="rId147"/>
    <p:sldId id="494" r:id="rId148"/>
    <p:sldId id="495" r:id="rId149"/>
    <p:sldId id="496" r:id="rId150"/>
    <p:sldId id="475" r:id="rId151"/>
    <p:sldId id="476" r:id="rId152"/>
    <p:sldId id="477" r:id="rId153"/>
    <p:sldId id="284" r:id="rId154"/>
    <p:sldId id="487" r:id="rId155"/>
    <p:sldId id="488" r:id="rId156"/>
    <p:sldId id="478" r:id="rId157"/>
    <p:sldId id="480" r:id="rId158"/>
    <p:sldId id="481" r:id="rId159"/>
    <p:sldId id="482" r:id="rId160"/>
    <p:sldId id="483" r:id="rId161"/>
    <p:sldId id="484" r:id="rId162"/>
    <p:sldId id="485" r:id="rId163"/>
    <p:sldId id="486" r:id="rId16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8" autoAdjust="0"/>
    <p:restoredTop sz="91748" autoAdjust="0"/>
  </p:normalViewPr>
  <p:slideViewPr>
    <p:cSldViewPr>
      <p:cViewPr varScale="1">
        <p:scale>
          <a:sx n="92" d="100"/>
          <a:sy n="92" d="100"/>
        </p:scale>
        <p:origin x="40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C9609-BFBA-47D2-AEB4-CB90B3B7F537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6CDAC-96CF-4400-842C-EDD1F5150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675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6CDAC-96CF-4400-842C-EDD1F5150588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59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6CDAC-96CF-4400-842C-EDD1F5150588}" type="slidenum">
              <a:rPr lang="ko-KR" altLang="en-US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98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6CDAC-96CF-4400-842C-EDD1F5150588}" type="slidenum">
              <a:rPr lang="ko-KR" altLang="en-US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86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6/29/2020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177405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1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4" y="4686156"/>
            <a:ext cx="5573483" cy="273844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2" y="2057401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314451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04788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04788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4686156"/>
            <a:ext cx="4572000" cy="273844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3" y="4686156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developers.google.com/apis/library/embeddedassistant.googleapis.com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8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onsole.actions.google.com/?pli=1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/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5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오디오 활용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981" y="1089942"/>
            <a:ext cx="8175635" cy="1975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AIoT</a:t>
            </a:r>
            <a:r>
              <a:rPr lang="en-US" altLang="ko-KR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SerBot</a:t>
            </a:r>
            <a:r>
              <a:rPr lang="ko-KR" altLang="en-US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으로 배우는</a:t>
            </a:r>
            <a:endParaRPr lang="en-US" altLang="ko-KR" sz="3600" dirty="0">
              <a:solidFill>
                <a:srgbClr val="FFFF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5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온디바이스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974760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오디오 라이브러리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4AB03C-89A5-4644-9C0B-A2A691100E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1563638"/>
            <a:ext cx="489654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918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Actions on Google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장치 모델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스크롤바를 가장 아래로 내린 후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More options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“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Device registration”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선택</a:t>
            </a:r>
            <a:endParaRPr lang="en-US" altLang="ko-KR" sz="5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676818-D93A-41D5-B13B-CCAF01F243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1779662"/>
            <a:ext cx="3959860" cy="19284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6A5642-3507-4EA2-A321-1577C0813BA8}"/>
              </a:ext>
            </a:extLst>
          </p:cNvPr>
          <p:cNvSpPr/>
          <p:nvPr/>
        </p:nvSpPr>
        <p:spPr>
          <a:xfrm>
            <a:off x="1331640" y="2931790"/>
            <a:ext cx="187220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503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Actions on Google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장치 모델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엣지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디바이스 모델 등록 화면이 표시되면 “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REGISTER MODEL”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선택해 등록 시작</a:t>
            </a:r>
            <a:endParaRPr lang="en-US" altLang="ko-KR" sz="5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3D948D-858A-482F-A0D5-9CC979F79869}"/>
              </a:ext>
            </a:extLst>
          </p:cNvPr>
          <p:cNvPicPr/>
          <p:nvPr/>
        </p:nvPicPr>
        <p:blipFill rotWithShape="1">
          <a:blip r:embed="rId2"/>
          <a:srcRect t="8651" b="11013"/>
          <a:stretch/>
        </p:blipFill>
        <p:spPr bwMode="auto">
          <a:xfrm>
            <a:off x="1403648" y="1779662"/>
            <a:ext cx="3597910" cy="1270635"/>
          </a:xfrm>
          <a:prstGeom prst="rect">
            <a:avLst/>
          </a:prstGeom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="" xmlns:o="urn:schemas-microsoft-com:office:office" xmlns:v="urn:schemas-microsoft-com:vml" xmlns:w10="urn:schemas-microsoft-com:office:word" xmlns:w="http://schemas.openxmlformats.org/wordprocessingml/2006/main" xmlns:ask="http://schemas.microsoft.com/office/drawing/2018/sketchyshapes" xmlns:lc="http://schemas.openxmlformats.org/drawingml/2006/lockedCanva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FEE18F2-D019-4076-9102-7DAEF27492F3}"/>
              </a:ext>
            </a:extLst>
          </p:cNvPr>
          <p:cNvSpPr/>
          <p:nvPr/>
        </p:nvSpPr>
        <p:spPr>
          <a:xfrm>
            <a:off x="2618394" y="2643758"/>
            <a:ext cx="944108" cy="259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86670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Actions on Google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장치 모델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제품명과 제조사를 입력한 후 목록에서 장치 종류를 선택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가장 중요한 모델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ID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는 제품명과 제조사를 조합해 자동으로 만들어짐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구글 </a:t>
            </a: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어시스턴트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응용프로그램을 처음 실행할 때 프로젝트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ID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함께 인자로 전달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프로젝트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ID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는 제품명 앞의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 필드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100" b="1" dirty="0">
                <a:solidFill>
                  <a:srgbClr val="FF0000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반드시 별도 메모 필요</a:t>
            </a:r>
            <a:endParaRPr lang="en-US" altLang="ko-KR" sz="1100" b="1" dirty="0">
              <a:solidFill>
                <a:srgbClr val="FF0000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“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REGISTER MODEL”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선택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endParaRPr lang="en-US" altLang="ko-KR" sz="1100" b="1" dirty="0">
              <a:solidFill>
                <a:srgbClr val="FF0000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B46B8C-EB32-452C-AF1E-8E29A6B099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11960" y="2576830"/>
            <a:ext cx="2952328" cy="239522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36922A5-1EFA-4CE5-A1F6-F054A2F0F1E6}"/>
              </a:ext>
            </a:extLst>
          </p:cNvPr>
          <p:cNvSpPr/>
          <p:nvPr/>
        </p:nvSpPr>
        <p:spPr>
          <a:xfrm>
            <a:off x="4267606" y="4340792"/>
            <a:ext cx="416575" cy="139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4A968B-0440-4D94-B908-FFDBBA5C9163}"/>
              </a:ext>
            </a:extLst>
          </p:cNvPr>
          <p:cNvSpPr/>
          <p:nvPr/>
        </p:nvSpPr>
        <p:spPr>
          <a:xfrm>
            <a:off x="6372200" y="4632416"/>
            <a:ext cx="792088" cy="339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7975C3-AEC6-4091-81F2-BC17C0877258}"/>
              </a:ext>
            </a:extLst>
          </p:cNvPr>
          <p:cNvSpPr/>
          <p:nvPr/>
        </p:nvSpPr>
        <p:spPr>
          <a:xfrm>
            <a:off x="4267606" y="3347454"/>
            <a:ext cx="1672546" cy="195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50411A-D706-42F6-9EB6-7C441C15A638}"/>
              </a:ext>
            </a:extLst>
          </p:cNvPr>
          <p:cNvSpPr/>
          <p:nvPr/>
        </p:nvSpPr>
        <p:spPr>
          <a:xfrm>
            <a:off x="4267606" y="3730805"/>
            <a:ext cx="1672546" cy="195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BE0E01-6F28-48C0-8CB1-7603523F2526}"/>
              </a:ext>
            </a:extLst>
          </p:cNvPr>
          <p:cNvSpPr/>
          <p:nvPr/>
        </p:nvSpPr>
        <p:spPr>
          <a:xfrm>
            <a:off x="4267606" y="4035635"/>
            <a:ext cx="1672546" cy="195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44602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Actions on Google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장치 모델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Download OAuth 2.0 credentials”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선택해 자격 증명서를 다운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증명서는 나중에 구글 </a:t>
            </a: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어시스턴트를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사용할 </a:t>
            </a: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엣지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디바이스를 인증하는데 필요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Next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클릭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BA384D-5BB6-4DC8-9D24-6481BA6A13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2283718"/>
            <a:ext cx="3095759" cy="275591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7994A7-FE50-47BC-90F6-D485318F94DD}"/>
              </a:ext>
            </a:extLst>
          </p:cNvPr>
          <p:cNvSpPr/>
          <p:nvPr/>
        </p:nvSpPr>
        <p:spPr>
          <a:xfrm>
            <a:off x="1403648" y="3499736"/>
            <a:ext cx="1672546" cy="195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87137A-DB61-4FE2-A853-C7DA2A44D966}"/>
              </a:ext>
            </a:extLst>
          </p:cNvPr>
          <p:cNvSpPr/>
          <p:nvPr/>
        </p:nvSpPr>
        <p:spPr>
          <a:xfrm>
            <a:off x="3627858" y="4816434"/>
            <a:ext cx="858280" cy="195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2990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Actions on Google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장치 모델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엣지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디바이스를 위한 몇 가지 서비스 특성을 선택 가능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선택한 서비스 특성에 따라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Actions on Google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에는 특정 음성 명령에 대한 액션이 추가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지금은 선택하지 않고 “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SKIP”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선택하여 모델 등록 완료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EA4041-965D-409B-9A70-D9FBDDD8959F}"/>
              </a:ext>
            </a:extLst>
          </p:cNvPr>
          <p:cNvPicPr/>
          <p:nvPr/>
        </p:nvPicPr>
        <p:blipFill rotWithShape="1">
          <a:blip r:embed="rId2"/>
          <a:srcRect r="2952" b="1152"/>
          <a:stretch/>
        </p:blipFill>
        <p:spPr bwMode="auto">
          <a:xfrm>
            <a:off x="1403648" y="2427734"/>
            <a:ext cx="3599180" cy="2383790"/>
          </a:xfrm>
          <a:prstGeom prst="rect">
            <a:avLst/>
          </a:prstGeom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="" xmlns:o="urn:schemas-microsoft-com:office:office" xmlns:v="urn:schemas-microsoft-com:vml" xmlns:w10="urn:schemas-microsoft-com:office:word" xmlns:w="http://schemas.openxmlformats.org/wordprocessingml/2006/main" xmlns:ask="http://schemas.microsoft.com/office/drawing/2018/sketchyshapes" xmlns:lc="http://schemas.openxmlformats.org/drawingml/2006/lockedCanva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AA524FE-14B1-48F5-A546-107DEDAABB37}"/>
              </a:ext>
            </a:extLst>
          </p:cNvPr>
          <p:cNvSpPr/>
          <p:nvPr/>
        </p:nvSpPr>
        <p:spPr>
          <a:xfrm>
            <a:off x="3491880" y="4558525"/>
            <a:ext cx="569638" cy="173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23073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Actions on Google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장치 모델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장치 모델 등록이 완료되면 목록이 표시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모델 제거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해당 모델의 자격 증명서를 다시 다운로드 가능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특성과 같은 설정을 변경 가능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63304A-4E64-4C13-BE4E-55E1BC39B4C2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3648" y="2499742"/>
            <a:ext cx="4679950" cy="112522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111222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Google Assistant API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사용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Google Assistant API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사용 설정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주소의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Google Cloud Platform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콘솔로 이동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  <a:hlinkClick r:id="rId2"/>
              </a:rPr>
              <a:t>https://console.developers.google.com/apis/library/embeddedassistant.googleapis.com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이때 크롬 브라우저는 프로젝트 계정 로그인을 유지하고 있어야함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19761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Google Assistant API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사용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처음 접속하면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Google Cloud Platform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대한 서비스 약과 동의 화면 표시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동의 및 계속하기” 선택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4C08A4-48AC-48A5-A14C-96D427474E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211710"/>
            <a:ext cx="2879725" cy="288480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ED50949-51DB-4656-B963-666FEAE000B0}"/>
              </a:ext>
            </a:extLst>
          </p:cNvPr>
          <p:cNvSpPr/>
          <p:nvPr/>
        </p:nvSpPr>
        <p:spPr>
          <a:xfrm>
            <a:off x="1043607" y="3219822"/>
            <a:ext cx="287972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312ABC-F8C1-4FE8-8A51-01D0763EA886}"/>
              </a:ext>
            </a:extLst>
          </p:cNvPr>
          <p:cNvSpPr/>
          <p:nvPr/>
        </p:nvSpPr>
        <p:spPr>
          <a:xfrm>
            <a:off x="3182416" y="4872133"/>
            <a:ext cx="748927" cy="216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5264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Google Assistant API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사용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상단 메뉴바에서 “프로젝트 선택” 선택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Actions on Google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만든 프로젝트를 선택한 후 “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열기”를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선택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만약 목록에 자신이 만든 프로젝트가 표시되지 않으면 기다렸다가 다시 시도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5EF708-379D-4B55-830F-646E31BCC457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600" y="2715766"/>
            <a:ext cx="4679950" cy="13792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062C2B8-6937-4A85-B73E-9DD9D1EFA3CF}"/>
              </a:ext>
            </a:extLst>
          </p:cNvPr>
          <p:cNvSpPr/>
          <p:nvPr/>
        </p:nvSpPr>
        <p:spPr>
          <a:xfrm>
            <a:off x="1619672" y="2669672"/>
            <a:ext cx="748927" cy="216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46613E-849B-4852-9A9F-6478D6CA6A9E}"/>
              </a:ext>
            </a:extLst>
          </p:cNvPr>
          <p:cNvSpPr/>
          <p:nvPr/>
        </p:nvSpPr>
        <p:spPr>
          <a:xfrm>
            <a:off x="3059832" y="3176403"/>
            <a:ext cx="2591718" cy="918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14924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0CD010D-7345-478C-889A-E8E6956B20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1023" y="2262638"/>
            <a:ext cx="3599815" cy="15417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Google Assistant API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사용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Google Assistant API 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설정”선택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Google Assistant API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사용할 수 있도록 허용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62C2B8-6937-4A85-B73E-9DD9D1EFA3CF}"/>
              </a:ext>
            </a:extLst>
          </p:cNvPr>
          <p:cNvSpPr/>
          <p:nvPr/>
        </p:nvSpPr>
        <p:spPr>
          <a:xfrm>
            <a:off x="2304490" y="3484057"/>
            <a:ext cx="5626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77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쉘 환경에서 오디오 재생 및 녹음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67864" cy="38198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AIoT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SerBot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 쉘 환경에서 오디오를 녹음하고 재생하는 명령 제공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speaker-test: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오디오 출력 테스트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speaker-test -c2 –D hw:1,0 –t wav</a:t>
            </a: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사운드 카드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번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장치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번에서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채널 테스트용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재생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speaker-test -c2 –t wav:</a:t>
            </a: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 장치에서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채널 테스트용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재생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arecord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raw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또는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포맷으로 오디오 녹음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arecord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–c 2 -D hw:1,0 --format=S16_LE --duration=5 --rate=16000 --file-type=raw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out.raw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out.raw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파일에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5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초간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16bit 16000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샘플 </a:t>
            </a: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레이트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stereo, raw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포맷 녹음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43476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Google Assistant API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사용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왼쪽 메뉴바에서 “사용자 인증 정보” 선택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OAuth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동의 화면을 구성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사용자 정보를 제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자에게 제공하지 않고 인증 또는 인가를 허용하는 개방형 표준 프로토콜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처음에는 저장한 동의 화면이 없으므로 “동의 화면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구성”을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선택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453672-015E-4947-BD7B-F5B4F54745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859782"/>
            <a:ext cx="4679950" cy="154749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B95D08F-3A16-4B78-88E8-82C7821D950E}"/>
              </a:ext>
            </a:extLst>
          </p:cNvPr>
          <p:cNvSpPr/>
          <p:nvPr/>
        </p:nvSpPr>
        <p:spPr>
          <a:xfrm>
            <a:off x="1043608" y="4011910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E2290A-31D9-43F1-A75A-E1AD06235913}"/>
              </a:ext>
            </a:extLst>
          </p:cNvPr>
          <p:cNvSpPr/>
          <p:nvPr/>
        </p:nvSpPr>
        <p:spPr>
          <a:xfrm>
            <a:off x="2771515" y="4129323"/>
            <a:ext cx="57634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0084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Google Assistant API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사용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가운데 “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OAuth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동의 화면” 선택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지원 이메일에서 자신의 이메일을 선택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아래로 이동해 “저장” 선택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77E5DA-D944-4885-945A-AB570F96B24C}"/>
              </a:ext>
            </a:extLst>
          </p:cNvPr>
          <p:cNvPicPr/>
          <p:nvPr/>
        </p:nvPicPr>
        <p:blipFill rotWithShape="1">
          <a:blip r:embed="rId2"/>
          <a:srcRect b="60277"/>
          <a:stretch/>
        </p:blipFill>
        <p:spPr bwMode="auto">
          <a:xfrm>
            <a:off x="1043608" y="2707496"/>
            <a:ext cx="4679950" cy="145796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DFD4FB7-AA86-47F3-B3C4-B2429DBF457F}"/>
              </a:ext>
            </a:extLst>
          </p:cNvPr>
          <p:cNvSpPr/>
          <p:nvPr/>
        </p:nvSpPr>
        <p:spPr>
          <a:xfrm>
            <a:off x="2699792" y="3579862"/>
            <a:ext cx="28803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2522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Google Assistant API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사용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대시보드에 표시되는 트래픽 관련 정보는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Google Cloud Platform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정보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F24268-CBA7-45E0-8B6A-0C3B1F6C2738}"/>
              </a:ext>
            </a:extLst>
          </p:cNvPr>
          <p:cNvPicPr/>
          <p:nvPr/>
        </p:nvPicPr>
        <p:blipFill rotWithShape="1">
          <a:blip r:embed="rId2"/>
          <a:srcRect t="-1" b="891"/>
          <a:stretch/>
        </p:blipFill>
        <p:spPr bwMode="auto">
          <a:xfrm>
            <a:off x="1115616" y="1707654"/>
            <a:ext cx="4679950" cy="1912620"/>
          </a:xfrm>
          <a:prstGeom prst="rect">
            <a:avLst/>
          </a:prstGeom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7935598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Google Assistant API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사용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Google Assistant API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아래 필터 목록에서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Google Assistant API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선택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3CBC83-5528-466D-A1F6-B7471ED8DB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139702"/>
            <a:ext cx="4679950" cy="217932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727976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엣지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디바이스 자격 증명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AIoT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SerBot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네트워크 드라이버로 연결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자격 증명서를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AIoT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SerBot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복사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Actions on Google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콘솔에서 장치 모델 등록을 통해 다운받은 자격증명서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쉘에서 다음 명령으로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Soda OS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포함된 기존 자격 증명을 제거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5C0099-1666-4DD5-876C-643C4FCFEB71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15006" b="2240"/>
          <a:stretch/>
        </p:blipFill>
        <p:spPr bwMode="auto">
          <a:xfrm>
            <a:off x="1115616" y="2643758"/>
            <a:ext cx="3605530" cy="937895"/>
          </a:xfrm>
          <a:prstGeom prst="rect">
            <a:avLst/>
          </a:prstGeom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5660469-E37B-4476-AE00-0471E79B3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095325"/>
              </p:ext>
            </p:extLst>
          </p:nvPr>
        </p:nvGraphicFramePr>
        <p:xfrm>
          <a:off x="1115616" y="4227934"/>
          <a:ext cx="633670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rm -rf ~/.config/google*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71518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엣지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디바이스 자격 증명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복사한 자격 증명서 경로에서 새 자격 증명을 등록위해 아래 명령어 실행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&lt;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json_file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&gt;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 “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client_secret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_”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시작하는 자격 증명서 파일 이름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7FD9D80-7C6B-45E9-A787-0C211626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611126"/>
              </p:ext>
            </p:extLst>
          </p:nvPr>
        </p:nvGraphicFramePr>
        <p:xfrm>
          <a:off x="1403648" y="2211710"/>
          <a:ext cx="6336704" cy="43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google-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oauthlib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-tool --scope https://www.googleapis.com/auth/assistant-sdk-prototype \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  --save --headless --client-secrets 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json_file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93138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엣지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디바이스 자격 증명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명령을 실행하면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URL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출력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인증 코드 입력 메시지 출력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OAuth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기반으로 응용프로그램을 인증하는데 필요한 코드를 받을 수 있는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URL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URL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 명령을 실행할 때마다 바뀜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반드시 해당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URL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통해 생성한 인증 코드 전체를 입력해야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InvalidGrantError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 발생 없음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0A8BA3-846A-4F9D-AC65-30CA010F8326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3648" y="3003798"/>
            <a:ext cx="4723765" cy="1036955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886059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엣지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디바이스 자격 증명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쉘 작업을 잠시 멈추고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해당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URL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크롬 브라우저로 복사해 이동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OAuth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인증을 위한 계정 선택 화면이 표시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Actions on Google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콘솔에서 새 프로젝트를 만들 때 사용한 계정을 선택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302AE9-0424-4238-A8CD-4794315C9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15766"/>
            <a:ext cx="2536156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8121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엣지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디바이스 자격 증명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모두 “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허용”을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선택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구글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어시스턴트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사용에 관한 권한 부여 선택 창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FC65DC-0438-4C3B-8EE4-52AECAA39A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2211710"/>
            <a:ext cx="1979930" cy="199136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695B67-B848-4DA5-BAEE-8CDFFCABB3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75856" y="2211710"/>
            <a:ext cx="1979930" cy="16891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ABCC33D-3346-473A-AE96-8ADA6E53C462}"/>
              </a:ext>
            </a:extLst>
          </p:cNvPr>
          <p:cNvSpPr/>
          <p:nvPr/>
        </p:nvSpPr>
        <p:spPr>
          <a:xfrm>
            <a:off x="4780404" y="3685778"/>
            <a:ext cx="428141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D78583-30DF-4AE4-8E90-9A8481490C3A}"/>
              </a:ext>
            </a:extLst>
          </p:cNvPr>
          <p:cNvSpPr/>
          <p:nvPr/>
        </p:nvSpPr>
        <p:spPr>
          <a:xfrm>
            <a:off x="2619671" y="3987046"/>
            <a:ext cx="428141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1231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엣지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디바이스 자격 증명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“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허용”을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선택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최종적으로 부여한 권한 확인 화면이 표시되면 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이후 “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4/”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시작하는 인증 코드 복사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3B7513-6849-4D5C-87E7-CD5BC908AD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643758"/>
            <a:ext cx="2879725" cy="141097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885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쉘 환경에서 오디오 재생 및 녹음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67864" cy="403589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aplay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raw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또는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포맷 재생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aplay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-D hw:1,0 --format=S16_LE --rate=16000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out.raw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16bit 16000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샘플 </a:t>
            </a: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레이트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raw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포맷으로 녹음된 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out.raw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재생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sox: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다양한 포맷으로 오디오 녹음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재생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효과 지원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sox -t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alsa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plughw:1 -d</a:t>
            </a: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사운드 카드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번의 마이크 입력을 기본 오디오 출력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스피커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전달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rec: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녹음용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심볼릭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링크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rec hello.wav: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오디오 입력을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포맷으로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hello.wav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녹음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play: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재생용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심볼릭마이크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play hello.wav: wav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포맷의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hello.wav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재생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play example.mp3</a:t>
            </a:r>
          </a:p>
        </p:txBody>
      </p:sp>
    </p:spTree>
    <p:extLst>
      <p:ext uri="{BB962C8B-B14F-4D97-AF65-F5344CB8AC3E}">
        <p14:creationId xmlns:p14="http://schemas.microsoft.com/office/powerpoint/2010/main" val="354564240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엣지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디바이스 자격 증명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멈췄던 쉘 작업으로 돌아가기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복사한 인증코드를 마지막 줄에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붙여넣고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&lt;Enter&gt;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눌러 인증 완료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인증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성공시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Google Assistant API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호출하는데 필요한 액세스 토큰 저장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저장 위치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~/.config/google-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oauthlib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-tool/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경로 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5E42E2-1C28-40EF-94B5-F408119A67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3147814"/>
            <a:ext cx="4679950" cy="1111885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390908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인스턴스 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ID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디바이스 모델과 연관된 인스턴스를 통해 프로그램 실행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인스턴스는 모델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ID,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프로젝트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ID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응용프로그램과 디바이스 모델을 연관 시킴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재사용을 위해 인스턴스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ID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로컬에 저장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같은 디바이스 모델을 사용할 때는 인자 생략 가능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인스턴스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ID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 저장되지 않은 상태에서 인자 없이 응용프로그램을 실행 시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오류 메시지를 출력하고 프로그램 종료</a:t>
            </a: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FBE645-AB6D-4647-A90B-5C073158F9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3802380"/>
            <a:ext cx="4723765" cy="7696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757626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인스턴스 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ID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Soda OS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는 인스턴스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ID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제공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인자없이 응용프로그램 실행 가능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사용자가 자신의 계정으로 새로 구글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어시스턴트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사용 인증 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최초 한 번은 프로젝트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ID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모델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ID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인자로 전달 필요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064819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인스턴스 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ID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gRPC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서비스 기반의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googlesamples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-assistant-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pushtotalk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다음과 같이 실행해 인스턴스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ID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생성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&lt;Enter&gt;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키를 눌러 음성 명령을 시작하며 기본 언어는 영어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5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C933DBC-C058-44DB-AFFE-BCDDBB207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26001"/>
              </p:ext>
            </p:extLst>
          </p:nvPr>
        </p:nvGraphicFramePr>
        <p:xfrm>
          <a:off x="683568" y="2859782"/>
          <a:ext cx="633670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googlesamples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-assistant-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pushtotalk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--project-id 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project_id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&gt; --device-model-id 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model_id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7148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구글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어시스턴트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SDK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9433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구글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어시스턴트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SDK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,SDK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예제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gRPC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OAuth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인증 툴 구성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Soda OS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에는 미리 설치되어 있음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구글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어시스턴트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라이브러리에서 사용하는 오픈소스 소프트웨어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portAudio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오디오 입출력에 사용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libffi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파이썬과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라이브러리 사이 호출 인터페이스 맞춰 줌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libssl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Google Cloud Platform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과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엣지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디바이스 사이 암호화된 통신 채널 만듦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libmpg123 :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MP3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포맷의 데이터 압축과 해제 수행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978374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구글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어시스턴트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SDK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9433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어시스턴트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라이브러리에서 사용하는 오픈소스 소프트웨어 설치 명령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구글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어시스턴트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라이브러리 설치 명령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42A821-8479-4BEC-8B16-E02E45772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061506"/>
              </p:ext>
            </p:extLst>
          </p:nvPr>
        </p:nvGraphicFramePr>
        <p:xfrm>
          <a:off x="1115616" y="2575168"/>
          <a:ext cx="5760640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sudo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pip3 install --upgrade google-assistant-library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AB5894A-A563-4440-B4D1-295A0DC2C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788583"/>
              </p:ext>
            </p:extLst>
          </p:nvPr>
        </p:nvGraphicFramePr>
        <p:xfrm>
          <a:off x="1115616" y="1729921"/>
          <a:ext cx="5760640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sudo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apt install portaudio19-dev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libffi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-dev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libssl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-dev libmpg123-dev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37145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구글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어시스턴트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SDK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9433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구글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어시스턴트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예제와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OAuth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인증 툴을 설치할 때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일반 사용자 계정에서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sudo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명령을 함께 사용하면 실패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“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sudo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su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”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명령으로 루트 계정용 쉘을 만들어 진행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구글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어시스턴트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예제와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gRPC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OAuth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인증 툴을 설치하는 명령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4CA89C0-04D4-4110-9CE2-F03DFE973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57132"/>
              </p:ext>
            </p:extLst>
          </p:nvPr>
        </p:nvGraphicFramePr>
        <p:xfrm>
          <a:off x="755576" y="3363838"/>
          <a:ext cx="576064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sudo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su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pip3 install --upgrade google-assistant-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sdk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[samples]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pip3 install --upgrade google-assistant-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grpc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pip3 install --upgrade google-auth-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oauthlib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[tool]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exit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60807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구글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어시스턴트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SDK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9433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구글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어시스턴트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예제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파이썬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확장 라이브러리 설치 경로 아래 두개의 폴더에 위치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자신의 응용프로그램에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Google Assistant API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적용할 때는 이들을 분석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ko-KR" altLang="en-US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867521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구글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어시스턴트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SDK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9433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grpc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폴더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gRPC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서비스 기반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Google Assistant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클라이언트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pushtotalk.py: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키 입력이 있을 때마다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Google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Assisant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실행</a:t>
            </a: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한국어를 포함한 다국어 지원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/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usr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/local/bin/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googlesamples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-assistant-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pushtotalk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호출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textinput.py: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텍스트 기반으로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Google Assistant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실행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/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usr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/local/bin/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googlesamples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-assistant-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textinput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호출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library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폴더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 기반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Google Assistant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클라이언트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hotword.py: 'Ok google'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핫워드로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구글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어시스턴트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실행</a:t>
            </a: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한국어를 포함한 다국어 지원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/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usr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/local/bin/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googlesamples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-assistant-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hotword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호출</a:t>
            </a:r>
          </a:p>
        </p:txBody>
      </p:sp>
    </p:spTree>
    <p:extLst>
      <p:ext uri="{BB962C8B-B14F-4D97-AF65-F5344CB8AC3E}">
        <p14:creationId xmlns:p14="http://schemas.microsoft.com/office/powerpoint/2010/main" val="389784014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구글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어시스턴트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SDK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9433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구글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어시스턴트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SDK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예제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Google Assistant API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사용법을 보여주는 응용프로그램들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라이브러리와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gRPC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서비스 버전이 있음</a:t>
            </a:r>
            <a:endParaRPr lang="ko-KR" altLang="en-US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35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쉘 환경에서 오디오 재생 및 녹음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67864" cy="34598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파일에서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MP3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또는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OGG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파일을 만드는 명령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lame hello.wav: WAV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MP3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생성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lame --decode my.mp3 my.wav: MP3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생성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oggenc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hello.wav: WAV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OGG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생성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lame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 반대로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MP3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로도 변환 가능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661726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서비스 기반 응용프로그램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9433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인자없이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google-assistant-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pushtotalk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실행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로컬에 저장된 모델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ID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프로젝트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ID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찾아 인스턴스를 만듦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디폴트 마이크와 스피커를 초기화하고 키 입력이 있을 때까지 대기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키가 입력되면 나머지 절차는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google-assistant-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pushtotalk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동일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스피커로 결과가 출력한 뒤에는 다시 키 입력 대기 상태</a:t>
            </a:r>
            <a:endParaRPr lang="ko-KR" altLang="en-US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934F6A-A9DF-4FAD-92FF-79D19676F345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5616" y="3537952"/>
            <a:ext cx="3383791" cy="156363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7804920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Google Assistant API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9433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라이브러리의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popAssist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모듈 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엣지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디바이스에서 사용자가 좀 더 쉽게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Google Assistant API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사용 지원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create_conversation_steam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타깃의 마이크와 스피커를 제어하는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ConversationStream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객체를 생성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내부에서는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PortAudio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라이브러리의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파이썬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바인더인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sounddevice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사용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ConversationStream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객체는 오디오 소스로 마이크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오디오 싱크로 스피커 사용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응답으로 받은 오디오 데이터는 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volume_percentage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프로퍼티에 의해 스케일이 조정된 상태로 출력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create_conversation_steam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ConversationStream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 반환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주로 인자 없이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 사용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호출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29702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Google Assistant API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94335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create_conversation_steam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audio_sample_rate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=16000,audio_sample_width=2,</a:t>
            </a:r>
            <a:b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</a:b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audio_block_size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=6400,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audio_flush_size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=25600,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audio_iter_size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=3200):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ConversationStream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객체를 만들어 반환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audio_sample_rate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샘플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레이트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16000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audio_sample_width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바이트 단위의 각 샘플 크기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기본값인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이상 허용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audio_block_size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바이트 단위의 각 읽기 및 쓰기 작업의 크기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6400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audio_flush_size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플러시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동작 때 만들어진 바이트 단위 묵음 데이터 크기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25600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audio_iter_size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각 반복마다 읽을 데이터 크기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바이트 단위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).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3200</a:t>
            </a:r>
          </a:p>
        </p:txBody>
      </p:sp>
    </p:spTree>
    <p:extLst>
      <p:ext uri="{BB962C8B-B14F-4D97-AF65-F5344CB8AC3E}">
        <p14:creationId xmlns:p14="http://schemas.microsoft.com/office/powerpoint/2010/main" val="288785823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Google Assistant API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9433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create_device_handler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DeviceRequestHandler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객체를 반환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이를 이용해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Actions on Google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정의한 사용자 액션 처리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주로 생성자와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Assistant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실행하는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assist()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사용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이때 이 둘에 공통적으로 적용되는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conversation_stream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인자는 서로 배타적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한 쪽에만 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ConversationStream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 전달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56855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Google Assistant API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675856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GAssistant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conversation_stream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=None,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local_device_handler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=None,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google_device_handler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=None,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lang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=“ko-KR”, display=False): </a:t>
            </a:r>
            <a:b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</a:b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GAssistant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 생성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conversation_steam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음성을 인식하고 결과를 출력할 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ConversationStream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</a:p>
          <a:p>
            <a:pPr lvl="4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None(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일 때는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assist()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메소드의 인자에 전달해야 함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local_device_handler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로컬 사용자 액션 </a:t>
            </a: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핸들러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None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google_device_handler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Actions on Google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서비스 연계 액션 </a:t>
            </a: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핸들러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객체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None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lang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 언어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“ko-KR” (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한국어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), “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en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-US” (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미국식 영어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등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“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ko-KR”</a:t>
            </a:r>
          </a:p>
          <a:p>
            <a:pPr lvl="4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https://developers.google.com/actions/localization/languages-locales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참조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display: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결과를 화면에 출력할 때 사용하는 웹 브라우저 객체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28071288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Google Assistant API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675856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conversation_stream_close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():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ConversationStream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오디오 접근을 닫음</a:t>
            </a: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주로 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ConversationStream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Close()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직접 호출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get_device_id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():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DeviceRequestHandler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객체를 만들 때 필요한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device_id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반환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get_device_handler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현재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GAssistant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객체에 설정된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DeviceRequestHandler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 반환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assist(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rec_request_handler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=None,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resp_handler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=None,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conversation_stream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=None): Assistant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실행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rec_request_handler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음성 인식을 시작할 때 호출되는 사용자 메소드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None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resp_handler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응답을 출력한 후 호출되는 사용자 메소드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None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conversation_steam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ConversationStream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</a:t>
            </a:r>
          </a:p>
          <a:p>
            <a:pPr lvl="4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None(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일 때는 생성자의 인자로 전달해야 함</a:t>
            </a:r>
          </a:p>
        </p:txBody>
      </p:sp>
    </p:spTree>
    <p:extLst>
      <p:ext uri="{BB962C8B-B14F-4D97-AF65-F5344CB8AC3E}">
        <p14:creationId xmlns:p14="http://schemas.microsoft.com/office/powerpoint/2010/main" val="137496076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Google Assistant API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9433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ConversationStream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GAssistant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 내부에서 오디오 접근을 위해 사용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몇 가지 기능은 사용자가 호출 가능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volume_percentage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볼륨 조절 프로퍼티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volume_percentage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= &lt;n&gt;: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현재 볼륨 설정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1 ~ 100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volume = 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volume_percentage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현재 볼륨 반환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close():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오디오 자원 해제</a:t>
            </a:r>
          </a:p>
        </p:txBody>
      </p:sp>
    </p:spTree>
    <p:extLst>
      <p:ext uri="{BB962C8B-B14F-4D97-AF65-F5344CB8AC3E}">
        <p14:creationId xmlns:p14="http://schemas.microsoft.com/office/powerpoint/2010/main" val="31169060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구글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어시스턴트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878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구글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어시스턴트를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일회성으로 실행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PopAssist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GAssistant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클래스를 이용 </a:t>
            </a: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ConversationStream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객체는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create_conversation_stream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만듦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엣지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디바이스는 반드시 인터넷에 연결되어 있어야함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58AAFAD-9A62-4D37-BA11-60F1BA3AB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7934"/>
              </p:ext>
            </p:extLst>
          </p:nvPr>
        </p:nvGraphicFramePr>
        <p:xfrm>
          <a:off x="1043608" y="3160003"/>
          <a:ext cx="5760640" cy="18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from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popAssist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import *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stream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create_conversation_stream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ga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GAssistant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(stream)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print("Talking about...")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ga.assist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print("Bye...")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stream.close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02427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구글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어시스턴트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9433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프로그램을 실행한 후 “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Taking about...”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메시지가 출력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“오늘 날씨가 어때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?”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같은 음성 명령을 입력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Google Cloud Platform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가져온 결과를 출력한 후 종료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초 동안 소리 입력이 없어도 종료</a:t>
            </a:r>
            <a:endParaRPr lang="ko-KR" altLang="en-US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0C55311-E3E9-463C-8440-4BCE5D384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48912"/>
              </p:ext>
            </p:extLst>
          </p:nvPr>
        </p:nvGraphicFramePr>
        <p:xfrm>
          <a:off x="1127964" y="3217417"/>
          <a:ext cx="4478020" cy="456311"/>
        </p:xfrm>
        <a:graphic>
          <a:graphicData uri="http://schemas.openxmlformats.org/drawingml/2006/table">
            <a:tbl>
              <a:tblPr firstRow="1" firstCol="1" bandRow="1"/>
              <a:tblGrid>
                <a:gridCol w="4478020">
                  <a:extLst>
                    <a:ext uri="{9D8B030D-6E8A-4147-A177-3AD203B41FA5}">
                      <a16:colId xmlns:a16="http://schemas.microsoft.com/office/drawing/2014/main" val="327289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80808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Times New Roman" panose="02020603050405020304" pitchFamily="18" charset="0"/>
                        </a:rPr>
                        <a:t>Talking about…</a:t>
                      </a:r>
                      <a:endParaRPr lang="ko-KR" sz="10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80808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Times New Roman" panose="02020603050405020304" pitchFamily="18" charset="0"/>
                        </a:rPr>
                        <a:t>Bye…</a:t>
                      </a:r>
                      <a:endParaRPr lang="ko-KR" sz="10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51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01732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구글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어시스턴트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9433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ConversationStream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volume_percentage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프로퍼티 이용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값의 범위는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 ~ 100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응답에 데이터의 스케일을 늘리거나 줄여 스피커 볼륨 조절 효과를 볼 수 있음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7567AE6-C472-488D-9121-85AD348E4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49024"/>
              </p:ext>
            </p:extLst>
          </p:nvPr>
        </p:nvGraphicFramePr>
        <p:xfrm>
          <a:off x="1043608" y="2496304"/>
          <a:ext cx="5760640" cy="244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from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popAssist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import *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stream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create_conversation_stream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ga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GAssistant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(stream)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print("Current volume: %d"%(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stream.volume_percentage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stream.volume_percentage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print("Talking about...")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ga.assist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print("Bye...")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stream.close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732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쉘 환경에서 오디오 재생 및 녹음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sox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aplay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arecord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기능 외에도 다양한 형식의 오디오 파일의 형식 변환 가능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리눅스를 비롯해 윈도우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Mac OS X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등 다양한 플랫폼 지원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lame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또는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oggenc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설치되어 있다면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MP3, OGG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녹음 가능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en-US" altLang="ko-KR" sz="5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239630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구글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어시스턴트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9433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응답 스케일은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ConversationStream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객체가 만들어질 때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50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설정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702C5A8-093B-4991-A337-991354CEE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887604"/>
              </p:ext>
            </p:extLst>
          </p:nvPr>
        </p:nvGraphicFramePr>
        <p:xfrm>
          <a:off x="1115616" y="1789303"/>
          <a:ext cx="4478020" cy="619379"/>
        </p:xfrm>
        <a:graphic>
          <a:graphicData uri="http://schemas.openxmlformats.org/drawingml/2006/table">
            <a:tbl>
              <a:tblPr firstRow="1" firstCol="1" bandRow="1"/>
              <a:tblGrid>
                <a:gridCol w="4478020">
                  <a:extLst>
                    <a:ext uri="{9D8B030D-6E8A-4147-A177-3AD203B41FA5}">
                      <a16:colId xmlns:a16="http://schemas.microsoft.com/office/drawing/2014/main" val="21985823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80808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Times New Roman" panose="02020603050405020304" pitchFamily="18" charset="0"/>
                        </a:rPr>
                        <a:t>Current volume: 50</a:t>
                      </a:r>
                      <a:endParaRPr lang="ko-KR" sz="10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80808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Times New Roman" panose="02020603050405020304" pitchFamily="18" charset="0"/>
                        </a:rPr>
                        <a:t>Talking about…</a:t>
                      </a:r>
                      <a:endParaRPr lang="ko-KR" sz="10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80808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Times New Roman" panose="02020603050405020304" pitchFamily="18" charset="0"/>
                        </a:rPr>
                        <a:t>Bye…</a:t>
                      </a:r>
                      <a:endParaRPr lang="ko-KR" sz="10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575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10409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구글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어시스턴트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9433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assist()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메소드의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rec_request_handler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resp_handler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인자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사용자 메소드를 전달하면 음성 인식이 시작되거나 응답이 완료될 때 해당 메소드를 호출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7567AE6-C472-488D-9121-85AD348E4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065938"/>
              </p:ext>
            </p:extLst>
          </p:nvPr>
        </p:nvGraphicFramePr>
        <p:xfrm>
          <a:off x="1043608" y="2139702"/>
          <a:ext cx="5760640" cy="244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from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popAssist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import *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stream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create_conversation_stream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ga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GAssistant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(stream)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def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onStart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():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    print("&gt;&gt;&gt; start recording....")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def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onStop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():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    print("&gt;&gt;&gt; stop response...")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ga.assist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onStart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onStop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stream.close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46993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구글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어시스턴트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18036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프로그램 실행 후 음성 인식을 시작할 수 있을 때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onStart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호출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응답이 완료되면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onStop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호출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207FF0-B005-4881-A1CB-D377A2CA6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37656"/>
              </p:ext>
            </p:extLst>
          </p:nvPr>
        </p:nvGraphicFramePr>
        <p:xfrm>
          <a:off x="1127964" y="2211710"/>
          <a:ext cx="4478020" cy="456311"/>
        </p:xfrm>
        <a:graphic>
          <a:graphicData uri="http://schemas.openxmlformats.org/drawingml/2006/table">
            <a:tbl>
              <a:tblPr firstRow="1" firstCol="1" bandRow="1"/>
              <a:tblGrid>
                <a:gridCol w="4478020">
                  <a:extLst>
                    <a:ext uri="{9D8B030D-6E8A-4147-A177-3AD203B41FA5}">
                      <a16:colId xmlns:a16="http://schemas.microsoft.com/office/drawing/2014/main" val="327289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80808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Times New Roman" panose="02020603050405020304" pitchFamily="18" charset="0"/>
                        </a:rPr>
                        <a:t>&gt;&gt;&gt; start recording…</a:t>
                      </a:r>
                      <a:endParaRPr lang="en-US" altLang="ko-KR" sz="10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solidFill>
                            <a:srgbClr val="80808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Times New Roman" panose="02020603050405020304" pitchFamily="18" charset="0"/>
                        </a:rPr>
                        <a:t>&gt;&gt;&gt; Start recording…</a:t>
                      </a:r>
                    </a:p>
                  </a:txBody>
                  <a:tcPr marL="68580" marR="68580" marT="68580" marB="6858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51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40423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구글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어시스턴트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281176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응답이 완료될 때 호출되는 사용자 메소드에서 다시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assist()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호출 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지속해서 구글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어시스턴트를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실행 가능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응답은 내부 스레드에서 처리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assist()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메소드가 실행될 때 프로그램이 종료되지 않도록 주의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CCD34D7-6EA0-4946-9449-3DC86DA9D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002431"/>
              </p:ext>
            </p:extLst>
          </p:nvPr>
        </p:nvGraphicFramePr>
        <p:xfrm>
          <a:off x="1043608" y="2961144"/>
          <a:ext cx="3056112" cy="18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 from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popAssist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import *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 import time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 stream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create_conversation_stream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ga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GAssistant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(stream)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 try: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     def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onStart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         print("&gt;&gt;&gt; start recording....")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C84061E-6428-412E-A22B-5929A4C9A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640814"/>
              </p:ext>
            </p:extLst>
          </p:nvPr>
        </p:nvGraphicFramePr>
        <p:xfrm>
          <a:off x="4360206" y="2958108"/>
          <a:ext cx="424847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     def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onStop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ga.assist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onStart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onStop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ga.assist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onStart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onStop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     while True: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         print("main work...")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17: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time.sleep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18: except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KeyboardInterrupt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19: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stream.close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50060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구글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어시스턴트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237971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프로그램을 실행한 후 시작 메시지가 출력되면 음성 인식이 가능한 상태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내부 스레드를 통해 응답을 처리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음성 인식을 다시 시작하거나 응답을 출력하는 중에도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반복문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계속 실행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D7E32EA-CF57-4548-9358-4D8D1A1DF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66846"/>
              </p:ext>
            </p:extLst>
          </p:nvPr>
        </p:nvGraphicFramePr>
        <p:xfrm>
          <a:off x="1117288" y="2571750"/>
          <a:ext cx="4478020" cy="1108583"/>
        </p:xfrm>
        <a:graphic>
          <a:graphicData uri="http://schemas.openxmlformats.org/drawingml/2006/table">
            <a:tbl>
              <a:tblPr firstRow="1" firstCol="1" bandRow="1"/>
              <a:tblGrid>
                <a:gridCol w="4478020">
                  <a:extLst>
                    <a:ext uri="{9D8B030D-6E8A-4147-A177-3AD203B41FA5}">
                      <a16:colId xmlns:a16="http://schemas.microsoft.com/office/drawing/2014/main" val="3727925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80808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Times New Roman" panose="02020603050405020304" pitchFamily="18" charset="0"/>
                        </a:rPr>
                        <a:t>&gt;&gt;&gt; start recording…</a:t>
                      </a:r>
                      <a:endParaRPr lang="ko-KR" sz="10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80808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Times New Roman" panose="02020603050405020304" pitchFamily="18" charset="0"/>
                        </a:rPr>
                        <a:t>main work…</a:t>
                      </a:r>
                      <a:endParaRPr lang="ko-KR" sz="10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80808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Times New Roman" panose="02020603050405020304" pitchFamily="18" charset="0"/>
                        </a:rPr>
                        <a:t>&gt;&gt;&gt; start recording…</a:t>
                      </a:r>
                      <a:endParaRPr lang="ko-KR" sz="10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80808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Times New Roman" panose="02020603050405020304" pitchFamily="18" charset="0"/>
                        </a:rPr>
                        <a:t>main work…</a:t>
                      </a:r>
                      <a:endParaRPr lang="ko-KR" sz="10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80808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Times New Roman" panose="02020603050405020304" pitchFamily="18" charset="0"/>
                        </a:rPr>
                        <a:t>main work…</a:t>
                      </a:r>
                      <a:endParaRPr lang="ko-KR" sz="10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80808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Times New Roman" panose="02020603050405020304" pitchFamily="18" charset="0"/>
                        </a:rPr>
                        <a:t>main work…</a:t>
                      </a:r>
                      <a:endParaRPr lang="ko-KR" sz="1000" kern="1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01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97818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GAssistant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기반 사용자 장치 액션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878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GAssistant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클래스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반환된 음성 인식 텍스트를 이용해 원하는 명령이나 동작을 수행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GAssistant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객체를 만들 때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local_device_handler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인자에 사용자 메소드를 전달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음성을 인식할 때마다 수신한 텍스트를 인자로 사용자 메소드 호출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사용자 메소드는 이 문자열을 분석해 원하는 작업 수행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사용자 메소드가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True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반환하면 수신한 응답 파일을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재생안함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728371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GAssistant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기반 사용자 장치 액션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E554125-1F77-4EB6-A447-72EC1F5E1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53501"/>
              </p:ext>
            </p:extLst>
          </p:nvPr>
        </p:nvGraphicFramePr>
        <p:xfrm>
          <a:off x="276692" y="1275606"/>
          <a:ext cx="5015388" cy="354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01:	from popAssist import *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02:	import subprocess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04:	def userAction(text): 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    </a:t>
                      </a:r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print(text)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07:	    return True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09:	stream = create_conversation_stream()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10:	ga = GAssistant(stream, local_device_handler=userAction) 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11: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12:	try: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13:	    def onStart():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14:	        print("&gt;&gt;&gt; Start recording....")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15: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16:	    while True: 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17:	        ga.assist(onStart)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18:	except KeyboardInterrupt: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19:	    stream.close()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11971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GAssistant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기반 사용자 장치 액션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8782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프로그램을 실행한 한 후 ‘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&gt;&gt;&gt; Start recording...’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메시지가 출력되면 음성 인식 시작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인식된 내용은 텍스트로 출력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598447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GAssistant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기반 사용자 장치 액션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878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음성 명령으로 사진 찍기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GAssistant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기반 사용자 장치 액션으로 구현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로컬 사용자 장치 액션은 ‘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사진’과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‘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찍어’가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순서대로만 나오면 나머지 단어와 관계없이 사진을 찍음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417918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GAssistant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기반 사용자 장치 액션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E554125-1F77-4EB6-A447-72EC1F5E1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870258"/>
              </p:ext>
            </p:extLst>
          </p:nvPr>
        </p:nvGraphicFramePr>
        <p:xfrm>
          <a:off x="179512" y="1275606"/>
          <a:ext cx="3863260" cy="281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3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01:	from popAssist import *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02:	from pop import Camera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03:	import cv2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04:	import subprocess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06:	cam = Camera(width=300, height=300)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08:	def userAction(text): 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09:	    action = False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10: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11:	    r = text.find("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    </a:t>
                      </a:r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if r != -1 and text.find("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찍어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</a:t>
                      </a:r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r) != -1: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13:	        print("Take picture...")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14:	        cv2.imwrite("picture.png", cam.value)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15:	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C31563B-396A-4949-A7B8-9BBEDF393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08918"/>
              </p:ext>
            </p:extLst>
          </p:nvPr>
        </p:nvGraphicFramePr>
        <p:xfrm>
          <a:off x="4139952" y="1275606"/>
          <a:ext cx="4871372" cy="281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1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16:	        action = True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17: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18:	    return action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19: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20:	stream = create_conversation_stream()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21:	ga = GAssistant(stream, local_device_handler=userAction) 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22: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23:	try: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24:	    def onStart():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25:	        print("&gt;&gt;&gt; Start recording....")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26: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27:	    while True: 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28:	        ga.assist(onStart)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29:	except KeyboardInterrupt: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30:	    stream.close()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405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쉘 환경에서 오디오 재생 및 녹음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sox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주요 기능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현재 마이크 입력을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.mp3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변환하면서 녹음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rec -t wav - | lame - hello2.mp3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현재 마이크 입력을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ogg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변환하면서 녹음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rec -t wav - |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oggenc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- -o hello2.ogg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스테레오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(2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 채널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일정 시간 녹음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rec -c 2 demo.wav trim 0 00:10</a:t>
            </a: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53845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음성으로 </a:t>
            </a: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AIoT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SerBot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878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핫워드가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인식되면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AIoT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SerBot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모터를 제어하는 예제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음성으로 ‘전진’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‘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후진’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‘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정지’ 명령어에 따라 모터 제어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GAssistant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객체를 만들 때 로컬 사용자 장치 액션을 실행하도록 설정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GAssistant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assist()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호출하도록 설정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userAction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메소드가 호출될 때 인자로 받은 문자열과 비교해 모터 동작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61079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음성으로 </a:t>
            </a: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AIoT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SerBot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제어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E2E9338-7766-4EE8-A91D-DBCFCCEE9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73849"/>
              </p:ext>
            </p:extLst>
          </p:nvPr>
        </p:nvGraphicFramePr>
        <p:xfrm>
          <a:off x="276692" y="1275606"/>
          <a:ext cx="4151292" cy="354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01: from pop import Pilot 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02: from popAssist import * 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03: 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04: bot = Pilot.SerBot() 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05: 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06: def userAction(text): 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07:       action = False 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08: 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09:       print(text) 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10: 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11:       if text.find("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") != -1: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           </a:t>
                      </a:r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bot.forward() 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13:           action = True 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14:       elif text.find("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후진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") != -1: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           </a:t>
                      </a:r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bot.backward() 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16:           action = True 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17:       elif text.find("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") != -1: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18:           </a:t>
                      </a:r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bot.stop() 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19:           action = True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057DE21-0E29-4D27-A268-113426F8A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677585"/>
              </p:ext>
            </p:extLst>
          </p:nvPr>
        </p:nvGraphicFramePr>
        <p:xfrm>
          <a:off x="4572000" y="1275606"/>
          <a:ext cx="4151292" cy="2994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20: 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21:       return action 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22: 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23: stream = create_conversation_stream()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24: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ga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GAssistant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(stream,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local_device_handler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userAction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25: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26: try: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27: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28:       def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onStart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():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29:            print("&gt;&gt;&gt; Start recording....")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30: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31:       while True: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32:  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ga.assist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onStart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33: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34: except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KeyboardInterrupt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35: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stream.close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fr-FR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75530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음성으로 </a:t>
            </a: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AIoT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SerBot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9433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프로그램 실행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‘Start recording’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메시지가 출력되면 음성 인식 시작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‘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전진’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‘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후진’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‘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정지’ 음성 명령으로 모터 제어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30539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79832" cy="38918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사운드 카드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소리를 마이크로 녹음하거나 스피커로 출력하는 장치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오디오 컨트롤러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코덱으로 이루어짐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종류가 매우 많음</a:t>
            </a:r>
          </a:p>
          <a:p>
            <a:pPr>
              <a:lnSpc>
                <a:spcPct val="150000"/>
              </a:lnSpc>
              <a:defRPr/>
            </a:pPr>
            <a:endParaRPr lang="ko-KR" altLang="en-US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92244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79832" cy="38918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리눅스 커널은 오디오 하위 시스템을 제공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다양한 사운드 카드를 응용프로그램에서 사용할 수 있도록 하기 위함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오디오 하위 시스템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다양한 사운드 카드를 추상화해 표준화된 사운드 인터페이스를 제공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ALSA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</a:t>
            </a:r>
          </a:p>
          <a:p>
            <a:pPr>
              <a:lnSpc>
                <a:spcPct val="150000"/>
              </a:lnSpc>
              <a:defRPr/>
            </a:pPr>
            <a:endParaRPr lang="ko-KR" altLang="en-US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18261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79832" cy="38918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PortAudio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고수준 오디오 라이브러리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ALSA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제공하는 기능들이 너무 많고 복잡해 간단한 작업도 큰 노력 필요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때문에 좀 더 쉽게 사용할 수 있도록 고수준 라이브러리 등장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리눅스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원도우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맥과 같은 다른 플랫폼도 함께 지원</a:t>
            </a:r>
          </a:p>
        </p:txBody>
      </p:sp>
    </p:spTree>
    <p:extLst>
      <p:ext uri="{BB962C8B-B14F-4D97-AF65-F5344CB8AC3E}">
        <p14:creationId xmlns:p14="http://schemas.microsoft.com/office/powerpoint/2010/main" val="8658565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7983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PyAudio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PortAudio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대한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파이썬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버전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파이썬으로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WAVE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파일을 재생하거나 녹음하는 프로그램을 작성 가능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블로킹과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논블로킹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모드 지원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파일만 지원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TTS 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텍스트를 음성으로 변환할 때 사용</a:t>
            </a:r>
          </a:p>
        </p:txBody>
      </p:sp>
    </p:spTree>
    <p:extLst>
      <p:ext uri="{BB962C8B-B14F-4D97-AF65-F5344CB8AC3E}">
        <p14:creationId xmlns:p14="http://schemas.microsoft.com/office/powerpoint/2010/main" val="251039706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gTTS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클라우드 기반 구글 번역기에 포함된 텍스트 음성 변환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API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대한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파이썬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b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</a:b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명령행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기반 툴도 함께 제공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구글 클라우드 서비스로 텍스트를 전달하면 음성합성 결과를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mp3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파일로 변환</a:t>
            </a:r>
          </a:p>
        </p:txBody>
      </p:sp>
    </p:spTree>
    <p:extLst>
      <p:ext uri="{BB962C8B-B14F-4D97-AF65-F5344CB8AC3E}">
        <p14:creationId xmlns:p14="http://schemas.microsoft.com/office/powerpoint/2010/main" val="82673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구글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어시스턴트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구글 클라우드에서 제공하는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AI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기반 음성 인식 및 행동 실행 서비스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사용자 장치 액션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음성 인식 결과를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엣지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디바이스의 특정 명령에 반영</a:t>
            </a:r>
          </a:p>
        </p:txBody>
      </p:sp>
    </p:spTree>
    <p:extLst>
      <p:ext uri="{BB962C8B-B14F-4D97-AF65-F5344CB8AC3E}">
        <p14:creationId xmlns:p14="http://schemas.microsoft.com/office/powerpoint/2010/main" val="200946740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4.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코드는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wave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라이브러리를 이용하여 오디오 파일을 읽어 변수에 저장하는 코드입니다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질문을 읽고 답해보세요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27AD678-EF51-486C-B1AE-2C2DF471B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50971"/>
              </p:ext>
            </p:extLst>
          </p:nvPr>
        </p:nvGraphicFramePr>
        <p:xfrm>
          <a:off x="996772" y="2394585"/>
          <a:ext cx="4151292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01: import wave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03: w = wave.open(-“sound.wav", "rb"-)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04: data = w.readframes(w.getnframes())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05: w.close()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1AE0DAC6-F1C2-42E0-BCB4-6BC25304851C}"/>
              </a:ext>
            </a:extLst>
          </p:cNvPr>
          <p:cNvSpPr/>
          <p:nvPr/>
        </p:nvSpPr>
        <p:spPr>
          <a:xfrm>
            <a:off x="2315362" y="2787774"/>
            <a:ext cx="11521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854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쉘 환경에서 오디오 재생 및 녹음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여러 효과를 적용한 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16bit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깊이로 저장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sox demo.wav -b 16 demo2.wav channels 1 rate 16k fade 3 norm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하나의 채널로 다운 믹스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샘플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레이트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변경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페이드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인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노말라이즈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속도 변환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sox demo2.wav demo3.wav speed 1.527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두 개의 오디오 파일 결합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sox demo2.wav demo3.wav demo4.wav</a:t>
            </a:r>
          </a:p>
        </p:txBody>
      </p:sp>
    </p:spTree>
    <p:extLst>
      <p:ext uri="{BB962C8B-B14F-4D97-AF65-F5344CB8AC3E}">
        <p14:creationId xmlns:p14="http://schemas.microsoft.com/office/powerpoint/2010/main" val="35685814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A.	‘sound.wav’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라는 오디오 파일을 읽으려 할 때 빈 칸에 들어갈 코드를 작성해보세요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B.	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getnframes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메소드의 역할이 무엇인지 답해보세요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C.	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PyAudio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라이브러리를 이용해 읽어온 오디오 데이터를 재생하는 코드를 작성해보세요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788228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5.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gTTS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라이브러리를 사용하여 ‘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Audio output’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이라는 문장을 음성 파일로 저장하는 코드를 작성해보세요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795187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6.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코드는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popAssist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라이브러리를 이용해 음성으로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SerBot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제어하는 코드입니다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gTTS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이용하여 ‘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전진’이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인식되면 ‘전진합니다’ 와 같이 음성으로 응답을 하는 코드를 작성해보세요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458593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A8DEA12-AF9C-4555-9AE6-BA314A1E3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204306"/>
              </p:ext>
            </p:extLst>
          </p:nvPr>
        </p:nvGraphicFramePr>
        <p:xfrm>
          <a:off x="587325" y="1333369"/>
          <a:ext cx="4151292" cy="33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01: from pop import Pilot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02: from popAssist import *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04: bot = Pilot.SerBot()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06: bot.stop()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08: def userAction(text): 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09:     action = False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10:	    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11:     print(text)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12: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13:     if text.find("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") != -1: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         </a:t>
                      </a:r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bot.forward()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15:         action = True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16:     elif text.find("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후진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") != -1: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17:         </a:t>
                      </a:r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bot.backward()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18:         action = True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A60DD47-0FC6-4609-B8B8-8E9D39BFC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108554"/>
              </p:ext>
            </p:extLst>
          </p:nvPr>
        </p:nvGraphicFramePr>
        <p:xfrm>
          <a:off x="4860032" y="1333369"/>
          <a:ext cx="4151292" cy="354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19:     elif text.find("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") != -1: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20:         </a:t>
                      </a:r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bot.stop()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21:         action = True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22: 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23:     return action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24: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25: stream = create_conversation_stream()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26: ga = GAssistant(stream, local_device_handler=userAction) 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27: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28: try: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29:	    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30:     def onStart():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31:         print("&gt;&gt;&gt; Start recording....")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32: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33:     while True: 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34:         ga.assist(onStart)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35: 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36: except KeyboardInterrupt: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37:     stream.close()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084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쉘 환경에서 오디오 재생 및 녹음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두 개의 오디오 파일을 함께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믹싱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sox -m demo2.wav demo3.wav demo5.flac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저음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부스트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효과를 적용하면서 출력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sox demo5.flac -d bass +20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파이프 오르간 사운드로 합성된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'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마이너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7th'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코드 연주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play -n -c1 synth sin %-12 sin %-9 sin %-5 sin %-2 fade h 0.1 1 0.1 </a:t>
            </a:r>
          </a:p>
        </p:txBody>
      </p:sp>
    </p:spTree>
    <p:extLst>
      <p:ext uri="{BB962C8B-B14F-4D97-AF65-F5344CB8AC3E}">
        <p14:creationId xmlns:p14="http://schemas.microsoft.com/office/powerpoint/2010/main" val="1122030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PyAudio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2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PyAudio</a:t>
            </a:r>
            <a:endParaRPr lang="en-US" altLang="ko-KR" sz="22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9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고수준 오디오 라이브러리 중 하나인 </a:t>
            </a:r>
            <a:r>
              <a:rPr lang="en-US" altLang="ko-KR" sz="19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PortAudio</a:t>
            </a:r>
            <a:r>
              <a:rPr lang="ko-KR" altLang="en-US" sz="19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대한 </a:t>
            </a:r>
            <a:r>
              <a:rPr lang="ko-KR" altLang="en-US" sz="19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파이썬</a:t>
            </a:r>
            <a:r>
              <a:rPr lang="ko-KR" altLang="en-US" sz="19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버전</a:t>
            </a:r>
            <a:endParaRPr lang="en-US" altLang="ko-KR" sz="19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9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리눅스를 비롯해 윈도우</a:t>
            </a:r>
            <a:r>
              <a:rPr lang="en-US" altLang="ko-KR" sz="19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Mac </a:t>
            </a:r>
            <a:r>
              <a:rPr lang="ko-KR" altLang="en-US" sz="19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등을 지원</a:t>
            </a:r>
            <a:endParaRPr lang="en-US" altLang="ko-KR" sz="19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9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파이썬으로</a:t>
            </a:r>
            <a:r>
              <a:rPr lang="ko-KR" altLang="en-US" sz="19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9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WAVE </a:t>
            </a:r>
            <a:r>
              <a:rPr lang="ko-KR" altLang="en-US" sz="19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파일을 재생</a:t>
            </a:r>
            <a:r>
              <a:rPr lang="en-US" altLang="ko-KR" sz="19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</a:t>
            </a:r>
            <a:r>
              <a:rPr lang="ko-KR" altLang="en-US" sz="19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녹음 프로그램 작성 가능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130B37-CFB5-454D-A0E9-BDE0126BBD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3463312"/>
            <a:ext cx="3168352" cy="134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99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PyAudio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PyAudio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는 블로킹과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논블로킹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모드를 모두 지원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3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블로킹 모드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read(),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write()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녹음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재생 수행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3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커널이 작업을 완료하고 결과를 반환할 때까지 응용프로그램이 대기하는 것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3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논블로킹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start_stream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녹음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재생 수행하는 내부 스레드 시작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3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응용프로그램이 중단없이 자신의 작업을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이어감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stop_steam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일시 정지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close() 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스트림 종료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terminate() :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PyAudio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작업 종료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02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오디오 활용 하위 시스템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오디오 하위 시스템은 다양한 사운드 카드를 추상화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사용자가 일관된 방법으로 접근할 수 있도록 표준화된 사운드 인터페이스 제공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6A9FE7-7EAD-47AC-A0CA-88731874C9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4178" y="2276842"/>
            <a:ext cx="5616054" cy="18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12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주요 메소드와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Pyudio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는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무손실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무압축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포맷인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파일만 지원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MP3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같은 </a:t>
            </a:r>
            <a:r>
              <a:rPr lang="ko-KR" altLang="en-US" sz="18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무손실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압축 포맷을 지원 안함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오디오 작업을 수행할 때는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pyaudio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,wave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모듈의 메소드를 함께 사용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오디오 작업 수행 시 사용하는 메소드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pyaudio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모듈에 포함된 메소드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wave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모듈의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메소드와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Wave_read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및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Wave_write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메소드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자세한 내용은 교재 참고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459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WAV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파일 재생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wave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모듈의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open()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파일을 읽기 전용으로 열 때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wave_read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 반환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wave_read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readframes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프레임 수만큼 데이터를 읽으면서 파일 포인터를 이동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getnframes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전체 개수를 파악한 후 한 번에 전체를 읽을 수도 있음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예제들을 실행하려면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 필요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‘/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usr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/share/sounds/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alsa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/’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경로의 테스트용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 사용 가능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939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블로킹 모드 재생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63987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블로킹 모드 재생 예제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 데이터를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Output Stream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write()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메소드에 전달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스피커 출력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Output Stream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PyAudio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open()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인자 중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output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True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전달해 만듦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메소드에는 샘플링 형식이나 채널 수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샘플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레이트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등도 함께 전달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ko-KR" altLang="en-US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26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블로킹 모드 재생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652F27E-59EA-43E9-B455-4399F9F6F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372949"/>
              </p:ext>
            </p:extLst>
          </p:nvPr>
        </p:nvGraphicFramePr>
        <p:xfrm>
          <a:off x="827584" y="1419622"/>
          <a:ext cx="4968552" cy="33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pyaudio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import wave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w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wave.open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("/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usr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/share/sounds/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alsa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/Side_Left.wav", 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rb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data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w.readframes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w.getnframes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w.close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p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pyaudio.PyAudio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stream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p.open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(format=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p.get_format_from_width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(2),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                channels=1,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                rate=48000,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                output=True)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stream.write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(data)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stream.stop_stream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stream.close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p.terminate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859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블로킹 모드 재생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25237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프로그램을 실행하면 “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Side Left”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 스피커로 출력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커널 버전에 따라 표준 출력에 “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alsa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_... failed...”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오류가 표시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소리 출력에 문제가 없다면 무시</a:t>
            </a:r>
            <a:endParaRPr lang="ko-KR" altLang="en-US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83C774-EDE3-4EE7-AB13-2C1AA94F2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128198"/>
              </p:ext>
            </p:extLst>
          </p:nvPr>
        </p:nvGraphicFramePr>
        <p:xfrm>
          <a:off x="971600" y="2643758"/>
          <a:ext cx="4968552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Expression '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alsa_snd_pcm_hw_params_set_period_size_near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 pcm,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hwParams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&amp;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alsaPeriodFrames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&amp;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dir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)' failed in '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hostapi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alsa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pa_linux_alsa.c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', line: 924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881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블로킹 모드 재생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26677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PyAudio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open()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출력 스트림 객체를 만들 때 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포맷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폭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채널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샘플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레이트는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파일을 만들 때 설정된 값과 같아야 함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상수를 사용하는 것보다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WAVE_Read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해당 메소드 사용 권장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ko-KR" altLang="en-US" sz="5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83C774-EDE3-4EE7-AB13-2C1AA94F2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63730"/>
              </p:ext>
            </p:extLst>
          </p:nvPr>
        </p:nvGraphicFramePr>
        <p:xfrm>
          <a:off x="1043608" y="2851770"/>
          <a:ext cx="6984776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4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19:	stream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p.open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(format=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p.get_format_from_width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w.getsampwidth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()),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20:                                           channels=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w.getnchannels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21:                                           rate=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w.getframerate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(),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22:                                           output=True)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511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블로킹 모드 재생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 크기가 클 경우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readframes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블록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또는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청크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크기로 읽어 출력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readframes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메소드의 반환 값이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일 때까지 반복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DB6D2F1-4ECA-4291-B3B1-5D5D9315F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808380"/>
              </p:ext>
            </p:extLst>
          </p:nvPr>
        </p:nvGraphicFramePr>
        <p:xfrm>
          <a:off x="1043608" y="2643758"/>
          <a:ext cx="4968552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23:	data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w.readframes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(1024)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24:	while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(data) &gt; 0: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25:	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stream.write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(data)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26:	    data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w.readframes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(1024)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887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블로킹 모드 재생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코드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635737"/>
              </p:ext>
            </p:extLst>
          </p:nvPr>
        </p:nvGraphicFramePr>
        <p:xfrm>
          <a:off x="971600" y="1731610"/>
          <a:ext cx="5400000" cy="2994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5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pyaudio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import wave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w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wave.open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("/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usr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/share/sounds/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alsa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/Side_Left.wav", 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rb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data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w.readframes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w.getnframes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p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pyaudio.PyAudio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stream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p.open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(format=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p.get_format_from_width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(2),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                channels=1,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                rate=48000,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                output=True)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stream.write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(data)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stream.stop_stream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stream.close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167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블로킹 모드 재생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코드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462243"/>
              </p:ext>
            </p:extLst>
          </p:nvPr>
        </p:nvGraphicFramePr>
        <p:xfrm>
          <a:off x="1043608" y="1766383"/>
          <a:ext cx="5400600" cy="262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5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18:	stream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p.open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(format=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p.get_format_from_width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w.getsampwidth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()),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19:	                channels=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w.getnchannels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20:	                rate=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w.getframerate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21:	                output=True)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23:	data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w.readframes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(1024)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24:	while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(data) &gt; 0: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25:	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stream.write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(data)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26:	    data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w.readframes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(1024)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28: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w.close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29: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stream.stop_stream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p.terminate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483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논블로킹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모드 재생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논블로킹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모드 재생 예제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블로킹 모드는 소리 출력이 완료될 때까지 응용프로그램은 대기 상태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다른 작업은 불가능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논블로킹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모드는 대기 상태에 빠지지 않아 배경 음악처럼 소리 출력 가능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커널이 재생 가능한 프레임 수를 사용자 메소드에 콜백으로 전달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사용자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콜백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메소드는 호출될 때마다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파일에서 해당 개수만큼 프레임을 읽어 반환 값으로 커널에 전달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A2CBDC6-8F22-48C9-A8BD-1CB0661E4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5746"/>
              </p:ext>
            </p:extLst>
          </p:nvPr>
        </p:nvGraphicFramePr>
        <p:xfrm>
          <a:off x="1403648" y="4247964"/>
          <a:ext cx="5112568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2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def callback(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in_data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frame_count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time_info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status):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    data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w.readframes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frame_count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    return (data,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pyaudio.paContinue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65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오디오 활용 하위 시스템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오디오 컨트롤러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마이크의 아날로그 입력을 디지털로 변환해 입력 스트림에 전달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디지털 출력 스트림을 아날로그로 변환해 스피커에 전달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코덱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입출력 스트림에 대해 압축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/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해제와 같은 인코딩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/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디코딩을 수행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369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논블로킹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모드 재생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콜백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메소드를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메소드의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stream_callback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인자로 전달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start_stream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통해 비동기 재생을 시작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6588A7-5678-4E5C-8D70-AD51493E9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77188"/>
              </p:ext>
            </p:extLst>
          </p:nvPr>
        </p:nvGraphicFramePr>
        <p:xfrm>
          <a:off x="971600" y="2139702"/>
          <a:ext cx="6552728" cy="134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04:	stream = p.open(format=p.get_format_from_width(w.getsampwidth()),</a:t>
                      </a:r>
                    </a:p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05:	                channels=w.getnchannels(),</a:t>
                      </a:r>
                    </a:p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06:	                rate=w.getframerate(),</a:t>
                      </a:r>
                    </a:p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07:	                output=True,</a:t>
                      </a:r>
                    </a:p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08:	                stream_callback=callback)</a:t>
                      </a:r>
                    </a:p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09:	</a:t>
                      </a:r>
                    </a:p>
                    <a:p>
                      <a:pPr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10:	stream.start_stream()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452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논블로킹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모드 재생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반복문과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is_active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재생이 끝났을 경우 프로그램 종료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8B232AD-1678-40E6-8C4E-45E716DDF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505684"/>
              </p:ext>
            </p:extLst>
          </p:nvPr>
        </p:nvGraphicFramePr>
        <p:xfrm>
          <a:off x="971600" y="1897380"/>
          <a:ext cx="6552728" cy="134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16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while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stream.is_active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    print("main work...")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time.sleep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(0.1)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stream.stop_stream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stream.close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p.terminate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59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논블로킹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모드 재생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코드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4274C24-BB02-4C75-A244-7F5C4EFA3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526641"/>
              </p:ext>
            </p:extLst>
          </p:nvPr>
        </p:nvGraphicFramePr>
        <p:xfrm>
          <a:off x="467544" y="1779662"/>
          <a:ext cx="4680520" cy="2994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pyaudio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 import wave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 import time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 def callback(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in_data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frame_count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time_info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status):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    data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w.readframes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frame_count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    return (data,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pyaudio.paContinue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 w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wave.open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("/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usr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/share/sounds/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alsa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/Side_Left.wav", 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rb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 p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pyaudio.PyAudio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 stream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p.open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(format=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p.get_format_from_width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w.getsampwidth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()),                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                          channels=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w.getnchannels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(),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                          rate=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w.getframerate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(), 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                          output=True,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                 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stream_callback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=callback)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D2BB9D4-7CA9-4058-9F06-EBE694A56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548137"/>
              </p:ext>
            </p:extLst>
          </p:nvPr>
        </p:nvGraphicFramePr>
        <p:xfrm>
          <a:off x="5228456" y="1779662"/>
          <a:ext cx="3448000" cy="262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stream.start_stream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20: while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stream.is_active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21:     print("main work...")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22: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time.sleep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(0.1)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24: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stream.stop_stream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stream.close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26: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p.terminate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623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논블로킹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모드 재생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배경 음악처럼 재생이 끝날 때마다 다시 처음으로 되감아 재생할 때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사용자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콜백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메소드가 커널이 요구한 프레임 수보다 더 적은 데이터를 반환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커널은 해당 데이터만 출력하고 더는 사용자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콜백을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호출하지 않음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Wave_read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rewind()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 포인터를 처음으로 옮김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커널이 요구한 프레임 수에서 부족한 만큼 추가로 더 읽어 커널에 반환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5249A40-689D-49C5-A904-75B7F0EF0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847570"/>
              </p:ext>
            </p:extLst>
          </p:nvPr>
        </p:nvGraphicFramePr>
        <p:xfrm>
          <a:off x="1043608" y="3560410"/>
          <a:ext cx="6552728" cy="15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27:	def callback(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in_data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frame_count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time_info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status):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28:	    data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w.readframes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frame_count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29:	    mod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frame_count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(data) //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w.getsampwidth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30:	    if mod != 0: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31:	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w.rewind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32:	        data +=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w.readframes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(mod)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34:	    return (data,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pyaudio.paContinue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520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웨이브폼 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numpy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출력할 샘플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레이트와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옥타브 및 음계 주파수를 이용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파일이 없어도 소리 출력 가능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numpy.sin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(2 *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numpy.pi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*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numpy.arange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(fs * duration) * f / fs).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astype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(numpy.float32)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numpy.pi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파이 값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fs: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샘플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레이트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duration: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지속 시간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음계 주파수</a:t>
            </a: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814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특정 음 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주파수가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440.0Hz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4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옥타브 ‘라’를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PyAudio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출력하는 예제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numpy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웨이브 폼 식 사용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E50053B-0B37-4798-A942-E735CA2E3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32829"/>
              </p:ext>
            </p:extLst>
          </p:nvPr>
        </p:nvGraphicFramePr>
        <p:xfrm>
          <a:off x="683568" y="2283718"/>
          <a:ext cx="2304256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pyaudio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 volume = 0.5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 fs = 48000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 duration = 1.0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 f = 440.0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EE684C-5F51-4DE9-807A-752C332B3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55751"/>
              </p:ext>
            </p:extLst>
          </p:nvPr>
        </p:nvGraphicFramePr>
        <p:xfrm>
          <a:off x="3059832" y="2283718"/>
          <a:ext cx="532859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 data = 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np.sin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(2 *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np.pi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*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(fs * duration) * f/fs)).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astype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(np. float32)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 p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pyaudio.PyAudio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 stream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p.open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(format=pyaudio.paFloat32, channels=1, rate=fs, output=True)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stream.write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(volume * data)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stream.stop_stream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stream.close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p.terminate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598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Tone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클래스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Tone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클래스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numpy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웨이브 폼 식 이용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Tone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객체를 생성하는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__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init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__()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volume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rate, channels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인자로 받아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PyAudio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및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Output Stream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객체를 만듦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EE684C-5F51-4DE9-807A-752C332B3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885535"/>
              </p:ext>
            </p:extLst>
          </p:nvPr>
        </p:nvGraphicFramePr>
        <p:xfrm>
          <a:off x="971600" y="3075806"/>
          <a:ext cx="7794448" cy="18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pyaudio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class Tone: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    def __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__(self, volume=.5, rate=48000, channels=1):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self.volume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volume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self.rate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rate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self.channels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channels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self.p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pyaudio.PyAudio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self.stream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self.p.open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(format=pyaudio.paFloat32, channels=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self.channels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rate=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self.rate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output=True)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380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Tone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클래스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7919792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play()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octave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note, duration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인자로 받아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numpy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웨이브 폼 식으로 만든 데이터 재생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duration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4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 약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초에 해당</a:t>
            </a: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EE684C-5F51-4DE9-807A-752C332B3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046345"/>
              </p:ext>
            </p:extLst>
          </p:nvPr>
        </p:nvGraphicFramePr>
        <p:xfrm>
          <a:off x="1043608" y="2643758"/>
          <a:ext cx="7128792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    def play(self, octave, note, duration):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        f = 2**(octave) * 55 * 2**(((note) - 10) / 12)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        sample = 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np.sin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(2 *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np.pi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*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self.rate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* duration) * f /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self.rate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)).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astype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(np.float32)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	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self.stream.write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self.volume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* sample)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3453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Tone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클래스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stop()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출력을 멈추고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Stream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과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PyAudio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객체를 닫음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en-US" altLang="ko-KR" sz="5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EE684C-5F51-4DE9-807A-752C332B3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119680"/>
              </p:ext>
            </p:extLst>
          </p:nvPr>
        </p:nvGraphicFramePr>
        <p:xfrm>
          <a:off x="1115616" y="2211710"/>
          <a:ext cx="5328592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	    def stop(self):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	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self.stream.stop_stream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17:	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self.stream.close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18:	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self.p.terminate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85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Tone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클래스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__enter__()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__exit__()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with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구문에서도 사용할 수 있도록 구현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__enter__()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는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Tone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개체를 반환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__exit__()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는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stop()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호출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en-US" altLang="ko-KR" sz="2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EE684C-5F51-4DE9-807A-752C332B3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12915"/>
              </p:ext>
            </p:extLst>
          </p:nvPr>
        </p:nvGraphicFramePr>
        <p:xfrm>
          <a:off x="1115616" y="2931790"/>
          <a:ext cx="5328592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19:	    def __enter__(self):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20:	        return self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21: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22:	    def __exit__(self, type, value, traceback):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23:	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self.stop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07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오디오 활용 하위 시스템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오디오 하위 시스템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오디오 코덱 드라이버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오디오 컨트롤러 드라이버로 사운드 카드 제어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초기에는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OSS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OSS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유닉스 계열 운영체제에서 사운드 생성 및 캡처 인터페이스로 사용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현재는 새롭게 설계한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ALSA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사용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1846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Tone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클래스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옥타브 ‘도’에서 ‘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시’까지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약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초 간격으로 출력 예제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Tone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with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구문으로 만듦</a:t>
            </a:r>
            <a:endParaRPr lang="en-US" altLang="ko-KR" sz="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EE684C-5F51-4DE9-807A-752C332B3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502179"/>
              </p:ext>
            </p:extLst>
          </p:nvPr>
        </p:nvGraphicFramePr>
        <p:xfrm>
          <a:off x="1115616" y="2211710"/>
          <a:ext cx="5328592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24:	with Tone() as tone: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25:	     for n in [1, 3, 5, 7, 8, 10, 12]: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26:	   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tone.play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(3, n, 4)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2681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Tone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클래스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코드</a:t>
            </a:r>
            <a:endParaRPr lang="en-US" altLang="ko-KR" sz="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EE684C-5F51-4DE9-807A-752C332B3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637920"/>
              </p:ext>
            </p:extLst>
          </p:nvPr>
        </p:nvGraphicFramePr>
        <p:xfrm>
          <a:off x="467544" y="1863090"/>
          <a:ext cx="4104456" cy="2994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pyaudio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 class Tone: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     def __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__(self, volume=.5, rate=48000, channels=1):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self.volume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volume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self.rate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rate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self.channels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channels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self.p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pyaudio.PyAudio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self.stream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self.p.open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(format=pyaudio.paFloat32, channels=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self.channels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rate=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self.rate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output=True)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     def __enter__(self):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         return self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     def __exit__(self, type, value, traceback):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CC0C9B7-BD78-4057-ABF5-7A1DA1D56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200475"/>
              </p:ext>
            </p:extLst>
          </p:nvPr>
        </p:nvGraphicFramePr>
        <p:xfrm>
          <a:off x="4642920" y="1866457"/>
          <a:ext cx="4104456" cy="2994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self.stop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18:     def stop(self):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19: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self.stream.stop_stream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20: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self.stream.close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21: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self.p.terminate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23:     def play(self, octave, note, duration):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24:         f = 2**(octave) * 55 * 2**(((note) - 10) / 12)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25:         sample = 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np.sin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(2 *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np.pi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*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np.arange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self.rate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* duration) * f /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self.rate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)).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astype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(np.float32)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26: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self.stream.write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self.volume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* sample)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27: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28: with Tone() as tone: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29:      for n in [1, 3, 5, 7, 8, 10, 12]: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30:    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tone.play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(3, n, 4)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56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Pop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라이브러리의 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Tone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라이브러리의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Tone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클래스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Tone(tempo=100, volume=.5, rate=48000, channels=1): Tone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 생성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tempo: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빠르기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100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volume: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볼륨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0.5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rate: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샘플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레이트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480000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channels: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채널 수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close():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오디오 자원 해제</a:t>
            </a:r>
          </a:p>
          <a:p>
            <a:pPr lvl="1">
              <a:lnSpc>
                <a:spcPct val="150000"/>
              </a:lnSpc>
              <a:defRPr/>
            </a:pPr>
            <a:endParaRPr lang="en-US" altLang="ko-KR" sz="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600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Pop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라이브러리의 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Tone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79832" cy="367585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setTempo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(tempo):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빠르기 설정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tempo: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빠르기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rest(duration):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쉼표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duration: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길이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1, 1/2, 1/4, 1/8, 1/16, …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play(octave, pitch, duration):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음 출력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octave: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옥타브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1 ~ 8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pitch: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음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“DO”, “DO#”, “RE”, “RE#”, “MI”, “FA”, “SOL”, “SOL#”, </a:t>
            </a:r>
            <a:b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</a:b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“RA”, “RA#”, “SI”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duration: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길이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1, 1/2, 1/4, 1/8, 1/16, …</a:t>
            </a:r>
          </a:p>
        </p:txBody>
      </p:sp>
    </p:spTree>
    <p:extLst>
      <p:ext uri="{BB962C8B-B14F-4D97-AF65-F5344CB8AC3E}">
        <p14:creationId xmlns:p14="http://schemas.microsoft.com/office/powerpoint/2010/main" val="31604139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Pop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라이브러리의 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Tone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라이브러리의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Tone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객체로 “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학교종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” 출력 예제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Tone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객체를 만든 후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setTempo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빠르기를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200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설정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play()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옥타브와 음표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길이 입력</a:t>
            </a:r>
            <a:endParaRPr lang="en-US" altLang="ko-KR" sz="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EE684C-5F51-4DE9-807A-752C332B3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600929"/>
              </p:ext>
            </p:extLst>
          </p:nvPr>
        </p:nvGraphicFramePr>
        <p:xfrm>
          <a:off x="683568" y="2729524"/>
          <a:ext cx="4104456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from pop import Tone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schoolBell1 = ((4, "SOL", 1/4), (4, "SOL", 1/4), (4, "RA", 1/4), (4, "RA", 1/4), (4, "SOL", 1/4), (4, "SOL", 1/4), (4, "MI", 1/2), (4, "SOL", 1/4), (4, "SOL", 1/4), (4, "MI", 1/4), (4, "MI", 1/4), (4, "RE", 1/2 + 1/4))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schoolBell2 = (*schoolBell1[:7], (4, "SOL", 1/4), (4, "MI", 1/4), (4, "RE", 1/4), (4, "MI", 1/4), (4, "DO", 1/2 + 1/4))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383D550-0C06-40FA-B5F7-259880F28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713613"/>
              </p:ext>
            </p:extLst>
          </p:nvPr>
        </p:nvGraphicFramePr>
        <p:xfrm>
          <a:off x="5004048" y="2715766"/>
          <a:ext cx="3096344" cy="18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with Tone() as tone: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tone.setTempo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(200)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    for n in schoolBell1: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tone.play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(*n)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tone.rest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(1/4)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	    for n in schoolBell2: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	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tone.play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(*n)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	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tone.rest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(1/4)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913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WAV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파일 녹음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wave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모듈의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파일을 쓰기 전용으로 열기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해당 경로에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파일이 만들어지고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Wave_write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 반환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wave_write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setnchannels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(),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setsampwidth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(),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setframerate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설정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샘플링 형식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채널 수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샘플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레이트를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설정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PyAudio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만든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Input Stream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읽은 데이터 쓰기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모드에 따라 읽고 쓰는 방식이 다름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en-US" altLang="ko-KR" sz="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EE684C-5F51-4DE9-807A-752C332B3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914331"/>
              </p:ext>
            </p:extLst>
          </p:nvPr>
        </p:nvGraphicFramePr>
        <p:xfrm>
          <a:off x="1331640" y="3801331"/>
          <a:ext cx="4464496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                 import wave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w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wave.open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("./out.wav", 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wb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w.setsampwidth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p.get_sample_size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(pyaudio.paInt16))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w.setnchannels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w.setframerate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(RATE)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1376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블로킹 모드 녹음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Input Stream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read()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마이크 입력을 읽기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Wave_read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writeframes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이를 전달해 파일에 씀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Interrupt the Kernel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누를 경우 녹음이 종료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0538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블로킹 모드 녹음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코드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EE684C-5F51-4DE9-807A-752C332B3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184323"/>
              </p:ext>
            </p:extLst>
          </p:nvPr>
        </p:nvGraphicFramePr>
        <p:xfrm>
          <a:off x="683568" y="1779662"/>
          <a:ext cx="4536504" cy="2994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pyaudio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 import wave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 CHUNK = 1024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 RATE = 48000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 p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pyaudio.PyAudio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 stream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p.open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(format=pyaudio.paInt16,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                          channels=1,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                          rate=RATE,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                          input=True,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                 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frames_per_buffer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=CHUNK)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 w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wave.open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("./out.wav", 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wb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w.setnchannels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w.setsampwidth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p.get_sample_size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(pyaudio.paInt16))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w.setframerate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(RATE) 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4B4D825-325E-40D9-B704-23C747E1B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393922"/>
              </p:ext>
            </p:extLst>
          </p:nvPr>
        </p:nvGraphicFramePr>
        <p:xfrm>
          <a:off x="5381231" y="1775832"/>
          <a:ext cx="3025424" cy="18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5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17: try: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18:     while True: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19: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w.writeframes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stream.read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(CHUNK))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20: except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KeyboardInterrupt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21:     pass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22: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23: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w.close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24: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stream.stop_stream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stream.close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26: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p.terminate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3070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블로킹 모드 녹음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마이크 입력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스피커 출력 정상동작 확인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옵션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plughw:1 :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캡처 장치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마이크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사운드 카드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지정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옵션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–d :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기본 사운드 카드로 설정된 스피커에 캡처한 오디오 데이터를 전달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Soda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는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USB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사운드 카드가 사운드 카드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이자 기본 사운드 카드</a:t>
            </a:r>
            <a:endParaRPr lang="en-US" altLang="ko-KR" sz="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7037438-847A-4E6B-9CCA-F16B89C0A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1635"/>
              </p:ext>
            </p:extLst>
          </p:nvPr>
        </p:nvGraphicFramePr>
        <p:xfrm>
          <a:off x="1043608" y="3363838"/>
          <a:ext cx="453650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 sox -t alsa plughw:1 -d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320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블로킹 모드 녹음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마이크가 정상적으로 동작하면 프로그램을 실행해 녹음을 시작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마이크 입력은 현재 경로의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out.wav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저장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결과 확인</a:t>
            </a: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Interrupt the Kernel 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버튼을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눌러 녹음 중단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터미널에서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play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명령으로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out.wav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재생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685800" lvl="2" indent="0">
              <a:lnSpc>
                <a:spcPct val="150000"/>
              </a:lnSpc>
              <a:buNone/>
              <a:defRPr/>
            </a:pPr>
            <a:endParaRPr lang="en-US" altLang="ko-KR" sz="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7037438-847A-4E6B-9CCA-F16B89C0A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570951"/>
              </p:ext>
            </p:extLst>
          </p:nvPr>
        </p:nvGraphicFramePr>
        <p:xfrm>
          <a:off x="1043608" y="3579862"/>
          <a:ext cx="453650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 play out.wav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48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오디오 활용 하위 시스템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ALSA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완전히 모듈화 된 사운드 드라이버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하드웨어 기반 미디 합성 및 여러 개의 채널에 대한 하드웨어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믹싱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지원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멀티프로세서 및 스레드에 안전하게 설계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OSS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바이너리 호환 인터페이스 제공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E2D75-E795-4474-929B-66E057CA3B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3565892"/>
            <a:ext cx="3815854" cy="140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843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블로킹 모드 녹음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프로그램에서 녹음 시간을 제한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for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루프 구문을 사용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 데이터를 리스트에 추가한 후 루프를 탈출하면 리스트 내용을 모두 파일에 저장하는 방식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녹음 시간을 지나치게 길게 설정하면 메모리가 부족할 수 있으므로 주의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en-US" altLang="ko-KR" sz="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7037438-847A-4E6B-9CCA-F16B89C0A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263289"/>
              </p:ext>
            </p:extLst>
          </p:nvPr>
        </p:nvGraphicFramePr>
        <p:xfrm>
          <a:off x="1403648" y="3488402"/>
          <a:ext cx="4536504" cy="15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 TIME = 5  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data = [ ]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 for _ in range(0, int(RATE / CHUNK * TIME)):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     d = stream.read(CHUNK)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     data.append(d)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 w.writeframes(b''.join(data))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888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블로킹 모드 녹음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녹음 시간 설정 부분이 적용된 전체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코드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EE684C-5F51-4DE9-807A-752C332B3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21419"/>
              </p:ext>
            </p:extLst>
          </p:nvPr>
        </p:nvGraphicFramePr>
        <p:xfrm>
          <a:off x="683568" y="1779662"/>
          <a:ext cx="4536504" cy="317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pyaudio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 import wave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 CHUNK = 1024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 RATE = 48000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 p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pyaudio.PyAudio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 stream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p.open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(format=pyaudio.paInt16,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                          channels=1,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                          rate=RATE,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                          input=True,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                 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frames_per_buffer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=CHUNK)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 w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wave.open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("./out.wav", 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wb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w.setnchannels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w.setsampwidth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p.get_sample_size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(pyaudio.paInt16))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w.setframerate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(RATE)	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0AFE1C2-9408-40B2-876A-9FE4C850F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62629"/>
              </p:ext>
            </p:extLst>
          </p:nvPr>
        </p:nvGraphicFramePr>
        <p:xfrm>
          <a:off x="5290992" y="1779662"/>
          <a:ext cx="3087960" cy="281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19: TIME = 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20: data = [ 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21: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22: for _ in range(0, int(RATE / CHUNK * TIME)):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23:     d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stream.read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(CHUNK)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24: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data.append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(d)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26: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w.writeframes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b''.join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(data))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28: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w.close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29: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stream.stop_stream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stream.close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31: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p.terminate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869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논블로킹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모드 녹음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사용자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콜백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메소드를 사용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Wave_write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객체의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writeframes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오디오 데이터 저장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저장한 오디오 데이터 크기만큼 빈 데이터를 만듦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paContinue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또는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paContinue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함께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튜플로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반환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paContinue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작업할 데이터가 더 남았다는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반환값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paComplete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작업이 완료되었다는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반환값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2C9C0BB-CE70-40F7-8912-D4E3F3D17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305731"/>
              </p:ext>
            </p:extLst>
          </p:nvPr>
        </p:nvGraphicFramePr>
        <p:xfrm>
          <a:off x="1331640" y="3943350"/>
          <a:ext cx="5472608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 def callback(in_data, frame_count, time_info, status):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     w.writeframes(in_data)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     data = chr(0) * len(in_data)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     return (data, pyaudio.paContinue if not isStop else pyaudio. paComplete)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4232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논블로킹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모드 녹음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녹음이 진행 중이라는 것을 알 수 있도록 “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recording...”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을 출력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초 정도의 시간을 두고 녹음을 완료할 때까지 대기</a:t>
            </a:r>
            <a:endParaRPr lang="en-US" altLang="ko-KR" sz="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7037438-847A-4E6B-9CCA-F16B89C0A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268505"/>
              </p:ext>
            </p:extLst>
          </p:nvPr>
        </p:nvGraphicFramePr>
        <p:xfrm>
          <a:off x="1043608" y="2411730"/>
          <a:ext cx="4536504" cy="15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 try: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     print("Recording..", end='')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     while True: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         print(".", end="")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         time.sleep(0.5)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 except KeyboardInterrupt: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     isStop = True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     time.sleep(1)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8965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논블로킹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모드 녹음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코드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EE684C-5F51-4DE9-807A-752C332B3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27405"/>
              </p:ext>
            </p:extLst>
          </p:nvPr>
        </p:nvGraphicFramePr>
        <p:xfrm>
          <a:off x="5266235" y="1635646"/>
          <a:ext cx="3698253" cy="33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20: stream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p.open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(format=pyaudio.paInt16,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21:                          channels=1, rate=RATE,  input=True,   22:                 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frames_per_buffer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=CHUNK,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23:                 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stream_callback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=callback)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24: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stream.start_stream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25: try: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26:     print("Recording..", end=‘’)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27:     while True: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28:         print(".", end="")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29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time.sleep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(0.5)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30: except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KeyboardInterrupt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31: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isStop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True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32: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time.sleep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33: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34: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w.close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stream.stop_stream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36: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stream.close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37: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p.terminate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9DB28C8-64E3-43F1-801F-4A3F1B433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365970"/>
              </p:ext>
            </p:extLst>
          </p:nvPr>
        </p:nvGraphicFramePr>
        <p:xfrm>
          <a:off x="323528" y="1639339"/>
          <a:ext cx="4896544" cy="354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pyaudio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 import wave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 import time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 CHUNK = 1024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 RATE = 48000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isStop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False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 p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pyaudio.PyAudio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 w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wave.open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("out.wav", '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wb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w.setsampwidth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p.get_sample_size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(pyaudio.paInt16))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w.setnchannels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w.setframerate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(RATE)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 def callback(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in_data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frame_count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time_info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status):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17: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w.writeframes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in_data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18:     data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chr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(0) *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in_data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19:  return (data,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pyaudio.paContinue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if not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isStop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else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pyaudio.paComplete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4272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마이크를 소음 측정 센서로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Input Stream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읽은 오디오 데이터의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RMS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계산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audioop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모듈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원시 오디오 데이터 가공을 위한 여러 메소드를 제공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그 중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RMS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계산용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rms()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메소드도 포함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365760" lvl="1" indent="0">
              <a:lnSpc>
                <a:spcPct val="150000"/>
              </a:lnSpc>
              <a:buNone/>
              <a:defRPr/>
            </a:pPr>
            <a:endParaRPr lang="en-US" altLang="ko-KR" sz="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7037438-847A-4E6B-9CCA-F16B89C0A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545533"/>
              </p:ext>
            </p:extLst>
          </p:nvPr>
        </p:nvGraphicFramePr>
        <p:xfrm>
          <a:off x="755576" y="3435846"/>
          <a:ext cx="5760640" cy="61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01:	import audioop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03:	audioop.rms()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1364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마이크를 소음 측정 센서로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가로 막대 그래프를 그리는 사용자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콜백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메소드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RMS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계산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소음 크기에 비례하도록 막대 길이 계산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7037438-847A-4E6B-9CCA-F16B89C0A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601785"/>
              </p:ext>
            </p:extLst>
          </p:nvPr>
        </p:nvGraphicFramePr>
        <p:xfrm>
          <a:off x="755576" y="2958622"/>
          <a:ext cx="576064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04:	def callback(in_data, frame_count, time_info, status):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05:	    rms = audioop.rms(in_data, 2)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06:	    print(' ' * (rms//50), '*(', rms, ')’)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07:	    data = chr(0) * len(in_data)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08:	    return (data, pyaudio.paContinue if not isStop else pyaudio.paComplete)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8508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마이크를 소음 측정 센서로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코드</a:t>
            </a:r>
            <a:endParaRPr lang="en-US" altLang="ko-KR" sz="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7037438-847A-4E6B-9CCA-F16B89C0A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34673"/>
              </p:ext>
            </p:extLst>
          </p:nvPr>
        </p:nvGraphicFramePr>
        <p:xfrm>
          <a:off x="468632" y="1707654"/>
          <a:ext cx="4967464" cy="317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01: import pyaudio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02: import audioop 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03: import time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05: CHUNK = 1024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06: RATE = 48000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07: isStop = False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09: p = pyaudio.PyAudio()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10: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11: def callback(in_data, frame_count, time_info, status):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12:     rms = audioop.rms(in_data, 2)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13:     print('=' * (rms//50), '*(', rms, ')')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14:     data = chr(0) * len(in_data)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15:     return (data, pyaudio.paContinue if not isStop else pyaudio.paComplete)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16: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17: stream = p.open(format=pyaudio.paInt16,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BE4015-EAC7-4D56-A4C8-EBA411412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025862"/>
              </p:ext>
            </p:extLst>
          </p:nvPr>
        </p:nvGraphicFramePr>
        <p:xfrm>
          <a:off x="5508104" y="1707654"/>
          <a:ext cx="3312368" cy="317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18:                 channels=1,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19:                 rate=RATE,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20:                 input=True,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21:                 frames_per_buffer=CHUNK,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22:                 stream_callback=callback)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23: stream.start_stream()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24: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25: try: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26:     while True: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27:         time.sleep(0.1)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28: except KeyboardInterrupt: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29:     isStop = True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30: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31: stream.stop_stream()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32: stream.close()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33: p.terminate()</a:t>
                      </a:r>
                    </a:p>
                    <a:p>
                      <a:pPr latinLnBrk="1"/>
                      <a:endParaRPr lang="fr-FR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1536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마이크를 소음 측정 센서로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프로그램실행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마이크에서 감지한 소음과 그래프 출력</a:t>
            </a:r>
            <a:endParaRPr lang="en-US" altLang="ko-KR" sz="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D391CC-C0FA-4F2F-A644-E7243FB99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00821"/>
              </p:ext>
            </p:extLst>
          </p:nvPr>
        </p:nvGraphicFramePr>
        <p:xfrm>
          <a:off x="1043608" y="2321675"/>
          <a:ext cx="4478020" cy="1044575"/>
        </p:xfrm>
        <a:graphic>
          <a:graphicData uri="http://schemas.openxmlformats.org/drawingml/2006/table">
            <a:tbl>
              <a:tblPr firstRow="1" firstCol="1" bandRow="1"/>
              <a:tblGrid>
                <a:gridCol w="4478020">
                  <a:extLst>
                    <a:ext uri="{9D8B030D-6E8A-4147-A177-3AD203B41FA5}">
                      <a16:colId xmlns:a16="http://schemas.microsoft.com/office/drawing/2014/main" val="2008617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rgbClr val="80808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Times New Roman" panose="02020603050405020304" pitchFamily="18" charset="0"/>
                        </a:rPr>
                        <a:t>= *( 51 )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rgbClr val="80808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Times New Roman" panose="02020603050405020304" pitchFamily="18" charset="0"/>
                        </a:rPr>
                        <a:t>== *( 104 )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rgbClr val="80808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Times New Roman" panose="02020603050405020304" pitchFamily="18" charset="0"/>
                        </a:rPr>
                        <a:t>================================================================== *( 3323 )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rgbClr val="80808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Times New Roman" panose="02020603050405020304" pitchFamily="18" charset="0"/>
                        </a:rPr>
                        <a:t>=========================================== *( 2177 )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rgbClr val="80808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Times New Roman" panose="02020603050405020304" pitchFamily="18" charset="0"/>
                        </a:rPr>
                        <a:t>=========== *( 560 )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rgbClr val="80808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Times New Roman" panose="02020603050405020304" pitchFamily="18" charset="0"/>
                        </a:rPr>
                        <a:t>=== *( 165 )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rgbClr val="80808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Times New Roman" panose="02020603050405020304" pitchFamily="18" charset="0"/>
                        </a:rPr>
                        <a:t>== *( 102 )</a:t>
                      </a:r>
                    </a:p>
                  </a:txBody>
                  <a:tcPr marL="68580" marR="68580" marT="68580" marB="6858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068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0177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 fontScale="90000"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Pop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라이브러리의 </a:t>
            </a: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SoundMeter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라이브러리의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SoundMeter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클래스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마이크를 고성능 주변소음 측정기로 활용</a:t>
            </a: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SoundMeter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sType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=pyaudio.paInt16,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chNum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=1, chunk=1024,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sRate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=48000):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SoundMeter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 생성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5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sType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샘플링 형식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paInt16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5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chNum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채널 수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chunk: 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버퍼 크기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1024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5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sRate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샘플 주파수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480000</a:t>
            </a:r>
          </a:p>
        </p:txBody>
      </p:sp>
    </p:spTree>
    <p:extLst>
      <p:ext uri="{BB962C8B-B14F-4D97-AF65-F5344CB8AC3E}">
        <p14:creationId xmlns:p14="http://schemas.microsoft.com/office/powerpoint/2010/main" val="307980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오디오 활용 하위 시스템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ALSA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주요 기능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Control: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사운드 카드 제어를 위한 레지스터 관리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PCM: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디지털 오디오 캡쳐와 출력을 위한 인터페이스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Raw MIDI: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전자 음악 장비의 표준인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MIDI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지원</a:t>
            </a:r>
          </a:p>
        </p:txBody>
      </p:sp>
    </p:spTree>
    <p:extLst>
      <p:ext uri="{BB962C8B-B14F-4D97-AF65-F5344CB8AC3E}">
        <p14:creationId xmlns:p14="http://schemas.microsoft.com/office/powerpoint/2010/main" val="35661191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 fontScale="90000"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Pop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라이브러리의 </a:t>
            </a: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SoundMeter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setCallback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func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*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args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사용자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콜백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메소드 등록 및 측정 시작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func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사용자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콜백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메소드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args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사용자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콜백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메소드가 호출될 때 함께 전달할 인자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생략 가능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callback(rms,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inData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agrs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…):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사용자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콜백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메소드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rms: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 데이터의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RMS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inData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 데이터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args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…: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setCallback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전달한 인자들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생략 가능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stop ():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측정을 중단하고 오디오 자원 해제</a:t>
            </a:r>
          </a:p>
        </p:txBody>
      </p:sp>
    </p:spTree>
    <p:extLst>
      <p:ext uri="{BB962C8B-B14F-4D97-AF65-F5344CB8AC3E}">
        <p14:creationId xmlns:p14="http://schemas.microsoft.com/office/powerpoint/2010/main" val="28983838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 fontScale="90000"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Pop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라이브러리의 </a:t>
            </a: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SoundMeter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주변 소음 크기가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일정값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이상일 경우에 출력 예제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SoundMeter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이용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A66E2CA-24E1-42BC-B77E-E63ABAB18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63922"/>
              </p:ext>
            </p:extLst>
          </p:nvPr>
        </p:nvGraphicFramePr>
        <p:xfrm>
          <a:off x="683568" y="2211710"/>
          <a:ext cx="5760640" cy="262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01:	import time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02:	from pop import *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04:	sm = SoundMeter()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06:	def onSoundMeter(rms, inData):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07:	    if(rms&gt;600):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08:	        print(rms)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09: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10:	sm.setCallback(onSoundMeter)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11: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12:	input("input something")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13:	</a:t>
                      </a:r>
                    </a:p>
                    <a:p>
                      <a:pPr latinLnBrk="1"/>
                      <a:r>
                        <a:rPr lang="fr-FR" altLang="ko-KR" sz="1200" b="0" dirty="0">
                          <a:solidFill>
                            <a:schemeClr val="tx1"/>
                          </a:solidFill>
                        </a:rPr>
                        <a:t>14:	sm.stop()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8525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pop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Pop.AudioPlay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Pop.AudioPlayList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Pop.AudioRecord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클래스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라이브러리에서 제공하는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PyAudio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기반 오디오 녹음 재생을 위한 클래스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AudioPlay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클래스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파일을 재생할 때 블로킹과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논블로킹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모드를 모두 지원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AudioPlay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(file, blocking=True,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cont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=False):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AudioPlay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 생성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file: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재생할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 이름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blocking: True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이면 블로킹 모드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False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는 </a:t>
            </a: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논블로킹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모드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True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cont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논블로킹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모드일 때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True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이면 반복재생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False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이면 단일 재생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False</a:t>
            </a:r>
          </a:p>
          <a:p>
            <a:pPr lvl="2">
              <a:lnSpc>
                <a:spcPct val="150000"/>
              </a:lnSpc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2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3260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pop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run():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재생 시작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isPlay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():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논블로킹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모드일 때 재생 상태 반환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True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이면 재생 중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False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이면 종료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stop():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논블로킹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모드일 때 멈춤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close():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명시적으로 오디오 자원 해제</a:t>
            </a: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프로그램이 종료 등으로 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AudioPlay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객체가 제거될 때 자동 호출</a:t>
            </a:r>
          </a:p>
        </p:txBody>
      </p:sp>
    </p:spTree>
    <p:extLst>
      <p:ext uri="{BB962C8B-B14F-4D97-AF65-F5344CB8AC3E}">
        <p14:creationId xmlns:p14="http://schemas.microsoft.com/office/powerpoint/2010/main" val="406872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pop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AudioPlayList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클래스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 리스트를 인자로 전달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run()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메소드에 재생할 리스트의 인덱스를 지정 가능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그 외는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AudioPlay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동일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AudioPlayList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(files, blocking=True,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cont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=False):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AudioPlayList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 생성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files: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재생할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 리스트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blocking: True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이면 블로킹 모드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False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는 </a:t>
            </a: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논블로킹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모드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True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cont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논블로킹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모드일 때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True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이면 연속 재생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False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이면 단일 재생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False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run(pos=0):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재생 시작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pos: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리스트 인덱스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</a:t>
            </a:r>
          </a:p>
          <a:p>
            <a:pPr lvl="2">
              <a:lnSpc>
                <a:spcPct val="150000"/>
              </a:lnSpc>
              <a:defRPr/>
            </a:pPr>
            <a:endParaRPr lang="en-US" altLang="ko-KR" sz="6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6158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pop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AudioRecord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클래스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사용자가 원할 때 즉시 녹음을 중단할 수 있어야 하므로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논블로킹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모드만 지원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AudioRecord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(file,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sFormat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=8,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sChannel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=1,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sRate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=48000,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sFramePerBuffer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=1024):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AudioRecord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 생성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file: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저장할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 이름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sFormat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샘플링 형식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8 (paInt16), 2 (paInt32), 1 (paFloat32).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8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sChannel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채널 수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sRate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샘플 </a:t>
            </a: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레이트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48000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sFramePerBuffer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버퍼 당 프레임 수 지정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1024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run():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재생 시작</a:t>
            </a:r>
          </a:p>
          <a:p>
            <a:pPr lvl="2">
              <a:lnSpc>
                <a:spcPct val="150000"/>
              </a:lnSpc>
              <a:defRPr/>
            </a:pPr>
            <a:endParaRPr lang="en-US" altLang="ko-KR" sz="3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82018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pop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isPlay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():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논블로킹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모드일 때 녹음 상태 반환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True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이면 녹음 중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False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이면 종료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stop():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논블로킹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모드일 때 멈춤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close():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명시적으로 오디오 자원 해제</a:t>
            </a: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프로그램이 종료 등으로 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AudioRecord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객체가 제거될 때 자동 호출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audio_play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단순히 해당 파일 재생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audio_play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(file):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 재생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file: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재생할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 이름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3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7366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pop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AudioRecord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AudioPlay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클래스를 이용해 녹음 및 재생하는 예제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5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초간 녹음한 내용을 “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my_record.wav”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라는 이름으로 저장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A2CA9CA-1ADB-4A98-B576-88ED18C72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322659"/>
              </p:ext>
            </p:extLst>
          </p:nvPr>
        </p:nvGraphicFramePr>
        <p:xfrm>
          <a:off x="1043608" y="2211710"/>
          <a:ext cx="5760640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with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AudioRecord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("my_record.wav") as record: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record.run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    print("Start Recording...")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    for _ in range(5):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time.sleep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record.stop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    print("Stop Recording...") 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3956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pop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논블로킹으로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12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초간 “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my_record.wav”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반복재생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A2CA9CA-1ADB-4A98-B576-88ED18C72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06601"/>
              </p:ext>
            </p:extLst>
          </p:nvPr>
        </p:nvGraphicFramePr>
        <p:xfrm>
          <a:off x="1331640" y="1805940"/>
          <a:ext cx="5760640" cy="15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with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AudioPlay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("my_record.wav", False, True) as play:  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play.run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    print("Start Play...")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    for _ in range(12): 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	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time.sleep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	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play.stop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17:	    print("Stop play...")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9517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pop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코드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A2CA9CA-1ADB-4A98-B576-88ED18C72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338928"/>
              </p:ext>
            </p:extLst>
          </p:nvPr>
        </p:nvGraphicFramePr>
        <p:xfrm>
          <a:off x="4576758" y="1895452"/>
          <a:ext cx="4387730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	with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AudioPlay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("my_record.wav", False, True) as play:  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	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play.run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	    print("Start Play...")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17:	    for _ in range(12): 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18:	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time.sleep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20:	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play.stop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21:	    print("Stop play...")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5EDD6BF-48CA-4CC7-A092-327D8599B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320066"/>
              </p:ext>
            </p:extLst>
          </p:nvPr>
        </p:nvGraphicFramePr>
        <p:xfrm>
          <a:off x="612648" y="1899089"/>
          <a:ext cx="3887344" cy="226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from pop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AudioRecord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AudioPlay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                 import time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with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AudioRecord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("my_record.wav") as record: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record.run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    print("Start Recording...")   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    for _ in range(5):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time.sleep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record.stop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    print("Stop Recording...")    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15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오디오 활용 하위 시스템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ALSA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주요 기능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Time: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사운드 이벤트의 동기화에 사용되는 사운드 카드의 하드웨어 타이밍 접근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Sequencer: MIDI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위한 고수준 인터페이스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보다 많은 미디 프로토콜과 타이밍 관리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Mixer: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 상단에서 사운드 볼륨 제어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 시그널의 선택과 사운드 카드 제어</a:t>
            </a:r>
          </a:p>
        </p:txBody>
      </p:sp>
    </p:spTree>
    <p:extLst>
      <p:ext uri="{BB962C8B-B14F-4D97-AF65-F5344CB8AC3E}">
        <p14:creationId xmlns:p14="http://schemas.microsoft.com/office/powerpoint/2010/main" val="3211891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텍스트 음성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TTS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텍스트를 음성으로 변환할 때 사용하는 모델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선정된 한 사람의 말소리를 녹음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일정한 음성 단위로 나눈 후 부호를 붙여 합성기에 저장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필요에 따라 해당 음성 단위만을 다시 합쳐 인위적인 말소리를 만드는 기술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분절음의 경계를 기준으로 음성의 앞과 뒤를 함께 기록해 음성합성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일반적으로 음성의 분절음을 합성하는 것이 어려움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9055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텍스트 음성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텍스트 음성 변환 시스템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프론트엔드와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백엔드로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나눔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프론트엔드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사용자가 입력한 텍스트를 정규화해 숫자나 생략된 표현을 어떻게 처리할지 결정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각 단어를 발음 기호로 변환하면서 단어나 숙어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문장 단위로 분할한 결과를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백엔드로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전달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백엔드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운율 등을 조정한 다음 실제 음성 데이터로 합성해 출력</a:t>
            </a: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0684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구글 텍스트 음성 변환기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063808" cy="37719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구글 텍스트 음성 변환기 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과거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스마트폰 화면의 텍스트를 소리 내어 읽도록 개발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현재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DeepMind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WaveNet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이식된 클라우드 버전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DeepMind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AI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음성 합성 기술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기계 학습으로 음성 생성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사람의 음성 데이터베이스를 통해 파형 생성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최종 결과는 악센트와 같은 미묘한 처리까지 포함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애플의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Siri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포함한 대부분의 음성 합성기는 연결합성 방식을 사용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6860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gTTS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063808" cy="37719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gTTS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클라우드 기반 텍스트 음성 변환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API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대한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파이썬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라이브러리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구글 번역기에 포함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명령행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기반 툴 제공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구글 클라우드 서비스로 텍스트를 전달하면 결과를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mp3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파일로 전달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4337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gTTS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063808" cy="37719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맞춤식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음성 분석기 및 언어 자동 감지 기능을 제공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발음을 교정할 수 있는 유연한 전처리와 적절한 억양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약어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숫자 등을 유지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길이 제한 없이 텍스트를 읽을 수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EDA677-E27B-4FC8-9762-7AB2F70686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2564859"/>
            <a:ext cx="3599815" cy="14649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59465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명령행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063808" cy="37719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명령행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툴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gtts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-cli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명령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쉘에서 사용자가 입력한 텍스트를 구글 클라우드로 보낸 후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mp3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결과 파일을 받아 현재 경로에 저장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재생은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play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명령 사용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gtts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-cli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주요 옵션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-f, --file &lt;file&gt;: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파일로부터 텍스트 읽음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-s, --slow: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천천히 발음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-l, --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lang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=&lt;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lang_word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&gt;: IETF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언어 태그로 언어 설정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en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영어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 (ko: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한국어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--all: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적용 가능한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IETF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언어 태그 출력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-o, --output &lt;.mp3&gt;: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결과를 파일로 저장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표준 출력으로 결과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(mp3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내용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전달</a:t>
            </a:r>
          </a:p>
          <a:p>
            <a:pPr lvl="2">
              <a:lnSpc>
                <a:spcPct val="150000"/>
              </a:lnSpc>
              <a:defRPr/>
            </a:pP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5692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명령행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063808" cy="37719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 명령어를 사용한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“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안녕하세요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”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출력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gtts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-cli 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안녕하세요”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| play -t mp3 -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영어 발음이 적용되어 어색하게 들림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‘--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lang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=ko’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옵션 추가 후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“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안녕하세요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”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출력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gtts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-cli 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안녕하세요”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--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lang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=ko | play -t mp3 –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자연스럽게 출력됨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ko-KR" altLang="en-US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6124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명령행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063808" cy="37719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‘--output’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옵션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결과를 파일로 저장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play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재생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gtts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-cli 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안녕하세요”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--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lang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=ko --output hello.mp3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play hello.mp3</a:t>
            </a:r>
          </a:p>
          <a:p>
            <a:pPr lvl="1">
              <a:lnSpc>
                <a:spcPct val="150000"/>
              </a:lnSpc>
              <a:defRPr/>
            </a:pP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ko-KR" altLang="en-US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1534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gTTS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79832" cy="3771900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gTTS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(text,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lang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='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en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', slow=False,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lang_check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=True, …):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gTTS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 생성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text: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읽을 텍스트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lang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텍스트를 읽을 언어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IETF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언어 태그</a:t>
            </a:r>
          </a:p>
          <a:p>
            <a:pPr marL="685800" lvl="2" indent="0">
              <a:lnSpc>
                <a:spcPct val="150000"/>
              </a:lnSpc>
              <a:buNone/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	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기본값은 영어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한글은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‘ko’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slow: True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이면 더 느리게 읽음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lang_check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True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이면 언어 오류 감지</a:t>
            </a:r>
          </a:p>
          <a:p>
            <a:pPr marL="685800" lvl="2" indent="0">
              <a:lnSpc>
                <a:spcPct val="150000"/>
              </a:lnSpc>
              <a:buNone/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	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언어 선택이 잘못되면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ValueError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예외 발생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save(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savefile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): TTS API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요청 수행 및 결과 저장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savefile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저장할 파일 이름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write_to_fp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fp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): save()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메소드와 같으나 결과를 파일 객체에 저장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fp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쓰기 모드의 바이너리 파일 객체</a:t>
            </a:r>
          </a:p>
        </p:txBody>
      </p:sp>
    </p:spTree>
    <p:extLst>
      <p:ext uri="{BB962C8B-B14F-4D97-AF65-F5344CB8AC3E}">
        <p14:creationId xmlns:p14="http://schemas.microsoft.com/office/powerpoint/2010/main" val="32219101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gTTS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gTTS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이용한 텍스트 변환 음성 출력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예제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객체를 만든 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save()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통해 영문 텍스트를 합성한 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MP3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저장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결과는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play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명령으로 확인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A2CA9CA-1ADB-4A98-B576-88ED18C72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355154"/>
              </p:ext>
            </p:extLst>
          </p:nvPr>
        </p:nvGraphicFramePr>
        <p:xfrm>
          <a:off x="1331640" y="2873993"/>
          <a:ext cx="5760640" cy="15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from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gtts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gTTS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                  import subprocess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text = "And the saddest thing. under the sun above"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                 filename = “en_tts.mp3”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tts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gTTS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(text)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tts.save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(filename)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64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오디오 라이브러리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오디오 라이브러리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(ex.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alsa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-lib)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커널의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ALSA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오디오 하위 시스템을 응용프로그램에서 접근 위해 추상화한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것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한 응용프로그램의 오디오 출력을 다른 응용 프로그램에 전달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실시간 오디오 및 음악 프로그램을 작성하고 기기 간 공유 지원</a:t>
            </a:r>
          </a:p>
        </p:txBody>
      </p:sp>
    </p:spTree>
    <p:extLst>
      <p:ext uri="{BB962C8B-B14F-4D97-AF65-F5344CB8AC3E}">
        <p14:creationId xmlns:p14="http://schemas.microsoft.com/office/powerpoint/2010/main" val="40818557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gTTS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한글 텍스트 합성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gTTS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생성자의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lang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인자에 ‘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ko’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전달 </a:t>
            </a: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subprocess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모듈의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Popen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메소드에 쉘 명령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play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파일 이름 인자로 전달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코드에서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MP3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파일도 함께 재생</a:t>
            </a: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A2CA9CA-1ADB-4A98-B576-88ED18C72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692933"/>
              </p:ext>
            </p:extLst>
          </p:nvPr>
        </p:nvGraphicFramePr>
        <p:xfrm>
          <a:off x="683568" y="3422114"/>
          <a:ext cx="5760640" cy="43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with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subprocess.Popen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(['play’, filename]) as p: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p.wait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1149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gTTS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gTTS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통해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‘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너의 하늘을 보아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’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낭송 예제</a:t>
            </a: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A2CA9CA-1ADB-4A98-B576-88ED18C72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212940"/>
              </p:ext>
            </p:extLst>
          </p:nvPr>
        </p:nvGraphicFramePr>
        <p:xfrm>
          <a:off x="3995936" y="1995686"/>
          <a:ext cx="4104456" cy="18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네가 꽃피워 낼 것이 있기 때문이야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힘들고 앞이 안 보일 때는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너의 하늘을 보아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"""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tts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gTTS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(TEXT,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lang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='ko')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tts.save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(FILE_NAME)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18:	with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subprocess.Popen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(['play', FILE_NAME]) as p: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19:	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p.wait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2E9BA-B319-497A-92A2-CFFFE6A9D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71798"/>
              </p:ext>
            </p:extLst>
          </p:nvPr>
        </p:nvGraphicFramePr>
        <p:xfrm>
          <a:off x="717904" y="1995686"/>
          <a:ext cx="3096344" cy="18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from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gtts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gTTS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import subprocess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FILE_NAME = '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너의 하늘을 보아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.mp3'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TEXT = """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네가 자꾸 쓰러지는 것은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네가 꼭 이룰 것이 있기 때문이야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네가 지금 길을 잃어버린 것은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네가 가야만 할 길이 있기 때문이야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네가 다시 울며 가는 것은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5452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gTTS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 이름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텍스트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언어를 입력하면 음성 합성 결과를 생성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재생 코드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Kernel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shutdown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될 때까지 지속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7F16846-F18F-4066-8FDF-B42DFED3C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04970"/>
              </p:ext>
            </p:extLst>
          </p:nvPr>
        </p:nvGraphicFramePr>
        <p:xfrm>
          <a:off x="733381" y="2411730"/>
          <a:ext cx="3710080" cy="15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 from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gtts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gTTS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 import subprocess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 try: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     while True: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         f = input("Enter of file name: 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         t = input("Enter of Text: 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         l = input("Select language (ko |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): ")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895980-B47A-4F15-A333-B384FF3AE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761115"/>
              </p:ext>
            </p:extLst>
          </p:nvPr>
        </p:nvGraphicFramePr>
        <p:xfrm>
          <a:off x="4606336" y="2412769"/>
          <a:ext cx="3710080" cy="15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       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tts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gTTS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(t,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lang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=l)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tts.save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(f + ".mp3")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         with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subprocess.Popen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(["play", f + ".mp3"]) as p: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       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p.wait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 except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KeyboardInterrupt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     pass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7098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구글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어시스턴트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구글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어시스턴트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구글 클라우드에서 제공하는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AI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기반 음성 인식 및 행동 실행 서비스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구글 클라우드 서버와 연동하는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어시스턴트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SDK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안드로이드 폰과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엣지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디바이스로 나뉨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Jetson Nano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는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엣지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디바이스용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SDK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사용해야 함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학습이 아닌 상용 배포는 구글과의 계약 필요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F9EA93-693E-41DC-9A72-F9CD3471DF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3867894"/>
            <a:ext cx="4319905" cy="124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990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구글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어시스턴트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사용 인증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엣지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디바이스에 구글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어시스턴트를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사용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Google Assistant SDK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설치를 비롯해 구글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어시스턴트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사용 인증 필요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구글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어시스턴트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사용 인증은 구글 계정을 기반으로 진행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Actions on Google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새 프로젝트를 만들고 모델을 등록해 자격 증명서를 다운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Google Cloud Platform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Google Assistant API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사용을 허용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다운받은 자격 증명서로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엣지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디바이스를 인증</a:t>
            </a: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11562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구글 </a:t>
            </a:r>
            <a:r>
              <a:rPr lang="ko-KR" altLang="en-US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어시스턴트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사용 인증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Soda OS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구글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어시스턴트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사용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등록 절차 적용 되어 있어 바로 서비스를 사용 가능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계정마다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엣지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디바이스의 무료 할당량이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500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1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60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회로 제한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자신의 계정으로 구글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어시스턴트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사용 인증을 새로 진행 권장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엣지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디바이스에서 구글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어시스턴트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사용에 필요한 세부 절차 안내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https://developers.google.com/assistant/sdk/guides/service/python/</a:t>
            </a:r>
            <a:endParaRPr lang="ko-KR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2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8022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활동 제어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첫 번째 단계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자신의 구글 계정에 대한 활동 제어를 설정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PC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크롬 브라우저를 실행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구글 계정에 로그인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프로젝트용 계정을 새로 만드는 것을 추천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프로젝트 계정을 만들기 위해 게스트 세션으로 크롬 브라우저 실행</a:t>
            </a:r>
            <a:endParaRPr lang="en-US" altLang="ko-KR" sz="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E3AA59-09A5-4364-9BD0-D00F18788173}"/>
              </a:ext>
            </a:extLst>
          </p:cNvPr>
          <p:cNvPicPr/>
          <p:nvPr/>
        </p:nvPicPr>
        <p:blipFill rotWithShape="1">
          <a:blip r:embed="rId2"/>
          <a:srcRect b="25887"/>
          <a:stretch/>
        </p:blipFill>
        <p:spPr bwMode="auto">
          <a:xfrm>
            <a:off x="1403648" y="3378830"/>
            <a:ext cx="3959865" cy="1593220"/>
          </a:xfrm>
          <a:prstGeom prst="rect">
            <a:avLst/>
          </a:prstGeom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972290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활동 제어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오른쪽 상단의 ‘로그인’ 누르고 “계정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만들기”에서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“본인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계정”을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선택</a:t>
            </a:r>
            <a:endParaRPr lang="en-US" altLang="ko-KR" sz="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F48DFD-730B-4CF3-97C9-E8C5F419A6BB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3648" y="1732915"/>
            <a:ext cx="1979930" cy="22104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C8B8B0-BCE6-4421-9766-CEBCCC53440A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82035" y="1732915"/>
            <a:ext cx="1979930" cy="221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317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활동 제어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계정 정보를 입력한 후 ‘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다음’을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선택</a:t>
            </a:r>
            <a:endParaRPr lang="en-US" altLang="ko-KR" sz="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2D201D-B7B5-4DE5-9404-F307D347F16A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695" t="6463" r="4441" b="7347"/>
          <a:stretch/>
        </p:blipFill>
        <p:spPr bwMode="auto">
          <a:xfrm>
            <a:off x="1331640" y="1728152"/>
            <a:ext cx="3599815" cy="23158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7362514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활동 제어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자신의 휴대폰 번호를 입력한 후 ‘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다음’을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선택</a:t>
            </a:r>
            <a:endParaRPr lang="en-US" altLang="ko-KR" sz="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D2DEE4-047B-49DB-8EF8-8496287FCBE9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187" t="7540" r="4668" b="18811"/>
          <a:stretch/>
        </p:blipFill>
        <p:spPr bwMode="auto">
          <a:xfrm>
            <a:off x="1403648" y="1707654"/>
            <a:ext cx="3599815" cy="19945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31234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오디오 라이브러리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오디오 라이브러리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(ex.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alsa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-lib)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alsa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-lib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제공하는 기능은 너무 많고 복잡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쉬운 사용위해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JACK,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PulseAudio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PortAudio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같은 고수준 라이브러리들 등장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리눅스뿐만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아니라 윈도우나 맥과 같은 다른 플랫폼도 함께 지원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11498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활동 제어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전화번호를 인증하기 위한 인증 코드가 문자로 오면 이를 입력</a:t>
            </a:r>
            <a:endParaRPr lang="en-US" altLang="ko-KR" sz="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888537-0F40-42A0-8CED-AD89FF3E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707654"/>
            <a:ext cx="3627434" cy="20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855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활동 제어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개인 정보를 입력한 후 ‘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다음’을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선택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생일과 성별을 제외한 옵션 항목은 생략 가능</a:t>
            </a:r>
            <a:endParaRPr lang="en-US" altLang="ko-KR" sz="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5" name="그림 4" descr="C:\Users\minix\AppData\Local\Temp\SNAGHTML6f2f7cc5.PNG">
            <a:extLst>
              <a:ext uri="{FF2B5EF4-FFF2-40B4-BE49-F238E27FC236}">
                <a16:creationId xmlns:a16="http://schemas.microsoft.com/office/drawing/2014/main" id="{1E157882-E4F5-4849-A69F-5A5CE2C318EC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8" t="5976" r="4961" b="4089"/>
          <a:stretch/>
        </p:blipFill>
        <p:spPr bwMode="auto">
          <a:xfrm>
            <a:off x="1331640" y="1971359"/>
            <a:ext cx="3359024" cy="317214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44284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활동 제어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스크롤바를 아래로 내려 개인정보 보호 및 약관에 동의한 후 ‘계정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만들기’를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선택</a:t>
            </a:r>
            <a:endParaRPr lang="en-US" altLang="ko-KR" sz="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A6617C-75EF-401B-AEA0-0BE893470EBF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407" t="6567" r="3275" b="5434"/>
          <a:stretch/>
        </p:blipFill>
        <p:spPr bwMode="auto">
          <a:xfrm>
            <a:off x="1403648" y="1626870"/>
            <a:ext cx="3599815" cy="2945130"/>
          </a:xfrm>
          <a:prstGeom prst="rect">
            <a:avLst/>
          </a:prstGeom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="" xmlns:o="urn:schemas-microsoft-com:office:office" xmlns:v="urn:schemas-microsoft-com:vml" xmlns:w10="urn:schemas-microsoft-com:office:word" xmlns:w="http://schemas.openxmlformats.org/wordprocessingml/2006/main" xmlns:ask="http://schemas.microsoft.com/office/drawing/2018/sketchyshapes" xmlns:lc="http://schemas.openxmlformats.org/drawingml/2006/lockedCanva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12087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활동 제어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계정 만들기가 완료되면 크롬 브라우저는 새로 만든 계정으로 로그인한 상태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계정에 대한 활동 제어를 설정하기 위해 다음 주소로 이동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https://myaccount.google.com/activitycontrols</a:t>
            </a:r>
          </a:p>
        </p:txBody>
      </p:sp>
    </p:spTree>
    <p:extLst>
      <p:ext uri="{BB962C8B-B14F-4D97-AF65-F5344CB8AC3E}">
        <p14:creationId xmlns:p14="http://schemas.microsoft.com/office/powerpoint/2010/main" val="208658651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활동 제어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063808" cy="337185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“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웹 및 앱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활동”과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“기기 정보”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“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음성 및 오디오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활동”활성화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D8C057-F067-4337-98DE-40F2BDFC3F8F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50458"/>
          <a:stretch/>
        </p:blipFill>
        <p:spPr bwMode="auto">
          <a:xfrm>
            <a:off x="1403648" y="1923678"/>
            <a:ext cx="2879725" cy="1472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30E087-A899-4681-BE0A-C1D4541137E0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50451"/>
          <a:stretch/>
        </p:blipFill>
        <p:spPr bwMode="auto">
          <a:xfrm>
            <a:off x="1403647" y="3495746"/>
            <a:ext cx="2879725" cy="1472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317015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Actions on Google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프로젝트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두 번째 단계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Actions on Google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프로젝트 생성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엣지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디바이스 자격 증명서 다운로드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Actions on Google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콘솔에서 새 프로젝트를 만든 후 장치 모델 등록 필요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Actions on Google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 구글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어시스턴트의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핵심 서비스 중 하나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장치마다 탑재된 서비스가 요청한 음성 명령을 분석해 지정된 액션 실행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대부분은 구글이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AI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학습시킨 음성 답변이나 웹 브라우저 실행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엣지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디바이스에서 새로운 액션을 정의하는 것도 가능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80630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Actions on Google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프로젝트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Actions on Google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콘솔에서 새 프로젝트를 만들기 위해 다음 주소로 이동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  <a:hlinkClick r:id="rId2"/>
              </a:rPr>
              <a:t>https://console.actions.google.com/?pli=1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“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New Project”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선택해 새 프로젝트 만들기 시작</a:t>
            </a:r>
            <a:endParaRPr lang="ko-KR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5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D906BD-95B2-4EB0-9005-8B5B1BA4F033}"/>
              </a:ext>
            </a:extLst>
          </p:cNvPr>
          <p:cNvPicPr/>
          <p:nvPr/>
        </p:nvPicPr>
        <p:blipFill rotWithShape="1">
          <a:blip r:embed="rId3"/>
          <a:srcRect t="9965" b="9721"/>
          <a:stretch/>
        </p:blipFill>
        <p:spPr bwMode="auto">
          <a:xfrm>
            <a:off x="1403648" y="2355726"/>
            <a:ext cx="3598545" cy="2303145"/>
          </a:xfrm>
          <a:prstGeom prst="rect">
            <a:avLst/>
          </a:prstGeom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="" xmlns:o="urn:schemas-microsoft-com:office:office" xmlns:v="urn:schemas-microsoft-com:vml" xmlns:w10="urn:schemas-microsoft-com:office:word" xmlns:w="http://schemas.openxmlformats.org/wordprocessingml/2006/main" xmlns:ask="http://schemas.microsoft.com/office/drawing/2018/sketchyshapes" xmlns:lc="http://schemas.openxmlformats.org/drawingml/2006/lockedCanva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1363723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Actions on Google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프로젝트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서비스 약관에 동의한 후 “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Agree and continue”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선택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업데이트 및 팁 받기나 설문조사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파일럿 프로그램 참여는 옵션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프로젝트 이름을 입력한 후 언어는 “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Korean”,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국가는 “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South Korea”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선택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7EF49B-A7CC-4868-B8EA-EF48C058ECD6}"/>
              </a:ext>
            </a:extLst>
          </p:cNvPr>
          <p:cNvPicPr/>
          <p:nvPr/>
        </p:nvPicPr>
        <p:blipFill rotWithShape="1">
          <a:blip r:embed="rId2"/>
          <a:srcRect l="2709" t="3702" r="3221" b="4537"/>
          <a:stretch/>
        </p:blipFill>
        <p:spPr bwMode="auto">
          <a:xfrm>
            <a:off x="1403648" y="2399665"/>
            <a:ext cx="2707005" cy="24580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8CF8B00-79E3-4B4F-A5DF-DC0B30DDD3BD}"/>
              </a:ext>
            </a:extLst>
          </p:cNvPr>
          <p:cNvSpPr/>
          <p:nvPr/>
        </p:nvSpPr>
        <p:spPr>
          <a:xfrm>
            <a:off x="1431356" y="3234784"/>
            <a:ext cx="288032" cy="174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416365-FE2A-4EDD-BE3A-A38945B432D1}"/>
              </a:ext>
            </a:extLst>
          </p:cNvPr>
          <p:cNvSpPr/>
          <p:nvPr/>
        </p:nvSpPr>
        <p:spPr>
          <a:xfrm>
            <a:off x="1424398" y="3470178"/>
            <a:ext cx="2707004" cy="325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0489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Actions on Google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프로젝트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“Create project”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선택하면 프로젝트가 만들어지는데 시간이 약간 걸릴 수 있음</a:t>
            </a:r>
            <a:endParaRPr lang="en-US" altLang="ko-KR" sz="2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52BC34-BC64-41DD-8A63-465BA331F2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1779662"/>
            <a:ext cx="2879725" cy="179324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05C05B5-8730-4B8D-8A34-D0E2FEA2EEA5}"/>
              </a:ext>
            </a:extLst>
          </p:cNvPr>
          <p:cNvSpPr/>
          <p:nvPr/>
        </p:nvSpPr>
        <p:spPr>
          <a:xfrm>
            <a:off x="1331640" y="2067694"/>
            <a:ext cx="72008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8C767C-126B-46DF-9B9A-54A5E51548DA}"/>
              </a:ext>
            </a:extLst>
          </p:cNvPr>
          <p:cNvSpPr/>
          <p:nvPr/>
        </p:nvSpPr>
        <p:spPr>
          <a:xfrm>
            <a:off x="3275856" y="3219822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4254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351840" cy="74295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Actions on Google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장치 모델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세 번째 단계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Actions on Google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장치 모델 등록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엣지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디바이스를 위한 간단한 정보를 입력하고 이를 토대로 자격 증명서를 발급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선택적으로 간단한 액션을 지정하는 절차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발급받은 자격 증명서로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엣지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디바이스를 인증해야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Google Assistant API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사용 가능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685800" lvl="2" indent="0">
              <a:lnSpc>
                <a:spcPct val="150000"/>
              </a:lnSpc>
              <a:buNone/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5867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1382</TotalTime>
  <Words>11683</Words>
  <Application>Microsoft Office PowerPoint</Application>
  <PresentationFormat>화면 슬라이드 쇼(16:9)</PresentationFormat>
  <Paragraphs>1485</Paragraphs>
  <Slides>163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163</vt:i4>
      </vt:variant>
    </vt:vector>
  </HeadingPairs>
  <TitlesOfParts>
    <vt:vector size="175" baseType="lpstr">
      <vt:lpstr>D2Coding</vt:lpstr>
      <vt:lpstr>HY강B</vt:lpstr>
      <vt:lpstr>HY동녘B</vt:lpstr>
      <vt:lpstr>HY동녘M</vt:lpstr>
      <vt:lpstr>HY얕은샘물M</vt:lpstr>
      <vt:lpstr>HY헤드라인M</vt:lpstr>
      <vt:lpstr>맑은 고딕</vt:lpstr>
      <vt:lpstr>Times New Roman</vt:lpstr>
      <vt:lpstr>Tw Cen MT</vt:lpstr>
      <vt:lpstr>Wingdings</vt:lpstr>
      <vt:lpstr>Wingdings 2</vt:lpstr>
      <vt:lpstr>가을</vt:lpstr>
      <vt:lpstr>PowerPoint 프레젠테이션</vt:lpstr>
      <vt:lpstr>오디오 활용 하위 시스템</vt:lpstr>
      <vt:lpstr>오디오 활용 하위 시스템</vt:lpstr>
      <vt:lpstr>오디오 활용 하위 시스템</vt:lpstr>
      <vt:lpstr>오디오 활용 하위 시스템</vt:lpstr>
      <vt:lpstr>오디오 활용 하위 시스템</vt:lpstr>
      <vt:lpstr>오디오 활용 하위 시스템</vt:lpstr>
      <vt:lpstr>오디오 라이브러리</vt:lpstr>
      <vt:lpstr>오디오 라이브러리</vt:lpstr>
      <vt:lpstr>오디오 라이브러리</vt:lpstr>
      <vt:lpstr>쉘 환경에서 오디오 재생 및 녹음</vt:lpstr>
      <vt:lpstr>쉘 환경에서 오디오 재생 및 녹음</vt:lpstr>
      <vt:lpstr>쉘 환경에서 오디오 재생 및 녹음</vt:lpstr>
      <vt:lpstr>쉘 환경에서 오디오 재생 및 녹음</vt:lpstr>
      <vt:lpstr>쉘 환경에서 오디오 재생 및 녹음</vt:lpstr>
      <vt:lpstr>쉘 환경에서 오디오 재생 및 녹음</vt:lpstr>
      <vt:lpstr>쉘 환경에서 오디오 재생 및 녹음</vt:lpstr>
      <vt:lpstr>PyAudio</vt:lpstr>
      <vt:lpstr>PyAudio</vt:lpstr>
      <vt:lpstr>주요 메소드와 클래스</vt:lpstr>
      <vt:lpstr>WAV 파일 재생</vt:lpstr>
      <vt:lpstr>블로킹 모드 재생</vt:lpstr>
      <vt:lpstr>블로킹 모드 재생</vt:lpstr>
      <vt:lpstr>블로킹 모드 재생</vt:lpstr>
      <vt:lpstr>블로킹 모드 재생</vt:lpstr>
      <vt:lpstr>블로킹 모드 재생</vt:lpstr>
      <vt:lpstr>블로킹 모드 재생</vt:lpstr>
      <vt:lpstr>블로킹 모드 재생</vt:lpstr>
      <vt:lpstr>논블로킹 모드 재생</vt:lpstr>
      <vt:lpstr>논블로킹 모드 재생</vt:lpstr>
      <vt:lpstr>논블로킹 모드 재생</vt:lpstr>
      <vt:lpstr>논블로킹 모드 재생</vt:lpstr>
      <vt:lpstr>논블로킹 모드 재생</vt:lpstr>
      <vt:lpstr>웨이브폼 출력</vt:lpstr>
      <vt:lpstr>특정 음 출력</vt:lpstr>
      <vt:lpstr>Tone 클래스 구현</vt:lpstr>
      <vt:lpstr>Tone 클래스 구현</vt:lpstr>
      <vt:lpstr>Tone 클래스 구현</vt:lpstr>
      <vt:lpstr>Tone 클래스 구현</vt:lpstr>
      <vt:lpstr>Tone 클래스 구현</vt:lpstr>
      <vt:lpstr>Tone 클래스 구현</vt:lpstr>
      <vt:lpstr>Pop 라이브러리의 Tone 클래스</vt:lpstr>
      <vt:lpstr>Pop 라이브러리의 Tone 클래스</vt:lpstr>
      <vt:lpstr>Pop 라이브러리의 Tone 클래스</vt:lpstr>
      <vt:lpstr>WAV 파일 녹음</vt:lpstr>
      <vt:lpstr>블로킹 모드 녹음</vt:lpstr>
      <vt:lpstr>블로킹 모드 녹음</vt:lpstr>
      <vt:lpstr>블로킹 모드 녹음</vt:lpstr>
      <vt:lpstr>블로킹 모드 녹음</vt:lpstr>
      <vt:lpstr>블로킹 모드 녹음</vt:lpstr>
      <vt:lpstr>블로킹 모드 녹음</vt:lpstr>
      <vt:lpstr>논블로킹 모드 녹음</vt:lpstr>
      <vt:lpstr>논블로킹 모드 녹음</vt:lpstr>
      <vt:lpstr>논블로킹 모드 녹음</vt:lpstr>
      <vt:lpstr>마이크를 소음 측정 센서로 활용</vt:lpstr>
      <vt:lpstr>마이크를 소음 측정 센서로 활용</vt:lpstr>
      <vt:lpstr>마이크를 소음 측정 센서로 활용</vt:lpstr>
      <vt:lpstr>마이크를 소음 측정 센서로 활용</vt:lpstr>
      <vt:lpstr>Pop 라이브러리의 SoundMeter 클래스</vt:lpstr>
      <vt:lpstr>Pop 라이브러리의 SoundMeter 클래스</vt:lpstr>
      <vt:lpstr>Pop 라이브러리의 SoundMeter 클래스</vt:lpstr>
      <vt:lpstr>pop 라이브러리</vt:lpstr>
      <vt:lpstr>pop 라이브러리</vt:lpstr>
      <vt:lpstr>pop 라이브러리</vt:lpstr>
      <vt:lpstr>pop 라이브러리</vt:lpstr>
      <vt:lpstr>pop 라이브러리</vt:lpstr>
      <vt:lpstr>pop 라이브러리</vt:lpstr>
      <vt:lpstr>pop 라이브러리</vt:lpstr>
      <vt:lpstr>pop 라이브러리</vt:lpstr>
      <vt:lpstr>텍스트 음성 변환</vt:lpstr>
      <vt:lpstr>텍스트 음성 변환</vt:lpstr>
      <vt:lpstr>구글 텍스트 음성 변환기</vt:lpstr>
      <vt:lpstr>gTTS</vt:lpstr>
      <vt:lpstr>gTTS</vt:lpstr>
      <vt:lpstr>명령행 툴</vt:lpstr>
      <vt:lpstr>명령행 툴</vt:lpstr>
      <vt:lpstr>명령행 툴</vt:lpstr>
      <vt:lpstr>gTTS 클래스</vt:lpstr>
      <vt:lpstr>gTTS 클래스</vt:lpstr>
      <vt:lpstr>gTTS 클래스</vt:lpstr>
      <vt:lpstr>gTTS 클래스</vt:lpstr>
      <vt:lpstr>gTTS 클래스</vt:lpstr>
      <vt:lpstr>구글 어시스턴트</vt:lpstr>
      <vt:lpstr>구글 어시스턴트 사용 인증</vt:lpstr>
      <vt:lpstr>구글 어시스턴트 사용 인증</vt:lpstr>
      <vt:lpstr>활동 제어 설정</vt:lpstr>
      <vt:lpstr>활동 제어 설정</vt:lpstr>
      <vt:lpstr>활동 제어 설정</vt:lpstr>
      <vt:lpstr>활동 제어 설정</vt:lpstr>
      <vt:lpstr>활동 제어 설정</vt:lpstr>
      <vt:lpstr>활동 제어 설정</vt:lpstr>
      <vt:lpstr>활동 제어 설정</vt:lpstr>
      <vt:lpstr>활동 제어 설정</vt:lpstr>
      <vt:lpstr>활동 제어 설정</vt:lpstr>
      <vt:lpstr>Actions on Google 프로젝트 생성</vt:lpstr>
      <vt:lpstr>Actions on Google 프로젝트 생성</vt:lpstr>
      <vt:lpstr>Actions on Google 프로젝트 생성</vt:lpstr>
      <vt:lpstr>Actions on Google 프로젝트 생성</vt:lpstr>
      <vt:lpstr>Actions on Google 장치 모델 등록</vt:lpstr>
      <vt:lpstr>Actions on Google 장치 모델 등록</vt:lpstr>
      <vt:lpstr>Actions on Google 장치 모델 등록</vt:lpstr>
      <vt:lpstr>Actions on Google 장치 모델 등록</vt:lpstr>
      <vt:lpstr>Actions on Google 장치 모델 등록</vt:lpstr>
      <vt:lpstr>Actions on Google 장치 모델 등록</vt:lpstr>
      <vt:lpstr>Actions on Google 장치 모델 등록</vt:lpstr>
      <vt:lpstr>Google Assistant API 사용 설정</vt:lpstr>
      <vt:lpstr>Google Assistant API 사용 설정</vt:lpstr>
      <vt:lpstr>Google Assistant API 사용 설정</vt:lpstr>
      <vt:lpstr>Google Assistant API 사용 설정</vt:lpstr>
      <vt:lpstr>Google Assistant API 사용 설정</vt:lpstr>
      <vt:lpstr>Google Assistant API 사용 설정</vt:lpstr>
      <vt:lpstr>Google Assistant API 사용 설정</vt:lpstr>
      <vt:lpstr>Google Assistant API 사용 설정</vt:lpstr>
      <vt:lpstr>엣지 디바이스 자격 증명</vt:lpstr>
      <vt:lpstr>엣지 디바이스 자격 증명</vt:lpstr>
      <vt:lpstr>엣지 디바이스 자격 증명</vt:lpstr>
      <vt:lpstr>엣지 디바이스 자격 증명</vt:lpstr>
      <vt:lpstr>엣지 디바이스 자격 증명</vt:lpstr>
      <vt:lpstr>엣지 디바이스 자격 증명</vt:lpstr>
      <vt:lpstr>엣지 디바이스 자격 증명</vt:lpstr>
      <vt:lpstr>인스턴스 ID 생성</vt:lpstr>
      <vt:lpstr>인스턴스 ID 생성</vt:lpstr>
      <vt:lpstr>인스턴스 ID 생성</vt:lpstr>
      <vt:lpstr>구글 어시스턴트 SDK 설치</vt:lpstr>
      <vt:lpstr>구글 어시스턴트 SDK 설치</vt:lpstr>
      <vt:lpstr>구글 어시스턴트 SDK 설치</vt:lpstr>
      <vt:lpstr>구글 어시스턴트 SDK 설치</vt:lpstr>
      <vt:lpstr>구글 어시스턴트 SDK 설치</vt:lpstr>
      <vt:lpstr>구글 어시스턴트 SDK 예제</vt:lpstr>
      <vt:lpstr>서비스 기반 응용프로그램</vt:lpstr>
      <vt:lpstr>Google Assistant API 활용</vt:lpstr>
      <vt:lpstr>Google Assistant API 활용</vt:lpstr>
      <vt:lpstr>Google Assistant API 활용</vt:lpstr>
      <vt:lpstr>Google Assistant API 활용</vt:lpstr>
      <vt:lpstr>Google Assistant API 활용</vt:lpstr>
      <vt:lpstr>Google Assistant API 활용</vt:lpstr>
      <vt:lpstr>구글 어시스턴트 실행</vt:lpstr>
      <vt:lpstr>구글 어시스턴트 실행</vt:lpstr>
      <vt:lpstr>구글 어시스턴트 실행</vt:lpstr>
      <vt:lpstr>구글 어시스턴트 실행</vt:lpstr>
      <vt:lpstr>구글 어시스턴트 실행</vt:lpstr>
      <vt:lpstr>구글 어시스턴트 실행</vt:lpstr>
      <vt:lpstr>구글 어시스턴트 실행</vt:lpstr>
      <vt:lpstr>구글 어시스턴트 실행</vt:lpstr>
      <vt:lpstr>GAssistant 기반 사용자 장치 액션</vt:lpstr>
      <vt:lpstr>GAssistant 기반 사용자 장치 액션</vt:lpstr>
      <vt:lpstr>GAssistant 기반 사용자 장치 액션</vt:lpstr>
      <vt:lpstr>GAssistant 기반 사용자 장치 액션</vt:lpstr>
      <vt:lpstr>GAssistant 기반 사용자 장치 액션</vt:lpstr>
      <vt:lpstr>음성으로 AIoT SerBot 제어</vt:lpstr>
      <vt:lpstr>음성으로 AIoT SerBot 제어</vt:lpstr>
      <vt:lpstr>음성으로 AIoT SerBot 제어</vt:lpstr>
      <vt:lpstr>내용 정리</vt:lpstr>
      <vt:lpstr>내용 정리</vt:lpstr>
      <vt:lpstr>내용 정리</vt:lpstr>
      <vt:lpstr>내용 정리</vt:lpstr>
      <vt:lpstr>내용 정리</vt:lpstr>
      <vt:lpstr>내용 정리</vt:lpstr>
      <vt:lpstr>연습문제</vt:lpstr>
      <vt:lpstr>연습문제</vt:lpstr>
      <vt:lpstr>연습문제</vt:lpstr>
      <vt:lpstr>연습문제</vt:lpstr>
      <vt:lpstr>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hanback</dc:creator>
  <cp:lastModifiedBy>Hyunwoo</cp:lastModifiedBy>
  <cp:revision>405</cp:revision>
  <dcterms:created xsi:type="dcterms:W3CDTF">2020-03-24T00:53:35Z</dcterms:created>
  <dcterms:modified xsi:type="dcterms:W3CDTF">2020-06-29T02:01:06Z</dcterms:modified>
</cp:coreProperties>
</file>