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60" r:id="rId4"/>
    <p:sldId id="283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80" r:id="rId16"/>
    <p:sldId id="285" r:id="rId17"/>
    <p:sldId id="284" r:id="rId18"/>
    <p:sldId id="288" r:id="rId19"/>
    <p:sldId id="289" r:id="rId20"/>
    <p:sldId id="290" r:id="rId21"/>
    <p:sldId id="286" r:id="rId22"/>
    <p:sldId id="287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22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6/24/2020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6.1.1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배열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6.1 Numpy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6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numpy.eye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사이즈 값을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받아 대각선으로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채우고 나머지는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채운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3377"/>
              </p:ext>
            </p:extLst>
          </p:nvPr>
        </p:nvGraphicFramePr>
        <p:xfrm>
          <a:off x="1043608" y="2139702"/>
          <a:ext cx="403244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np.eye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566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배열을 파라미터로 입력할 경우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Subplot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여러 개의 선형 그래프를 겹쳐 표현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427734"/>
          <a:ext cx="5184576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(30).reshape(10,3)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7AADD9A-1D40-4626-8009-3861099F1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817" y="2211710"/>
            <a:ext cx="2640330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0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파라미터를 입력할 경우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모두 직접 표현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축을 순서 없이 지정할 수 있기에 선이 되돌아가는 형태로 표현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8614"/>
              </p:ext>
            </p:extLst>
          </p:nvPr>
        </p:nvGraphicFramePr>
        <p:xfrm>
          <a:off x="755576" y="2669557"/>
          <a:ext cx="460851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([0,10,20,30,40,50,40,30,20,10], data)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90507A5-1A7A-4E0D-A052-4676349AA2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0112" y="2578418"/>
            <a:ext cx="2703195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7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세로형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 값을 나열해 표현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비교하기 쉬운 형태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Pyplot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사용하며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bar(x, y)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1591"/>
              </p:ext>
            </p:extLst>
          </p:nvPr>
        </p:nvGraphicFramePr>
        <p:xfrm>
          <a:off x="755576" y="2787774"/>
          <a:ext cx="5184576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E5B0C3F-B678-42BD-A149-3DB451308D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08139" y="2787774"/>
            <a:ext cx="2280285" cy="21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387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세로형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추가 파라미터로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width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align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입력할 경우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막대의 두께를 조절하거나 값의 모서리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값의 중앙에 정렬해 표현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align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파라미터에는 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center’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edge’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 사용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2747"/>
              </p:ext>
            </p:extLst>
          </p:nvPr>
        </p:nvGraphicFramePr>
        <p:xfrm>
          <a:off x="1331640" y="2573482"/>
          <a:ext cx="5184576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data, width=0.1)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data, align='edge')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572C0B1-B0B4-4C85-B7A7-3AAB4AE627F7}"/>
              </a:ext>
            </a:extLst>
          </p:cNvPr>
          <p:cNvPicPr/>
          <p:nvPr/>
        </p:nvPicPr>
        <p:blipFill rotWithShape="1">
          <a:blip r:embed="rId2"/>
          <a:srcRect b="49874"/>
          <a:stretch/>
        </p:blipFill>
        <p:spPr>
          <a:xfrm>
            <a:off x="2267744" y="3507854"/>
            <a:ext cx="1871603" cy="1635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0CC30D-EFE9-4FD7-B02C-B61753CEE965}"/>
              </a:ext>
            </a:extLst>
          </p:cNvPr>
          <p:cNvPicPr/>
          <p:nvPr/>
        </p:nvPicPr>
        <p:blipFill rotWithShape="1">
          <a:blip r:embed="rId2"/>
          <a:srcRect t="49874"/>
          <a:stretch/>
        </p:blipFill>
        <p:spPr>
          <a:xfrm>
            <a:off x="4283968" y="3459363"/>
            <a:ext cx="2015014" cy="16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330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세로형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개의 데이터를 하나의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Subplot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표현하고자 할 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색상 구분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2944" y="2211705"/>
          <a:ext cx="445516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(30).reshape(3,10)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data[0], color='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lightgray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data[1],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data[2], color='black')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99E73DF-6D50-4A75-8B13-5AEF8CFEF76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688" y="2139702"/>
            <a:ext cx="3505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818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세로형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막대그래프가 겹치지 않게 나열하고 싶다면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조절해 표현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1727066"/>
          <a:ext cx="460851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(15).reshape(3,5)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(0,25,5), data[0], color='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lightgray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(0,25,5)+1, data[1],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(0,25,5)+2, data[2], color='black')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C1660A6-7EC3-42D5-A8F1-A6343789E4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743459"/>
            <a:ext cx="3562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962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세로형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응용해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Back to Back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 생성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반전시키고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입력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9958"/>
              </p:ext>
            </p:extLst>
          </p:nvPr>
        </p:nvGraphicFramePr>
        <p:xfrm>
          <a:off x="1331640" y="2139702"/>
          <a:ext cx="4248472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(20).reshape(2,10)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data[0], color='gray’)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-data[1], color='black’)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7FF03F3-D2A8-4784-9372-9CC5791FED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6857" y="2139702"/>
            <a:ext cx="3086869" cy="19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215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세로형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스택 바 그래프는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bottom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이용해 구현 가능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492" y="1779662"/>
          <a:ext cx="513869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(20).reshape(2,10)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data[0],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data[1], color='black', bottom=data[0])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85D319E-688C-42CD-BB31-D33914B0C0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9492" y="2991207"/>
            <a:ext cx="2910086" cy="19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71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가로형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가로형 막대그래프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Pyplot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barh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barh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(x, y)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 사용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492" y="2283718"/>
          <a:ext cx="485066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DE5A741-7DD1-4A5D-83B1-DBFDDD088D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0903" y="2252836"/>
            <a:ext cx="1863091" cy="16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668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가로형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 파라미터로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height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align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입력할 경우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막대의 두께를 조절하거나 값의 모서리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값의 중앙에 정렬해 표현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align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파라미터에는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center’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edge’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 사용 가능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787774"/>
          <a:ext cx="564274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data, height=0.1)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data, align='edge')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61EF484-AE6C-4869-A118-611203978AB1}"/>
              </a:ext>
            </a:extLst>
          </p:cNvPr>
          <p:cNvPicPr/>
          <p:nvPr/>
        </p:nvPicPr>
        <p:blipFill rotWithShape="1">
          <a:blip r:embed="rId2"/>
          <a:srcRect b="50000"/>
          <a:stretch/>
        </p:blipFill>
        <p:spPr>
          <a:xfrm>
            <a:off x="963625" y="3644133"/>
            <a:ext cx="1363484" cy="13587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233ACC-5FC1-4C56-97E9-D70F733D738D}"/>
              </a:ext>
            </a:extLst>
          </p:cNvPr>
          <p:cNvPicPr/>
          <p:nvPr/>
        </p:nvPicPr>
        <p:blipFill rotWithShape="1">
          <a:blip r:embed="rId2"/>
          <a:srcRect t="49803"/>
          <a:stretch/>
        </p:blipFill>
        <p:spPr>
          <a:xfrm>
            <a:off x="2483768" y="3631297"/>
            <a:ext cx="1269476" cy="13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numpy.random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random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입력하면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알고리즘에서 랜덤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노이즈나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가중치의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초깃값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등으로 활용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23364"/>
              </p:ext>
            </p:extLst>
          </p:nvPr>
        </p:nvGraphicFramePr>
        <p:xfrm>
          <a:off x="1043608" y="2563738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((2,2))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717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가로형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 색상 변경 가능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452" y="1779662"/>
          <a:ext cx="4274596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(30).reshape(3,10)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data[0], color='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lightgray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data[1],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data[2], color='black')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73D52AB-28B7-492B-A257-86060401C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2992" y="1724025"/>
            <a:ext cx="3390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78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가로형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막대그래프가 겹치지 않게 나열하고 싶다면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조절해 표현 가능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452" y="1779662"/>
          <a:ext cx="449062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(15).reshape(3,5)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(0,25,5), data[0], color='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lightgray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(0,25,5)+1, data[1],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(0,25,5)+2, data[2], color='black')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15A8032-0B46-4BFD-A09B-08FF59341F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3193" y="1695450"/>
            <a:ext cx="3448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818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가로형 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 응용해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Back to Back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그래프를 생성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반전시키고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 입력</a:t>
            </a:r>
            <a:endParaRPr lang="en-US" altLang="ko-KR" sz="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452" y="2211710"/>
          <a:ext cx="405857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(20).reshape(2,10)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data[0],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-data[1], color='black')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5593890-CAD6-4E98-9A0C-B03F875C80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4828" y="2139702"/>
            <a:ext cx="3429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05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산점도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산점도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값을 점으로 표현한 그래프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분포를 파악하기 쉬운 그래프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Pyplot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scatter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사용하며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scatter(x, y)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사용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715766"/>
          <a:ext cx="424847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(1000).reshape(2,500)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plt.scatter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(data[0], data[1])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57A5ED8-4A2D-461A-A6F3-C20D1504F7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6096" y="2684528"/>
            <a:ext cx="2376264" cy="18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05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히스토그램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값의 분포를 막대 그래프로 표현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구간별 확률분포나 밀도를 비교하기 좋은 그래프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Matplotlib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지원하는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hist(list)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구현 가능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715766"/>
          <a:ext cx="4248472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6B0E08F-CB5E-4A8E-87B9-5F5AD4C70C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0112" y="2715766"/>
            <a:ext cx="2289175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72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원판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원판 그래프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값의 비율을 한눈에 비교하기 좋은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pie(list)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구현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list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값들은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개까지 표현 가능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715766"/>
          <a:ext cx="424847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plt.pie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AAD2190-E284-49E6-BFE1-33BD38D9B82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0112" y="2542479"/>
            <a:ext cx="2340610" cy="23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807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Matplotlib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그래프로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시각화할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수 있는 패키지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plot(list): list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값들을 선으로 이은 그래프를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bar(index, list):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별 값을 세로 막대로 표현한 그래프를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barh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(index, list):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별 값을 가로 막대로 표현한 그래프를 생성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pie(list):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값을 원판으로 표현한 그래프를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hist(list):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값들의 분포를 표현한 그래프를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scatter(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list_x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list_y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x, y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좌표에 점을 찍어 표현한 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13523286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30.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데이터를 선형 그래프로 출력하는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9470F-8064-437C-AA95-8CCC47E1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1670"/>
            <a:ext cx="62007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20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코드와 출력을 읽고 틀린 부분을 고쳐보세요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1AA4B7-396A-4A01-BBC8-5E147D840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779662"/>
          <a:ext cx="403244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(20).reshape(2,10)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data[0], color='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lightgray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plt.bar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(10), data[1], color='gray')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6B087E-3F36-4E83-850F-9E7350199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21"/>
          <a:stretch/>
        </p:blipFill>
        <p:spPr>
          <a:xfrm>
            <a:off x="5148064" y="1745997"/>
            <a:ext cx="3515090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17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센서의 밝기 값을 그래프로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1AA4B7-396A-4A01-BBC8-5E147D840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2144888"/>
          <a:ext cx="4248472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 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range(100):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arr.append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delay(50)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90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에서는 형태 변형이나 배열 추출에 관한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제공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arange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패턴이 있는 배열을 생성하면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배열로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ndarray.reshape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arange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생성된 배열을 다차원 배열로 변환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호출한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재구성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29107"/>
              </p:ext>
            </p:extLst>
          </p:nvPr>
        </p:nvGraphicFramePr>
        <p:xfrm>
          <a:off x="1043608" y="3219822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reshp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arr.reshape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(2,5)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reshp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52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실행시켜 결과를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세로형 막대그래프로 출력해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 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결과에서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산점도그래프로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 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결과에서 히스토그램으로 출력해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9733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6.3.2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부가적인 표현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6.3 Matplotlib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0040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그래프 제목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title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 제목 표현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73DC71-8DB2-4D46-8B6B-9711D3A61A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1851670"/>
          <a:ext cx="518457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plt.title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("stock prices")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E5CF02E-AB12-4EE5-B63C-33E566B0B6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9259" y="1707654"/>
            <a:ext cx="2209165" cy="21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728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축 라벨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xlabel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ylabel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라벨 표현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779662"/>
          <a:ext cx="5184576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plt.title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("stock prices")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plt.xlabel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("time")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plt.ylabel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("dollar")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6A126BD-E057-4EE6-A5BF-1F199D8F9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176" y="1707654"/>
            <a:ext cx="207518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288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범례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legend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범례 표현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851670"/>
          <a:ext cx="482453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(30).reshape(10,3)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plt.title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("stock prices")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plt.xlabel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("time")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plt.ylabel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("dollar")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plt.legend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(["None-pi","Panthers","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Macplotlib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017D4C5-D966-4F3D-9637-863F60B52A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2120" y="1851670"/>
            <a:ext cx="2413635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941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Matplotlib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 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축의 라벨이나 그래프의 범례를 표현 가능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title(name):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title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xlabel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라벨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ylabel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축 라벨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legend(list):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 범례 생성</a:t>
            </a:r>
          </a:p>
        </p:txBody>
      </p:sp>
    </p:spTree>
    <p:extLst>
      <p:ext uri="{BB962C8B-B14F-4D97-AF65-F5344CB8AC3E}">
        <p14:creationId xmlns:p14="http://schemas.microsoft.com/office/powerpoint/2010/main" val="28665489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33.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아래의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그래프로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22CF5A-7C0F-4523-AFDE-787B251148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141374"/>
          <a:ext cx="5184576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range(100):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arr.append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delay(50)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).reshape(50,2)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282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실행시켜 결과를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아래와 같은 표현을 추가해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89889B-E995-4D99-A340-E9F2722C0D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2283718"/>
          <a:ext cx="3312368" cy="1659630"/>
        </p:xfrm>
        <a:graphic>
          <a:graphicData uri="http://schemas.openxmlformats.org/drawingml/2006/table">
            <a:tbl>
              <a:tblPr firstRow="1" firstCol="1" bandRow="1"/>
              <a:tblGrid>
                <a:gridCol w="1913294">
                  <a:extLst>
                    <a:ext uri="{9D8B030D-6E8A-4147-A177-3AD203B41FA5}">
                      <a16:colId xmlns:a16="http://schemas.microsoft.com/office/drawing/2014/main" val="1798890016"/>
                    </a:ext>
                  </a:extLst>
                </a:gridCol>
                <a:gridCol w="1399074">
                  <a:extLst>
                    <a:ext uri="{9D8B030D-6E8A-4147-A177-3AD203B41FA5}">
                      <a16:colId xmlns:a16="http://schemas.microsoft.com/office/drawing/2014/main" val="3269070596"/>
                    </a:ext>
                  </a:extLst>
                </a:gridCol>
              </a:tblGrid>
              <a:tr h="331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ko-KR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그래프 제목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 err="1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CdS</a:t>
                      </a: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 Data</a:t>
                      </a:r>
                      <a:endParaRPr lang="ko-KR" sz="1150" dirty="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94379"/>
                  </a:ext>
                </a:extLst>
              </a:tr>
              <a:tr h="331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x</a:t>
                      </a:r>
                      <a:r>
                        <a:rPr lang="ko-KR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축 라벨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Count</a:t>
                      </a:r>
                      <a:endParaRPr lang="ko-KR" sz="1150" dirty="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69013"/>
                  </a:ext>
                </a:extLst>
              </a:tr>
              <a:tr h="331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y</a:t>
                      </a:r>
                      <a:r>
                        <a:rPr lang="ko-KR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축 라벨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Lux</a:t>
                      </a:r>
                      <a:endParaRPr lang="ko-KR" sz="1150" dirty="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66186"/>
                  </a:ext>
                </a:extLst>
              </a:tr>
              <a:tr h="331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ko-KR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첫 번째 범례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First</a:t>
                      </a:r>
                      <a:endParaRPr lang="ko-KR" sz="1150" dirty="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73338"/>
                  </a:ext>
                </a:extLst>
              </a:tr>
              <a:tr h="3319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ko-KR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두 번째 범례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1500"/>
                        </a:spcAft>
                        <a:tabLst>
                          <a:tab pos="643255" algn="l"/>
                        </a:tabLst>
                      </a:pPr>
                      <a:r>
                        <a:rPr lang="en-US" sz="1150" dirty="0">
                          <a:effectLst/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  <a:cs typeface="경기천년바탕 Regular" panose="02020503020101020101" pitchFamily="18" charset="-127"/>
                        </a:rPr>
                        <a:t>Second</a:t>
                      </a:r>
                      <a:endParaRPr lang="ko-KR" sz="1150" dirty="0">
                        <a:effectLst/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  <a:cs typeface="경기천년바탕 Regular" panose="02020503020101020101" pitchFamily="18" charset="-127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8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파이썬과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같이 특정 배열 잘라내기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02084"/>
              </p:ext>
            </p:extLst>
          </p:nvPr>
        </p:nvGraphicFramePr>
        <p:xfrm>
          <a:off x="1043608" y="1707654"/>
          <a:ext cx="4032448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[5]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s2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[:5]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s3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[2:5]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print(s3)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변형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다차원 배열에서 특정 원소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열의  범위 지정으로 추출가능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95455"/>
              </p:ext>
            </p:extLst>
          </p:nvPr>
        </p:nvGraphicFramePr>
        <p:xfrm>
          <a:off x="1043608" y="1820778"/>
          <a:ext cx="4032448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(10).reshape(2,5)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[1,4]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s2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[1:]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s3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[0, :]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s4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[:, 0]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print(s4)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05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벡터 및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연산에 편리한 기능들을 사용 가능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설치 명령어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pip3 install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빠른 연산을 위한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배열 타입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array(list):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타입을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타입으로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zeros(shape):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382592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ones(shape):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full(shape, n):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eye(size):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size x size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크기의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대각선은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나머지는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채워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random.random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(shape):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랜덤으로 채운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290550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arange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(start, stop, step):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까지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step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만큼 증감시킨 값을 갖는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파라미터만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까지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씩 증감하는 값으로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reshape(shape):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재구성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추출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잘라내기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리스트를 추출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잘라내기 방법과 동일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92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7.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A9F7D3-3535-404B-9EF3-7912E662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1806"/>
              </p:ext>
            </p:extLst>
          </p:nvPr>
        </p:nvGraphicFramePr>
        <p:xfrm>
          <a:off x="1043608" y="1851670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([[1,2,3],[4,5,6])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arr.ndim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arr.shape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8.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A9F7D3-3535-404B-9EF3-7912E662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02799"/>
              </p:ext>
            </p:extLst>
          </p:nvPr>
        </p:nvGraphicFramePr>
        <p:xfrm>
          <a:off x="1043608" y="1851670"/>
          <a:ext cx="40324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((3,3))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numpy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넘파이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빠른 고성능 연산을 위해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언어로 구현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벡터 및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텐서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연산에 편리한 기능들을 사용가능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대수 계산에 유용한 패키지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편의성과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언어의 연산 능력을 동시에 이용 가능</a:t>
            </a:r>
          </a:p>
        </p:txBody>
      </p:sp>
    </p:spTree>
    <p:extLst>
      <p:ext uri="{BB962C8B-B14F-4D97-AF65-F5344CB8AC3E}">
        <p14:creationId xmlns:p14="http://schemas.microsoft.com/office/powerpoint/2010/main" val="344821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9.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다음과 같은 출력을 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931D97-1A7F-40BA-B6AB-60EAD7BA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7694"/>
            <a:ext cx="4725924" cy="6294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D62F87-C8BF-4B01-B311-D98B1945854E}"/>
              </a:ext>
            </a:extLst>
          </p:cNvPr>
          <p:cNvSpPr/>
          <p:nvPr/>
        </p:nvSpPr>
        <p:spPr>
          <a:xfrm>
            <a:off x="1043608" y="1923678"/>
            <a:ext cx="3024336" cy="77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3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아래의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센서를 이용하여 주변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A9F7D3-3535-404B-9EF3-7912E662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27410"/>
              </p:ext>
            </p:extLst>
          </p:nvPr>
        </p:nvGraphicFramePr>
        <p:xfrm>
          <a:off x="1043608" y="2283718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(7)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range(10):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     value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     print(value)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     delay(500)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97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실행시켜 결과를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10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저장할 수 있는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초기화하여 생성하고 배열의 값을 출력하는 코드를 추가해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배열에 저장하고 이를 출력하는 코드를 추가해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 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생성된 배열을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(2,5)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변경하고 이를 출력하는 코드를 추가해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E. 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변경된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배열중</a:t>
            </a:r>
            <a:r>
              <a:rPr lang="ko-KR" altLang="en-US" sz="170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첫 행만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추출하여 출력해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7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6.1.2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6.1 Numpy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1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연산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파이썬에서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사용하는 연산자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(+, -, *, /)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일반적 연산과 달리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지원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사칙연산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보다 연산 속도가 빠름</a:t>
            </a:r>
          </a:p>
          <a:p>
            <a:pPr lvl="1">
              <a:lnSpc>
                <a:spcPct val="150000"/>
              </a:lnSpc>
              <a:defRPr/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67544" y="3219822"/>
          <a:ext cx="4032448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y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(3,-1,-1).reshape(2,2)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s1 = x + 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44008" y="3219822"/>
          <a:ext cx="4032448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s2 = x - y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s3 = x * y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s4 = x / y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print(s4)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15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사용해 사칙연산 가능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7544" y="1995686"/>
          <a:ext cx="4032448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y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(3,-1,-1).reshape(2,2)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np.add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644008" y="1995686"/>
          <a:ext cx="4032448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s2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np.subtract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s3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np.multiply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s4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np.divide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print(s4)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8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행렬곱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머신러닝을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프로그래밍할 때 일반적으로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연산 속도가 빠르고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지원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머신러닝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프로그래밍에서 매우 중요한 패키지로 사용됨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matmul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사용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3003798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y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(3,-1,-1).reshape(2,2)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np.matmul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print(s1)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14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절대값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제곱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제곱근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로그를 구하는 연산 지원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43608" y="1851670"/>
          <a:ext cx="4032448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np.abs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s2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np.square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s3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np.sqrt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s4 =  np.log(x)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print(s4)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59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파이썬에서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사용하는 연산자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(+, -, *, /)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연산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 가능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+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add(x, y):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배열을 덧셈하여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subtract(x, y):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뺄셈하여 반환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* 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multiply(x, y):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배열을 곱셈하여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divide(x, y):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나눗셈하여 반환</a:t>
            </a:r>
          </a:p>
        </p:txBody>
      </p:sp>
    </p:spTree>
    <p:extLst>
      <p:ext uri="{BB962C8B-B14F-4D97-AF65-F5344CB8AC3E}">
        <p14:creationId xmlns:p14="http://schemas.microsoft.com/office/powerpoint/2010/main" val="153868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matmul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(x, y):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행렬곱하여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abs(x):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절대값으로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square(x):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제곱하여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sqrt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제곱근으로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log(x):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로그값으로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391724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빠른 연산을 위한 </a:t>
            </a:r>
            <a:r>
              <a:rPr lang="en-US" altLang="ko-KR" sz="22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배열 타입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array(list): </a:t>
            </a: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타입을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타입으로 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zeros(shape):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ones(shape):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full(shape, n):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eye(size): size x size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크기의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대각선은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1,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나머지는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채워 생성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20040" lvl="1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89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93307B-FFFC-416B-92AD-336F3B5231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851670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np.ones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a1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a2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np.add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print(a1)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print(a2)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296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93307B-FFFC-416B-92AD-336F3B5231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851670"/>
          <a:ext cx="403244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([[1,2], [3,4]])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a1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np.matmul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print(a1)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0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13.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제곱하여 출력하는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93307B-FFFC-416B-92AD-336F3B5231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03698"/>
          <a:ext cx="403244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([0.1, 1, 10, 11])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7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6.1.3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데이터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HY강B" panose="02030600000101010101" pitchFamily="18" charset="-127"/>
                <a:ea typeface="HY강B" panose="02030600000101010101" pitchFamily="18" charset="-127"/>
              </a:rPr>
              <a:t>6.1 Numpy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764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처리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다양하게 활용할 수 있도록 데이터 처리 관련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지원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필터링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통계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정렬 등 유용하게 사용할 수 있는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06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조건부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배열에서 특정 조건에 따라 어느 배열의 원소를 가져올지 선택해 새로운 배열 생성 가능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ex. 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배열을 비교해 더 큰 값을 가져와 배열 생성 가능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2880360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y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(3,-1,-1).reshape(2,2)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np.where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 &gt; y, x, y)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print(s1)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253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배열 통계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배열에서 합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최댓값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최솟값 검색하는 연산 지원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1923678"/>
          <a:ext cx="4032448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s2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np.mean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s3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np.max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s4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print(s4)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23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배열 통계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표준편차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분산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원소 누적 합과 곱 연산 지원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43608" y="1851670"/>
          <a:ext cx="4032448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(4).reshape(2,2)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np.std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s2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s3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np.cumsum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s4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np.cumprod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print(s4)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6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집합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비교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정렬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중복 제거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합집합 등 집합 연산 메소드 사용가능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43608" y="1781914"/>
          <a:ext cx="5832648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np.ones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((2,2))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y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(3,-1,-1).reshape(2,2)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s1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print(s1)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s2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np.unique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print(s2)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s3 =  np.union1d(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print(s3)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s4 =  np.setdiff1d(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y,x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print(s4)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578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파일 저장 및 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save(name, x)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저장 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‘name’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파일명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‘.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npy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확장자인 바이너리 형식으로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load(name)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로드 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파일명은 확장자까지 모두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포함해야함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03858"/>
              </p:ext>
            </p:extLst>
          </p:nvPr>
        </p:nvGraphicFramePr>
        <p:xfrm>
          <a:off x="1043608" y="3219822"/>
          <a:ext cx="58326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randoms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y=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np.load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randoms.npy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print(y)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random.random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(shape):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랜덤 값으로 채운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생성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arange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(start, stop, step): start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까지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step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만큼 증감시킨 값을 갖는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파라미터만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입력해 생성 가능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까지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씩 증감하는 값으로 생성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reshape(shape):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형태로 재구성</a:t>
            </a: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8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23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파일 저장 및 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savez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arr_name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=x, …)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개의 배열을 한 파일로 저장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‘.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npz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확장자인 바이너리 형식으로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사용 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닫아줘야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18622"/>
              </p:ext>
            </p:extLst>
          </p:nvPr>
        </p:nvGraphicFramePr>
        <p:xfrm>
          <a:off x="467544" y="2951202"/>
          <a:ext cx="4176464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y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print(y)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7BE33B-A9AD-48B0-86F7-F51AF2658A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56212" y="2947845"/>
          <a:ext cx="3952056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np.savez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randoms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arr1=x, arr2=y)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z=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np.load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randoms.npz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print(z["arr1"])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print(z["arr2"])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z.close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2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파일 저장 및 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savetxt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(name, x)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형식으로 저장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loadtxt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 파일 로드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4818"/>
              </p:ext>
            </p:extLst>
          </p:nvPr>
        </p:nvGraphicFramePr>
        <p:xfrm>
          <a:off x="755576" y="2571750"/>
          <a:ext cx="4176464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x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print(x)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np.savetxt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("texts.txt", 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y=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np.loadtxt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("texts.txt")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print(y)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6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where(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x, y)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조건 연산자 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True, False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배열을 이용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조건이 참이면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원소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거짓이면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원소를 선택해 새로운 배열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sum(x):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모든 원소 값을 덧셈하여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mean(x):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모든 원소 값의 평균을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max(x):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모든 원소 값 중 최댓값을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모든 원소 값 중 최솟값을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std(x):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표준편차를 반환</a:t>
            </a:r>
          </a:p>
        </p:txBody>
      </p:sp>
    </p:spTree>
    <p:extLst>
      <p:ext uri="{BB962C8B-B14F-4D97-AF65-F5344CB8AC3E}">
        <p14:creationId xmlns:p14="http://schemas.microsoft.com/office/powerpoint/2010/main" val="2024672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var(x):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분산을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cumsum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원소 순 누적 합을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cumprod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원소 순 누적 곱을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sort(x):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배열을 정렬하여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unique(x):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중복을 제거하여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union1d(x, y):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합집합을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setdiff1d(x, y):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배열의 차집합을 반환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27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save(name, x) 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name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파일명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npy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확장자인 바이너리 형식으로 저장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load(name) 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로드 메소드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파일명은 확장자까지 모두 포함해야 함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savez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arr_name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=x, …)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개의 배열을 한 파일로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파일명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arr_name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배열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이름을 지정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확장자는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npz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저장되며 바이너리 형식으로 저장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사용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종료시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이용해 파일을 닫아줘야 함</a:t>
            </a:r>
          </a:p>
        </p:txBody>
      </p:sp>
    </p:spTree>
    <p:extLst>
      <p:ext uri="{BB962C8B-B14F-4D97-AF65-F5344CB8AC3E}">
        <p14:creationId xmlns:p14="http://schemas.microsoft.com/office/powerpoint/2010/main" val="995722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savetxt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(name, x) /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loadtxt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: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name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이름의 텍스트 파일 저장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로드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335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14.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CE98BB-4231-436C-B96A-D3E7723F9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779662"/>
          <a:ext cx="3672408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([1,2,3,4])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a1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a2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a3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np.mean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print(a1)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print(a2)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print(a3)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539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15.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CE98BB-4231-436C-B96A-D3E7723F9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779662"/>
          <a:ext cx="3816424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arr1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([1,2,3,4])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arr2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([4,3,2,1])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a1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np.where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(arr1&gt;arr2, arr1, arr2)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print(a1)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260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16.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정렬하여 출력하는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CE98BB-4231-436C-B96A-D3E7723F9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2264266"/>
          <a:ext cx="367240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([5, 1, -10, 11, 3])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90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17.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아래의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개씩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저장하고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CE98BB-4231-436C-B96A-D3E7723F9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2228850"/>
          <a:ext cx="338437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arr1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arr2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(arr1)):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35A5BC-E6CE-484C-9EDF-08411287DB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68516" y="2216524"/>
          <a:ext cx="338437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arr1[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]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(arr2)):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arr2[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]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print(arr1)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print(arr2)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메소드로부터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생성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타입 입력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가능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44171"/>
              </p:ext>
            </p:extLst>
          </p:nvPr>
        </p:nvGraphicFramePr>
        <p:xfrm>
          <a:off x="1043608" y="2499742"/>
          <a:ext cx="40324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([1,2,3])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print(type(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59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실행시키고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센서에 변화를 주었을 때 출력을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arr1, arr2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두개의 배열을 비교하여 작은 값이 저장되는 새로운 배열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생성해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생성된 배열을 오름차순으로 정렬해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	C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정렬된 배열을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ARRAY.txt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저장하고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로드해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23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6.2.1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데이터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6.2 pandas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007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pandas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pandas(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판다스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행과 열이 있는 데이터 테이블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색인별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 조회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조건별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데이터 조회 등 데이터 통계와 분석에 유용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인공지능을 학습시키기 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필터링을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위해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대량의 데이터를 확인하기 쉬움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405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pandas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데이터 테이블과 비슷한 개념으로 데이터를 관리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시리즈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인덱스와 값만 있는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테이블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열과 인덱스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값이 있는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테이블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493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시리즈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series 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인덱스와 값만 갖는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구조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딕셔너리와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비슷하게 인덱스를 참조해 값에 접근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Pandas.Series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메소드로부터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인덱스와 값에 해당하는 리스트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8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3003798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[32, 68, 220, 72]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pd.Series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print(type(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374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시리즈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values 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시리즈가 갖고 있는 값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시리즈의 인덱스 반환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43608" y="2499742"/>
          <a:ext cx="403244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sr.index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sr.values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35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프레임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인덱스와 값뿐만 아니라 열도 갖는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구조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값에 접근하려면 인덱스와 열을 동시에 참조해야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[index][column]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열과 인덱스를 지정하여 특정 값을 추출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pandas.DataFrame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메소드로부터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값만 입력해 생성한 경우 인덱스와 열에 자동으로 순번을 지정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07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프레임 생성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43608" y="1491630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[0][1])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60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프레임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인덱스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열을 직접 지정하여 데이터 프레임을 생성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해당하는 리스트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입력받아야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함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43608" y="2283718"/>
          <a:ext cx="5184576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"])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84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프레임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 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각 행의 색인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columns 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각 열의 색인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values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시리즈와 달리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배열로 값을 반환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43608" y="2828890"/>
          <a:ext cx="5040560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df.index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df.columns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df.values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23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배열 타입처럼 다차원으로 생성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ndim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속성을 이용해 차원과 배열 형태를 확인가능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7186"/>
              </p:ext>
            </p:extLst>
          </p:nvPr>
        </p:nvGraphicFramePr>
        <p:xfrm>
          <a:off x="1043608" y="2499742"/>
          <a:ext cx="40324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([[1,2,3],[4,5,6])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arr.ndim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arr.shape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91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Pandas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통계와 분석에 유용한 패키지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행과 열이 있는 데이터 테이블을 사용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표의 개념으로 데이터를 관리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Series(list, index) : Pandas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Series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타입으로 생성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각각 값과 인덱스를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담고있는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입력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시리즈가 갖고 있는 값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인덱스를 반환합니다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736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(list, index, columns) 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인덱스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담고있는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리스트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입력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값만 입력해 생성한 경우 인덱스와 열에 자동 순번 지정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행의 색인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columns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열의 색인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values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배열로 값 반환</a:t>
            </a:r>
          </a:p>
        </p:txBody>
      </p:sp>
    </p:spTree>
    <p:extLst>
      <p:ext uri="{BB962C8B-B14F-4D97-AF65-F5344CB8AC3E}">
        <p14:creationId xmlns:p14="http://schemas.microsoft.com/office/powerpoint/2010/main" val="4266889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DataFrame.head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앞 부분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조회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DataFrame.tail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뒷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부분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조회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[name]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프레임에서 특정 열을 조회</a:t>
            </a:r>
          </a:p>
        </p:txBody>
      </p:sp>
    </p:spTree>
    <p:extLst>
      <p:ext uri="{BB962C8B-B14F-4D97-AF65-F5344CB8AC3E}">
        <p14:creationId xmlns:p14="http://schemas.microsoft.com/office/powerpoint/2010/main" val="648461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95856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18.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3FCB6D-A600-451A-9A20-44220ACF3C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9301" y="1780097"/>
          <a:ext cx="403244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[[1, 2, 3,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[7, 11, 13, 17],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[19, 23, 29, 31]]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print(df[2][2])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0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95856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19.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3FCB6D-A600-451A-9A20-44220ACF3C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9301" y="1780097"/>
          <a:ext cx="403244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[1, 5, 9, 13]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index = ["A", "B", "C", "D"]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pd.Series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["C"])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20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프레임을 사용해 다음과 같은 출력을 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06400-141E-4D75-9A10-0817799E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55726"/>
            <a:ext cx="4725924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4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센서의 밝기 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11FEBC-B05F-4218-862A-1131D7C0FD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9301" y="1780097"/>
          <a:ext cx="4032448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arr1, arr2, arr3 = [], [], []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range(3):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arr1.append(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arr2.append(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arr3.append(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[arr1,arr2,arr3]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25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9918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실행시켜 결과를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갖고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[‘A’, ‘B’, ‘C’]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갖는 시리즈를 생성해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갖고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[‘A’, ‘B’, ‘C’]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columns,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[‘D’, ‘E’, ‘F’]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index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갖는 데이터 프레임을 생성해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165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6.2.2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데이터 조회 및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AutoCar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6.2 pandas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771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조회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loc()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행과 열에 해당하는 값이나 특정 범위에 있는 값 조회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0EAA8-9BA1-45D2-AC81-82B0308E1D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1981679"/>
          <a:ext cx="5544616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df.loc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"]) 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프레임에서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열을 조회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df.loc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[:,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"]) 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프레임에서 모든 행에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열을 조회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df.loc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[:,"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":"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"]) 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프레임에서 모든 행에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열을 조회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2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numpy.arange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리스트 중에서 패턴이 반복되는 형태 배열을 생성할 때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개만 받은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까지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씩 증감하는 형태로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개를 받은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 범위와 증가 폭을 지정 가능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31261"/>
              </p:ext>
            </p:extLst>
          </p:nvPr>
        </p:nvGraphicFramePr>
        <p:xfrm>
          <a:off x="1043608" y="3579862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(5,15,2)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541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[Condition]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SQL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Select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문처럼 특정 조건에 해당하는 값들을 조회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[Condition]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16719"/>
              </p:ext>
            </p:extLst>
          </p:nvPr>
        </p:nvGraphicFramePr>
        <p:xfrm>
          <a:off x="1043608" y="2756882"/>
          <a:ext cx="5544616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cond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df["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"]&gt;=30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print(df[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cond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])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7696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테이블 반전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행과 열이 반전된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3608" y="1826498"/>
          <a:ext cx="5544616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프레임을 반전시켜 반환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44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append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 새로운 데이터 프레임을 추가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추가하려는 데이터 프레임에 중복되는 행이 있어도 따로 추가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중복되는 열이 있으면 병합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2879194"/>
          <a:ext cx="3456384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3E0B47-1E3C-4D6F-B292-671680D220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0029" y="2879194"/>
          <a:ext cx="493196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value2 = [[37, 90, 120, 94]]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index2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df2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(value2, index=index2,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df.append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 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새로운 데이터 프레임을 추가하여 반환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8533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Insert(number,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column_name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values)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 새로운 열을 추가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리스트로 각 행에 열에 대한 새로운 값을 지정해야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리스트가 아닌 변수 또는 상수를 입력하면 모든 행이 그 값으로 초기화 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3291830"/>
          <a:ext cx="3456384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3E0B47-1E3C-4D6F-B292-671680D220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4045" y="3291830"/>
          <a:ext cx="4651324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df.insert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자외선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[6, 3, 7])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print(df)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26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추가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02351"/>
              </p:ext>
            </p:extLst>
          </p:nvPr>
        </p:nvGraphicFramePr>
        <p:xfrm>
          <a:off x="395536" y="1635646"/>
          <a:ext cx="5832648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df.insert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자외선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print(df)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30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drop(name, axis=0|1)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프레임에서 특정 데이터를 삭제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axis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행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열에 있는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삭제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2441"/>
              </p:ext>
            </p:extLst>
          </p:nvPr>
        </p:nvGraphicFramePr>
        <p:xfrm>
          <a:off x="1115616" y="2859741"/>
          <a:ext cx="540060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df.drop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1))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sort_index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프레임에서 인덱스의 오름차순으로 정렬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06781"/>
              </p:ext>
            </p:extLst>
          </p:nvPr>
        </p:nvGraphicFramePr>
        <p:xfrm>
          <a:off x="1115616" y="2355726"/>
          <a:ext cx="540060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df.sort_index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96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sort_values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프레임에서 특정 열의 오름차순으로 정렬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지정된 열을 기준으로 오름차순 정렬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09865"/>
              </p:ext>
            </p:extLst>
          </p:nvPr>
        </p:nvGraphicFramePr>
        <p:xfrm>
          <a:off x="1115616" y="2859782"/>
          <a:ext cx="540060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df.sort_values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"))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133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파일 저장 및 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to_csv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: csv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저장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Pandas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read_csv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: csv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로드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C05DAC-967D-4FF7-994B-F9F33E5F86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2343150"/>
          <a:ext cx="5400600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[[32, 68, 220, 72],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[28, 30, 0, 12],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[38, 81, 0, 91]]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columns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습도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강수량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불쾌지수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index = ["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늦봄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한여름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print(df)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df.to_csv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("weather.csv")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csv=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pd.read_csv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("weather.csv",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index_col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print(csv)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7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DataFrame.loc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[x, y]: 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열에 있는 값을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[Condition]: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Condition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참인 값들을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행과 열을 반전하여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DataFrame.append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데이터 프레임을 추가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DataFrame.insert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name, values): name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이름으로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번째 열에 삽입</a:t>
            </a:r>
          </a:p>
        </p:txBody>
      </p:sp>
    </p:spTree>
    <p:extLst>
      <p:ext uri="{BB962C8B-B14F-4D97-AF65-F5344CB8AC3E}">
        <p14:creationId xmlns:p14="http://schemas.microsoft.com/office/powerpoint/2010/main" val="97760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값을 채워 초기화시킨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numpy.zeros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shape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여러 가지 형태로 생성 가능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91609"/>
              </p:ext>
            </p:extLst>
          </p:nvPr>
        </p:nvGraphicFramePr>
        <p:xfrm>
          <a:off x="1043608" y="2283718"/>
          <a:ext cx="403244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86498"/>
              </p:ext>
            </p:extLst>
          </p:nvPr>
        </p:nvGraphicFramePr>
        <p:xfrm>
          <a:off x="1043608" y="3651870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((2,5))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((2,2,2))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42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DataFrame.drop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(name, axis=0|1):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 또는 열을 삭제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axis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행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열을 삭제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DataFrame.sort_index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index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 데이터 프레임 오름차순 정렬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DataFrame.sort_values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(column):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column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기준 데이터 프레임 오름차순 정렬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to_csv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CSV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파일로 저장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read_csv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(name) : CSV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데이터 프레임으로 로드</a:t>
            </a:r>
          </a:p>
        </p:txBody>
      </p:sp>
    </p:spTree>
    <p:extLst>
      <p:ext uri="{BB962C8B-B14F-4D97-AF65-F5344CB8AC3E}">
        <p14:creationId xmlns:p14="http://schemas.microsoft.com/office/powerpoint/2010/main" val="256278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2DF378-0198-4ED8-88B3-A015AC041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908" y="1714500"/>
          <a:ext cx="396044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[[1, 2, 3,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[7, 11, 13, 17],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[19, 23, 29, 31]]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df.loc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[1][3])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792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23.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2DF378-0198-4ED8-88B3-A015AC041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908" y="1714500"/>
          <a:ext cx="5139236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[[0, 2, 4, 8],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[1, 3, 5, 9],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[2, 4, 6, 10]]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columns = ["A", "B", "C", "D"]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index = ["a", "b", "c"]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df.drop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("C", 1))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093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24.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데이터 프레임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df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"C"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열을 기준으로 정렬하여 출력하는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2DF378-0198-4ED8-88B3-A015AC041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940" y="2258546"/>
          <a:ext cx="5139236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[[5, 0, 7, 1],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	[3, 1, 9,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	[0, 10, 2, 4]]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columns = ["A", "B", "C", "D"]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index = ["a", "b", "c"]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(value, index=index, columns=columns)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876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25.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아래의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센서의 밝기 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2DF378-0198-4ED8-88B3-A015AC041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940" y="2258546"/>
          <a:ext cx="3843092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arr1, arr2, arr3 = [], [], []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range(3):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arr1.append(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arr2.append(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delay(300)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08BB4A-FAC7-4830-95E5-D4E738BF1E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0207" y="2258546"/>
          <a:ext cx="3843092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arr3.append(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[arr1, arr2, arr3]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C = ["A", "B", "C"]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I = ["D", "E", "F"]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arr,index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I,columns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=C)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print(df)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925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실행시켜 결과를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배열을 생성하고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저장하여 데이터 프레임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df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행에 추가해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“B”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1200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이하인 데이터 프레임 중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열을 출력해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	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결과에서 첫 열과 끝 열에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채워진 열을 삽입해보세요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E.	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데이터 프레임을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data.csv”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이름의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CSV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파일로 저장하고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로드하여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6451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6.2.3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통계와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6.2 pandas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8705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사칙 연산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add(x), sub(x),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mul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(x), div(x)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덧셈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뺄셈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곱셈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나눗셈 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각 행과 열의 값을 사칙 연산으로 계산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형태가 맞지 않아 연산할 수 없는 부분은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반환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0EAA8-9BA1-45D2-AC81-82B0308E1D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3167226"/>
          <a:ext cx="360960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[[7,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   [5, 1],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[3, -1]]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0DE1DE-33B9-4B4E-A9FD-20BFF42BCF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99009" y="3167226"/>
          <a:ext cx="360960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value2 = [[1, -3]]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df2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df.add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df.sub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df.mul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df.div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50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사칙 연산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번째 파라미터로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fill_value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입력하면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나오는 것을 방지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겹치지 않는 행 또는 열에 값을 지정해 연산 가능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0EAA8-9BA1-45D2-AC81-82B0308E1D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2752" y="2427734"/>
          <a:ext cx="36096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df.add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fill_value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df.sub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fill_value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df.mul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fill_value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=1))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df.div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fill_value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=1))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533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통계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sum(axis), mean(axis), std(axis), var(axis) 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각 행과 열의 값으로 기본적인 통계를 낼 수 있는 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axis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각 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각 행에 대한 통계 연산 결과를 반환합니다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	</a:t>
            </a:r>
          </a:p>
          <a:p>
            <a:pPr lvl="1">
              <a:lnSpc>
                <a:spcPct val="150000"/>
              </a:lnSpc>
              <a:defRPr/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0EAA8-9BA1-45D2-AC81-82B0308E1D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9748" y="2777490"/>
          <a:ext cx="360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[[7,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   [5, 1],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[3, -1]]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df.mean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df.std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486E777-69F0-4D6B-AEAC-CA4D59375E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6491" y="2777490"/>
          <a:ext cx="360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[[7,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   [5, 1],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[3, -1]]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df.sum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df.mean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df.std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numpy.ones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채운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numpy.full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파라미터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값으로 채운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 생성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98536"/>
              </p:ext>
            </p:extLst>
          </p:nvPr>
        </p:nvGraphicFramePr>
        <p:xfrm>
          <a:off x="1043608" y="1765930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np.ones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np.ones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((2,2))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87987"/>
              </p:ext>
            </p:extLst>
          </p:nvPr>
        </p:nvGraphicFramePr>
        <p:xfrm>
          <a:off x="1043608" y="3638138"/>
          <a:ext cx="403244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np.full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(5,-1)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np.full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((2,2),-1)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600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DataFrame.add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 다른 데이터 프레임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덧셈하여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DataFrame.sub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 다른 데이터 프레임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뺄셈하여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DataFrame.mul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 다른 데이터 프레임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곱셈하여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DataFrame.div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(x):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프레임에 다른 데이터 프레임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나눗셈하여 반환</a:t>
            </a:r>
          </a:p>
        </p:txBody>
      </p:sp>
    </p:spTree>
    <p:extLst>
      <p:ext uri="{BB962C8B-B14F-4D97-AF65-F5344CB8AC3E}">
        <p14:creationId xmlns:p14="http://schemas.microsoft.com/office/powerpoint/2010/main" val="12163531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DataFrame.sum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각 행 또는 열의 합을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DataFrame.mean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각 행 또는 열의 평균을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DataFrame.std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각 행 또는 열의 표준편차를 반환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DataFrame.var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(axis):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 프레임의 각 행 또는 열의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분산를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3614324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26.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E2CBC3-C1C1-4E15-87B8-7427F0DEC6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777385"/>
          <a:ext cx="4176464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[[5, -5],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   [-5,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[5, -5]]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value2 = [[-5, 5]]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df2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(value2)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df.add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735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27.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코드를 읽고 출력을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E2CBC3-C1C1-4E15-87B8-7427F0DEC6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777385"/>
          <a:ext cx="4176464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[[5, -5],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   [-5,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[5, -5]]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df.mean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982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28.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코드와 출력을 읽고 틀린 부분을 고쳐보세요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E2CBC3-C1C1-4E15-87B8-7427F0DEC6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1600" y="1777385"/>
          <a:ext cx="4176464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value = [[5, -5],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   [-5, 5],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[5, -5]]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value2 = [[-5, 5]]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df2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(value2)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df.mul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(df2))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BE70911-0727-4D6B-B071-515FB3C13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13"/>
          <a:stretch/>
        </p:blipFill>
        <p:spPr>
          <a:xfrm>
            <a:off x="5436096" y="1777385"/>
            <a:ext cx="1714890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59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29.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아래의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Cds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lux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E2CBC3-C1C1-4E15-87B8-7427F0DEC6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171700"/>
          <a:ext cx="360960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Cds,delay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pandas as pd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arr1, arr2 = [ ],[ 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for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in range(3):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5CAB594-FD2E-45FC-82B4-A08ADC7226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94358" y="2171700"/>
          <a:ext cx="36096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arr1.append(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arr2.append(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cds.readAverage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delay(300)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[arr1, arr2]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df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print(df)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70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31590"/>
            <a:ext cx="81534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실행시켜 결과를 확인해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 arr1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df2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데이터프레임으로 저장해 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 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결과에서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df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df2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덧셈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뺄샘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곱하기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나누기의 결과를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NaN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없이 출력하세요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D. 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결과에서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df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대하여 각 열의 합계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평균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표준편차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분산을 출력하세요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4497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6.3.1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그래프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537528"/>
            <a:ext cx="2267744" cy="5143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6.3 Matplotlib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899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Matplotlib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Matplotlib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그래프로 시각화 할 수 있는 패키지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그래프를 표현하기 위해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GUI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Subplot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그래프를 표현하기 위한 공간에 대한 객체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Figure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 이상의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Subplot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Window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표현하는 객체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Subplot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에서는 대표적으로 선형 그래프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막대그래프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히스토그램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산점도를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표현 가능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287915-4449-442C-B225-9519E4BB1E50}"/>
              </a:ext>
            </a:extLst>
          </p:cNvPr>
          <p:cNvGrpSpPr/>
          <p:nvPr/>
        </p:nvGrpSpPr>
        <p:grpSpPr>
          <a:xfrm>
            <a:off x="1403648" y="3450688"/>
            <a:ext cx="2530227" cy="1521362"/>
            <a:chOff x="0" y="0"/>
            <a:chExt cx="2962656" cy="215066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EA27F8-9F00-4C67-A4F0-62303E5EA556}"/>
                </a:ext>
              </a:extLst>
            </p:cNvPr>
            <p:cNvSpPr/>
            <p:nvPr/>
          </p:nvSpPr>
          <p:spPr>
            <a:xfrm>
              <a:off x="0" y="7315"/>
              <a:ext cx="2962656" cy="21433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7F081D-6F06-4ED6-BCEC-10A6ABF18346}"/>
                </a:ext>
              </a:extLst>
            </p:cNvPr>
            <p:cNvSpPr/>
            <p:nvPr/>
          </p:nvSpPr>
          <p:spPr>
            <a:xfrm>
              <a:off x="0" y="0"/>
              <a:ext cx="2962656" cy="2414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Figure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3F1278-C02F-40D5-9131-D078898899F8}"/>
                </a:ext>
              </a:extLst>
            </p:cNvPr>
            <p:cNvSpPr/>
            <p:nvPr/>
          </p:nvSpPr>
          <p:spPr>
            <a:xfrm>
              <a:off x="131674" y="351130"/>
              <a:ext cx="1258214" cy="16822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Subplot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056E88-71FA-41A2-A486-AD8558EDDC24}"/>
                </a:ext>
              </a:extLst>
            </p:cNvPr>
            <p:cNvSpPr/>
            <p:nvPr/>
          </p:nvSpPr>
          <p:spPr>
            <a:xfrm>
              <a:off x="1580083" y="351130"/>
              <a:ext cx="1258214" cy="16822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Subplot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6816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선형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선형 그래프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배열 값을 순서대로 나열해 표현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Pyplot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사용하며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plot(list)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A4E7A1-137D-4C85-A4EC-7AD7258A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68264"/>
              </p:ext>
            </p:extLst>
          </p:nvPr>
        </p:nvGraphicFramePr>
        <p:xfrm>
          <a:off x="755576" y="2427734"/>
          <a:ext cx="5184576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data=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np.random.random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F9B6D49-170E-4962-BB66-AD904F36B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8184" y="2355726"/>
            <a:ext cx="2394661" cy="15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500</TotalTime>
  <Words>10869</Words>
  <Application>Microsoft Office PowerPoint</Application>
  <PresentationFormat>화면 슬라이드 쇼(16:9)</PresentationFormat>
  <Paragraphs>1289</Paragraphs>
  <Slides>127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39" baseType="lpstr">
      <vt:lpstr>HY강B</vt:lpstr>
      <vt:lpstr>HY동녘B</vt:lpstr>
      <vt:lpstr>HY동녘M</vt:lpstr>
      <vt:lpstr>HY얕은샘물M</vt:lpstr>
      <vt:lpstr>HY헤드라인M</vt:lpstr>
      <vt:lpstr>경기천년바탕 Regular</vt:lpstr>
      <vt:lpstr>맑은 고딕</vt:lpstr>
      <vt:lpstr>Times New Roman</vt:lpstr>
      <vt:lpstr>Tw Cen MT</vt:lpstr>
      <vt:lpstr>Wingdings</vt:lpstr>
      <vt:lpstr>Wingdings 2</vt:lpstr>
      <vt:lpstr>가을</vt:lpstr>
      <vt:lpstr>PowerPoint 프레젠테이션</vt:lpstr>
      <vt:lpstr>numpy</vt:lpstr>
      <vt:lpstr>배열</vt:lpstr>
      <vt:lpstr>배열</vt:lpstr>
      <vt:lpstr>생성</vt:lpstr>
      <vt:lpstr>생성</vt:lpstr>
      <vt:lpstr>생성</vt:lpstr>
      <vt:lpstr>초기화</vt:lpstr>
      <vt:lpstr>초기화</vt:lpstr>
      <vt:lpstr>초기화</vt:lpstr>
      <vt:lpstr>초기화</vt:lpstr>
      <vt:lpstr>변형</vt:lpstr>
      <vt:lpstr>변형</vt:lpstr>
      <vt:lpstr>변형</vt:lpstr>
      <vt:lpstr>내용 정리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연산</vt:lpstr>
      <vt:lpstr>연산</vt:lpstr>
      <vt:lpstr>행렬곱</vt:lpstr>
      <vt:lpstr>기타 연산</vt:lpstr>
      <vt:lpstr>내용 정리</vt:lpstr>
      <vt:lpstr>내용 정리</vt:lpstr>
      <vt:lpstr>연습문제</vt:lpstr>
      <vt:lpstr>연습문제</vt:lpstr>
      <vt:lpstr>연습문제</vt:lpstr>
      <vt:lpstr>PowerPoint 프레젠테이션</vt:lpstr>
      <vt:lpstr>데이터 처리</vt:lpstr>
      <vt:lpstr>조건부 선택</vt:lpstr>
      <vt:lpstr>배열 통계</vt:lpstr>
      <vt:lpstr>배열 통계</vt:lpstr>
      <vt:lpstr>집합 연산</vt:lpstr>
      <vt:lpstr>파일 저장 및 로드</vt:lpstr>
      <vt:lpstr>파일 저장 및 로드</vt:lpstr>
      <vt:lpstr>파일 저장 및 로드</vt:lpstr>
      <vt:lpstr>내용 정리</vt:lpstr>
      <vt:lpstr>내용 정리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pandas</vt:lpstr>
      <vt:lpstr>데이터 프레임</vt:lpstr>
      <vt:lpstr>시리즈 생성</vt:lpstr>
      <vt:lpstr>시리즈 생성</vt:lpstr>
      <vt:lpstr>데이터 프레임 생성</vt:lpstr>
      <vt:lpstr>데이터 프레임 생성</vt:lpstr>
      <vt:lpstr>데이터 프레임 생성</vt:lpstr>
      <vt:lpstr>데이터 프레임 생성</vt:lpstr>
      <vt:lpstr>내용 정리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데이터 조회</vt:lpstr>
      <vt:lpstr>데이터 조회</vt:lpstr>
      <vt:lpstr>테이블 반전</vt:lpstr>
      <vt:lpstr>데이터 추가</vt:lpstr>
      <vt:lpstr>데이터 추가</vt:lpstr>
      <vt:lpstr>데이터 추가</vt:lpstr>
      <vt:lpstr>데이터 삭제</vt:lpstr>
      <vt:lpstr>데이터 정렬</vt:lpstr>
      <vt:lpstr>데이터 정렬</vt:lpstr>
      <vt:lpstr>파일 저장 및 로드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사칙 연산</vt:lpstr>
      <vt:lpstr>사칙 연산</vt:lpstr>
      <vt:lpstr>통계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Matplotlib</vt:lpstr>
      <vt:lpstr>선형 그래프</vt:lpstr>
      <vt:lpstr>선형 그래프</vt:lpstr>
      <vt:lpstr>선형 그래프</vt:lpstr>
      <vt:lpstr>세로형 막대그래프</vt:lpstr>
      <vt:lpstr>세로형 막대그래프</vt:lpstr>
      <vt:lpstr>세로형 막대그래프</vt:lpstr>
      <vt:lpstr>세로형 막대그래프</vt:lpstr>
      <vt:lpstr>세로형 막대그래프</vt:lpstr>
      <vt:lpstr>세로형 막대그래프</vt:lpstr>
      <vt:lpstr>가로형 막대그래프</vt:lpstr>
      <vt:lpstr>가로형 막대그래프</vt:lpstr>
      <vt:lpstr>가로형 막대그래프</vt:lpstr>
      <vt:lpstr>가로형 막대그래프</vt:lpstr>
      <vt:lpstr>가로형 막대그래프</vt:lpstr>
      <vt:lpstr>산점도 그래프</vt:lpstr>
      <vt:lpstr>히스토그램</vt:lpstr>
      <vt:lpstr>원판 그래프</vt:lpstr>
      <vt:lpstr>내용 정리</vt:lpstr>
      <vt:lpstr>연습문제</vt:lpstr>
      <vt:lpstr>연습문제</vt:lpstr>
      <vt:lpstr>연습문제</vt:lpstr>
      <vt:lpstr>연습문제</vt:lpstr>
      <vt:lpstr>PowerPoint 프레젠테이션</vt:lpstr>
      <vt:lpstr>그래프 제목</vt:lpstr>
      <vt:lpstr>축 라벨</vt:lpstr>
      <vt:lpstr>범례</vt:lpstr>
      <vt:lpstr>내용 정리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hanback</cp:lastModifiedBy>
  <cp:revision>108</cp:revision>
  <dcterms:created xsi:type="dcterms:W3CDTF">2020-03-24T00:53:35Z</dcterms:created>
  <dcterms:modified xsi:type="dcterms:W3CDTF">2020-06-24T08:40:23Z</dcterms:modified>
</cp:coreProperties>
</file>