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drawings/drawing3.xml" ContentType="application/vnd.openxmlformats-officedocument.drawingml.chartshapes+xml"/>
  <Override PartName="/ppt/charts/chart6.xml" ContentType="application/vnd.openxmlformats-officedocument.drawingml.chart+xml"/>
  <Override PartName="/ppt/drawings/drawing4.xml" ContentType="application/vnd.openxmlformats-officedocument.drawingml.chartshapes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drawings/drawing5.xml" ContentType="application/vnd.openxmlformats-officedocument.drawingml.chartshapes+xml"/>
  <Override PartName="/ppt/charts/chart11.xml" ContentType="application/vnd.openxmlformats-officedocument.drawingml.chart+xml"/>
  <Override PartName="/ppt/drawings/drawing6.xml" ContentType="application/vnd.openxmlformats-officedocument.drawingml.chartshapes+xml"/>
  <Override PartName="/ppt/charts/chart12.xml" ContentType="application/vnd.openxmlformats-officedocument.drawingml.chart+xml"/>
  <Override PartName="/ppt/drawings/drawing7.xml" ContentType="application/vnd.openxmlformats-officedocument.drawingml.chartshapes+xml"/>
  <Override PartName="/ppt/charts/chart13.xml" ContentType="application/vnd.openxmlformats-officedocument.drawingml.chart+xml"/>
  <Override PartName="/ppt/drawings/drawing8.xml" ContentType="application/vnd.openxmlformats-officedocument.drawingml.chartshapes+xml"/>
  <Override PartName="/ppt/charts/chart14.xml" ContentType="application/vnd.openxmlformats-officedocument.drawingml.chart+xml"/>
  <Override PartName="/ppt/drawings/drawing9.xml" ContentType="application/vnd.openxmlformats-officedocument.drawingml.chartshapes+xml"/>
  <Override PartName="/ppt/charts/chart15.xml" ContentType="application/vnd.openxmlformats-officedocument.drawingml.chart+xml"/>
  <Override PartName="/ppt/drawings/drawing10.xml" ContentType="application/vnd.openxmlformats-officedocument.drawingml.chartshapes+xml"/>
  <Override PartName="/ppt/charts/chart16.xml" ContentType="application/vnd.openxmlformats-officedocument.drawingml.chart+xml"/>
  <Override PartName="/ppt/drawings/drawing11.xml" ContentType="application/vnd.openxmlformats-officedocument.drawingml.chartshapes+xml"/>
  <Override PartName="/ppt/charts/chart17.xml" ContentType="application/vnd.openxmlformats-officedocument.drawingml.chart+xml"/>
  <Override PartName="/ppt/drawings/drawing12.xml" ContentType="application/vnd.openxmlformats-officedocument.drawingml.chartshapes+xml"/>
  <Override PartName="/ppt/charts/chart18.xml" ContentType="application/vnd.openxmlformats-officedocument.drawingml.chart+xml"/>
  <Override PartName="/ppt/drawings/drawing13.xml" ContentType="application/vnd.openxmlformats-officedocument.drawingml.chartshape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9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0"/>
  </p:notesMasterIdLst>
  <p:sldIdLst>
    <p:sldId id="287" r:id="rId2"/>
    <p:sldId id="282" r:id="rId3"/>
    <p:sldId id="260" r:id="rId4"/>
    <p:sldId id="289" r:id="rId5"/>
    <p:sldId id="290" r:id="rId6"/>
    <p:sldId id="291" r:id="rId7"/>
    <p:sldId id="293" r:id="rId8"/>
    <p:sldId id="292" r:id="rId9"/>
    <p:sldId id="294" r:id="rId10"/>
    <p:sldId id="295" r:id="rId11"/>
    <p:sldId id="296" r:id="rId12"/>
    <p:sldId id="297" r:id="rId13"/>
    <p:sldId id="299" r:id="rId14"/>
    <p:sldId id="300" r:id="rId15"/>
    <p:sldId id="301" r:id="rId16"/>
    <p:sldId id="302" r:id="rId17"/>
    <p:sldId id="303" r:id="rId18"/>
    <p:sldId id="352" r:id="rId19"/>
    <p:sldId id="35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7" r:id="rId44"/>
    <p:sldId id="328" r:id="rId45"/>
    <p:sldId id="329" r:id="rId46"/>
    <p:sldId id="330" r:id="rId47"/>
    <p:sldId id="332" r:id="rId48"/>
    <p:sldId id="333" r:id="rId49"/>
    <p:sldId id="334" r:id="rId50"/>
    <p:sldId id="335" r:id="rId51"/>
    <p:sldId id="336" r:id="rId52"/>
    <p:sldId id="337" r:id="rId53"/>
    <p:sldId id="338" r:id="rId54"/>
    <p:sldId id="339" r:id="rId55"/>
    <p:sldId id="340" r:id="rId56"/>
    <p:sldId id="280" r:id="rId57"/>
    <p:sldId id="341" r:id="rId58"/>
    <p:sldId id="342" r:id="rId59"/>
    <p:sldId id="354" r:id="rId60"/>
    <p:sldId id="344" r:id="rId61"/>
    <p:sldId id="345" r:id="rId62"/>
    <p:sldId id="346" r:id="rId63"/>
    <p:sldId id="347" r:id="rId64"/>
    <p:sldId id="348" r:id="rId65"/>
    <p:sldId id="349" r:id="rId66"/>
    <p:sldId id="351" r:id="rId67"/>
    <p:sldId id="355" r:id="rId68"/>
    <p:sldId id="356" r:id="rId69"/>
    <p:sldId id="357" r:id="rId70"/>
    <p:sldId id="358" r:id="rId71"/>
    <p:sldId id="359" r:id="rId72"/>
    <p:sldId id="360" r:id="rId73"/>
    <p:sldId id="361" r:id="rId74"/>
    <p:sldId id="362" r:id="rId75"/>
    <p:sldId id="363" r:id="rId76"/>
    <p:sldId id="364" r:id="rId77"/>
    <p:sldId id="350" r:id="rId78"/>
    <p:sldId id="365" r:id="rId79"/>
    <p:sldId id="366" r:id="rId80"/>
    <p:sldId id="367" r:id="rId81"/>
    <p:sldId id="368" r:id="rId82"/>
    <p:sldId id="369" r:id="rId83"/>
    <p:sldId id="370" r:id="rId84"/>
    <p:sldId id="371" r:id="rId85"/>
    <p:sldId id="372" r:id="rId86"/>
    <p:sldId id="373" r:id="rId87"/>
    <p:sldId id="374" r:id="rId88"/>
    <p:sldId id="375" r:id="rId89"/>
    <p:sldId id="376" r:id="rId90"/>
    <p:sldId id="377" r:id="rId91"/>
    <p:sldId id="378" r:id="rId92"/>
    <p:sldId id="379" r:id="rId93"/>
    <p:sldId id="380" r:id="rId94"/>
    <p:sldId id="381" r:id="rId95"/>
    <p:sldId id="382" r:id="rId96"/>
    <p:sldId id="383" r:id="rId97"/>
    <p:sldId id="384" r:id="rId98"/>
    <p:sldId id="385" r:id="rId99"/>
    <p:sldId id="386" r:id="rId100"/>
    <p:sldId id="387" r:id="rId101"/>
    <p:sldId id="427" r:id="rId102"/>
    <p:sldId id="428" r:id="rId103"/>
    <p:sldId id="429" r:id="rId104"/>
    <p:sldId id="430" r:id="rId105"/>
    <p:sldId id="431" r:id="rId106"/>
    <p:sldId id="432" r:id="rId107"/>
    <p:sldId id="433" r:id="rId108"/>
    <p:sldId id="434" r:id="rId109"/>
    <p:sldId id="435" r:id="rId110"/>
    <p:sldId id="436" r:id="rId111"/>
    <p:sldId id="437" r:id="rId112"/>
    <p:sldId id="438" r:id="rId113"/>
    <p:sldId id="439" r:id="rId114"/>
    <p:sldId id="388" r:id="rId115"/>
    <p:sldId id="390" r:id="rId116"/>
    <p:sldId id="391" r:id="rId117"/>
    <p:sldId id="392" r:id="rId118"/>
    <p:sldId id="393" r:id="rId119"/>
    <p:sldId id="394" r:id="rId120"/>
    <p:sldId id="395" r:id="rId121"/>
    <p:sldId id="396" r:id="rId122"/>
    <p:sldId id="397" r:id="rId123"/>
    <p:sldId id="398" r:id="rId124"/>
    <p:sldId id="399" r:id="rId125"/>
    <p:sldId id="400" r:id="rId126"/>
    <p:sldId id="401" r:id="rId127"/>
    <p:sldId id="405" r:id="rId128"/>
    <p:sldId id="402" r:id="rId129"/>
    <p:sldId id="403" r:id="rId130"/>
    <p:sldId id="406" r:id="rId131"/>
    <p:sldId id="404" r:id="rId132"/>
    <p:sldId id="407" r:id="rId133"/>
    <p:sldId id="408" r:id="rId134"/>
    <p:sldId id="409" r:id="rId135"/>
    <p:sldId id="410" r:id="rId136"/>
    <p:sldId id="411" r:id="rId137"/>
    <p:sldId id="412" r:id="rId138"/>
    <p:sldId id="413" r:id="rId139"/>
    <p:sldId id="414" r:id="rId140"/>
    <p:sldId id="415" r:id="rId141"/>
    <p:sldId id="416" r:id="rId142"/>
    <p:sldId id="440" r:id="rId143"/>
    <p:sldId id="417" r:id="rId144"/>
    <p:sldId id="418" r:id="rId145"/>
    <p:sldId id="420" r:id="rId146"/>
    <p:sldId id="419" r:id="rId147"/>
    <p:sldId id="441" r:id="rId148"/>
    <p:sldId id="421" r:id="rId149"/>
    <p:sldId id="422" r:id="rId150"/>
    <p:sldId id="423" r:id="rId151"/>
    <p:sldId id="424" r:id="rId152"/>
    <p:sldId id="426" r:id="rId153"/>
    <p:sldId id="425" r:id="rId154"/>
    <p:sldId id="442" r:id="rId155"/>
    <p:sldId id="443" r:id="rId156"/>
    <p:sldId id="444" r:id="rId157"/>
    <p:sldId id="445" r:id="rId158"/>
    <p:sldId id="446" r:id="rId159"/>
    <p:sldId id="447" r:id="rId160"/>
    <p:sldId id="448" r:id="rId161"/>
    <p:sldId id="449" r:id="rId162"/>
    <p:sldId id="450" r:id="rId163"/>
    <p:sldId id="451" r:id="rId164"/>
    <p:sldId id="452" r:id="rId165"/>
    <p:sldId id="453" r:id="rId166"/>
    <p:sldId id="454" r:id="rId167"/>
    <p:sldId id="455" r:id="rId168"/>
    <p:sldId id="456" r:id="rId169"/>
    <p:sldId id="457" r:id="rId170"/>
    <p:sldId id="458" r:id="rId171"/>
    <p:sldId id="459" r:id="rId172"/>
    <p:sldId id="460" r:id="rId173"/>
    <p:sldId id="461" r:id="rId174"/>
    <p:sldId id="462" r:id="rId175"/>
    <p:sldId id="463" r:id="rId176"/>
    <p:sldId id="464" r:id="rId177"/>
    <p:sldId id="465" r:id="rId178"/>
    <p:sldId id="466" r:id="rId179"/>
    <p:sldId id="467" r:id="rId180"/>
    <p:sldId id="468" r:id="rId181"/>
    <p:sldId id="469" r:id="rId182"/>
    <p:sldId id="470" r:id="rId183"/>
    <p:sldId id="471" r:id="rId184"/>
    <p:sldId id="472" r:id="rId185"/>
    <p:sldId id="473" r:id="rId186"/>
    <p:sldId id="474" r:id="rId187"/>
    <p:sldId id="475" r:id="rId188"/>
    <p:sldId id="476" r:id="rId189"/>
    <p:sldId id="477" r:id="rId190"/>
    <p:sldId id="478" r:id="rId191"/>
    <p:sldId id="479" r:id="rId192"/>
    <p:sldId id="480" r:id="rId193"/>
    <p:sldId id="481" r:id="rId194"/>
    <p:sldId id="482" r:id="rId195"/>
    <p:sldId id="483" r:id="rId196"/>
    <p:sldId id="484" r:id="rId197"/>
    <p:sldId id="485" r:id="rId198"/>
    <p:sldId id="486" r:id="rId199"/>
    <p:sldId id="487" r:id="rId200"/>
    <p:sldId id="488" r:id="rId201"/>
    <p:sldId id="489" r:id="rId202"/>
    <p:sldId id="490" r:id="rId203"/>
    <p:sldId id="491" r:id="rId204"/>
    <p:sldId id="492" r:id="rId205"/>
    <p:sldId id="493" r:id="rId206"/>
    <p:sldId id="494" r:id="rId207"/>
    <p:sldId id="495" r:id="rId208"/>
    <p:sldId id="496" r:id="rId209"/>
    <p:sldId id="497" r:id="rId210"/>
    <p:sldId id="498" r:id="rId211"/>
    <p:sldId id="499" r:id="rId212"/>
    <p:sldId id="500" r:id="rId213"/>
    <p:sldId id="501" r:id="rId214"/>
    <p:sldId id="502" r:id="rId215"/>
    <p:sldId id="503" r:id="rId216"/>
    <p:sldId id="504" r:id="rId217"/>
    <p:sldId id="505" r:id="rId218"/>
    <p:sldId id="506" r:id="rId219"/>
    <p:sldId id="507" r:id="rId220"/>
    <p:sldId id="508" r:id="rId221"/>
    <p:sldId id="509" r:id="rId222"/>
    <p:sldId id="510" r:id="rId223"/>
    <p:sldId id="511" r:id="rId224"/>
    <p:sldId id="512" r:id="rId225"/>
    <p:sldId id="513" r:id="rId226"/>
    <p:sldId id="514" r:id="rId227"/>
    <p:sldId id="515" r:id="rId228"/>
    <p:sldId id="516" r:id="rId229"/>
    <p:sldId id="517" r:id="rId230"/>
    <p:sldId id="518" r:id="rId231"/>
    <p:sldId id="519" r:id="rId232"/>
    <p:sldId id="520" r:id="rId233"/>
    <p:sldId id="521" r:id="rId234"/>
    <p:sldId id="522" r:id="rId235"/>
    <p:sldId id="523" r:id="rId236"/>
    <p:sldId id="524" r:id="rId237"/>
    <p:sldId id="525" r:id="rId238"/>
    <p:sldId id="526" r:id="rId239"/>
    <p:sldId id="527" r:id="rId240"/>
    <p:sldId id="528" r:id="rId241"/>
    <p:sldId id="529" r:id="rId242"/>
    <p:sldId id="530" r:id="rId243"/>
    <p:sldId id="531" r:id="rId244"/>
    <p:sldId id="532" r:id="rId245"/>
    <p:sldId id="533" r:id="rId246"/>
    <p:sldId id="534" r:id="rId247"/>
    <p:sldId id="535" r:id="rId248"/>
    <p:sldId id="536" r:id="rId24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6" autoAdjust="0"/>
    <p:restoredTop sz="94660"/>
  </p:normalViewPr>
  <p:slideViewPr>
    <p:cSldViewPr>
      <p:cViewPr varScale="1">
        <p:scale>
          <a:sx n="95" d="100"/>
          <a:sy n="95" d="100"/>
        </p:scale>
        <p:origin x="31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notesMaster" Target="notesMasters/notesMaster1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presProps" Target="presProps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viewProps" Target="viewProp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theme" Target="theme/theme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tableStyles" Target="tableStyles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6.xml"/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7.xml"/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8.xml"/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9.xml"/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0.xml"/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1.xml"/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2.xml"/><Relationship Id="rId1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3.xml"/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발 크기(mm)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173</c:v>
                </c:pt>
                <c:pt idx="1">
                  <c:v>171</c:v>
                </c:pt>
                <c:pt idx="2">
                  <c:v>162</c:v>
                </c:pt>
                <c:pt idx="3">
                  <c:v>187</c:v>
                </c:pt>
                <c:pt idx="4">
                  <c:v>157</c:v>
                </c:pt>
                <c:pt idx="5">
                  <c:v>169</c:v>
                </c:pt>
                <c:pt idx="6">
                  <c:v>177</c:v>
                </c:pt>
                <c:pt idx="7">
                  <c:v>159</c:v>
                </c:pt>
                <c:pt idx="8">
                  <c:v>182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270</c:v>
                </c:pt>
                <c:pt idx="1">
                  <c:v>275</c:v>
                </c:pt>
                <c:pt idx="2">
                  <c:v>245</c:v>
                </c:pt>
                <c:pt idx="3">
                  <c:v>280</c:v>
                </c:pt>
                <c:pt idx="4">
                  <c:v>230</c:v>
                </c:pt>
                <c:pt idx="5">
                  <c:v>265</c:v>
                </c:pt>
                <c:pt idx="6">
                  <c:v>270</c:v>
                </c:pt>
                <c:pt idx="7">
                  <c:v>250</c:v>
                </c:pt>
                <c:pt idx="8">
                  <c:v>275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C41-434C-A557-D091B1E07C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6547840"/>
        <c:axId val="536548416"/>
      </c:scatterChart>
      <c:valAx>
        <c:axId val="5365478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키</a:t>
                </a:r>
                <a:r>
                  <a:rPr lang="en-US" altLang="ko-KR"/>
                  <a:t>(cm)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6548416"/>
        <c:crosses val="autoZero"/>
        <c:crossBetween val="midCat"/>
      </c:valAx>
      <c:valAx>
        <c:axId val="536548416"/>
        <c:scaling>
          <c:orientation val="minMax"/>
          <c:min val="22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발 크기</a:t>
                </a:r>
                <a:r>
                  <a:rPr lang="en-US" altLang="ko-KR"/>
                  <a:t>(mm)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65478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유아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73</c:v>
                </c:pt>
                <c:pt idx="1">
                  <c:v>62</c:v>
                </c:pt>
                <c:pt idx="2">
                  <c:v>83</c:v>
                </c:pt>
                <c:pt idx="3">
                  <c:v>110</c:v>
                </c:pt>
                <c:pt idx="4">
                  <c:v>139</c:v>
                </c:pt>
                <c:pt idx="5">
                  <c:v>123</c:v>
                </c:pt>
                <c:pt idx="6">
                  <c:v>177</c:v>
                </c:pt>
                <c:pt idx="7">
                  <c:v>159</c:v>
                </c:pt>
                <c:pt idx="8">
                  <c:v>182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70A-48D6-9267-F3D6D58257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7406976"/>
        <c:axId val="547408704"/>
      </c:scatterChart>
      <c:valAx>
        <c:axId val="547406976"/>
        <c:scaling>
          <c:orientation val="minMax"/>
          <c:min val="5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7408704"/>
        <c:crosses val="autoZero"/>
        <c:crossBetween val="midCat"/>
      </c:valAx>
      <c:valAx>
        <c:axId val="547408704"/>
        <c:scaling>
          <c:orientation val="minMax"/>
          <c:max val="1"/>
          <c:min val="0"/>
        </c:scaling>
        <c:delete val="0"/>
        <c:axPos val="l"/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sz="700"/>
                  <a:t>유아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7406976"/>
        <c:crosses val="autoZero"/>
        <c:crossBetween val="midCat"/>
        <c:majorUnit val="1"/>
        <c:minorUnit val="1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  <c:userShapes r:id="rId2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어린이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73</c:v>
                </c:pt>
                <c:pt idx="1">
                  <c:v>62</c:v>
                </c:pt>
                <c:pt idx="2">
                  <c:v>83</c:v>
                </c:pt>
                <c:pt idx="3">
                  <c:v>110</c:v>
                </c:pt>
                <c:pt idx="4">
                  <c:v>139</c:v>
                </c:pt>
                <c:pt idx="5">
                  <c:v>123</c:v>
                </c:pt>
                <c:pt idx="6">
                  <c:v>177</c:v>
                </c:pt>
                <c:pt idx="7">
                  <c:v>159</c:v>
                </c:pt>
                <c:pt idx="8">
                  <c:v>182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D19-462B-A2B6-45B75C423B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7408128"/>
        <c:axId val="547411008"/>
      </c:scatterChart>
      <c:valAx>
        <c:axId val="547408128"/>
        <c:scaling>
          <c:orientation val="minMax"/>
          <c:min val="5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7411008"/>
        <c:crosses val="autoZero"/>
        <c:crossBetween val="midCat"/>
      </c:valAx>
      <c:valAx>
        <c:axId val="547411008"/>
        <c:scaling>
          <c:orientation val="minMax"/>
          <c:max val="1"/>
          <c:min val="0"/>
        </c:scaling>
        <c:delete val="0"/>
        <c:axPos val="l"/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sz="700"/>
                  <a:t>어린이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7408128"/>
        <c:crosses val="autoZero"/>
        <c:crossBetween val="midCat"/>
        <c:majorUnit val="1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  <c:userShapes r:id="rId2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성인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73</c:v>
                </c:pt>
                <c:pt idx="1">
                  <c:v>62</c:v>
                </c:pt>
                <c:pt idx="2">
                  <c:v>83</c:v>
                </c:pt>
                <c:pt idx="3">
                  <c:v>110</c:v>
                </c:pt>
                <c:pt idx="4">
                  <c:v>139</c:v>
                </c:pt>
                <c:pt idx="5">
                  <c:v>123</c:v>
                </c:pt>
                <c:pt idx="6">
                  <c:v>177</c:v>
                </c:pt>
                <c:pt idx="7">
                  <c:v>159</c:v>
                </c:pt>
                <c:pt idx="8">
                  <c:v>182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997-4E11-B5F6-AFB830D1DA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7410432"/>
        <c:axId val="547413312"/>
      </c:scatterChart>
      <c:valAx>
        <c:axId val="547410432"/>
        <c:scaling>
          <c:orientation val="minMax"/>
          <c:min val="5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7413312"/>
        <c:crosses val="autoZero"/>
        <c:crossBetween val="midCat"/>
      </c:valAx>
      <c:valAx>
        <c:axId val="547413312"/>
        <c:scaling>
          <c:orientation val="minMax"/>
          <c:max val="1"/>
          <c:min val="0"/>
        </c:scaling>
        <c:delete val="0"/>
        <c:axPos val="l"/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sz="700"/>
                  <a:t>성인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7410432"/>
        <c:crosses val="autoZero"/>
        <c:crossBetween val="midCat"/>
        <c:majorUnit val="1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  <c:userShapes r:id="rId2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유아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60</c:v>
                </c:pt>
                <c:pt idx="1">
                  <c:v>80</c:v>
                </c:pt>
                <c:pt idx="2">
                  <c:v>100</c:v>
                </c:pt>
                <c:pt idx="3">
                  <c:v>120</c:v>
                </c:pt>
                <c:pt idx="4">
                  <c:v>140</c:v>
                </c:pt>
                <c:pt idx="5">
                  <c:v>160</c:v>
                </c:pt>
                <c:pt idx="6">
                  <c:v>180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0.998</c:v>
                </c:pt>
                <c:pt idx="1">
                  <c:v>0.96099999999999997</c:v>
                </c:pt>
                <c:pt idx="2">
                  <c:v>0.64700000000000002</c:v>
                </c:pt>
                <c:pt idx="3">
                  <c:v>0.217</c:v>
                </c:pt>
                <c:pt idx="4">
                  <c:v>0.113</c:v>
                </c:pt>
                <c:pt idx="5">
                  <c:v>5.0999999999999997E-2</c:v>
                </c:pt>
                <c:pt idx="6">
                  <c:v>8.0000000000000002E-3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9E7-48A4-815C-D8CCC657DC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7412736"/>
        <c:axId val="577414848"/>
      </c:scatterChart>
      <c:valAx>
        <c:axId val="547412736"/>
        <c:scaling>
          <c:orientation val="minMax"/>
          <c:min val="5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77414848"/>
        <c:crosses val="autoZero"/>
        <c:crossBetween val="midCat"/>
      </c:valAx>
      <c:valAx>
        <c:axId val="577414848"/>
        <c:scaling>
          <c:orientation val="minMax"/>
          <c:max val="1"/>
          <c:min val="0"/>
        </c:scaling>
        <c:delete val="0"/>
        <c:axPos val="l"/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sz="700"/>
                  <a:t>유아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7412736"/>
        <c:crosses val="autoZero"/>
        <c:crossBetween val="midCat"/>
        <c:majorUnit val="1"/>
        <c:minorUnit val="1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  <c:userShapes r:id="rId2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어린이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60</c:v>
                </c:pt>
                <c:pt idx="1">
                  <c:v>80</c:v>
                </c:pt>
                <c:pt idx="2">
                  <c:v>100</c:v>
                </c:pt>
                <c:pt idx="3">
                  <c:v>120</c:v>
                </c:pt>
                <c:pt idx="4">
                  <c:v>140</c:v>
                </c:pt>
                <c:pt idx="5">
                  <c:v>160</c:v>
                </c:pt>
                <c:pt idx="6">
                  <c:v>180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2E-3</c:v>
                </c:pt>
                <c:pt idx="1">
                  <c:v>6.8000000000000005E-2</c:v>
                </c:pt>
                <c:pt idx="2">
                  <c:v>0.39100000000000001</c:v>
                </c:pt>
                <c:pt idx="3">
                  <c:v>0.88400000000000001</c:v>
                </c:pt>
                <c:pt idx="4">
                  <c:v>0.80700000000000005</c:v>
                </c:pt>
                <c:pt idx="5">
                  <c:v>0.16</c:v>
                </c:pt>
                <c:pt idx="6">
                  <c:v>5.1999999999999998E-2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EDE-4719-AA1E-38578CB09E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7414272"/>
        <c:axId val="577417152"/>
      </c:scatterChart>
      <c:valAx>
        <c:axId val="577414272"/>
        <c:scaling>
          <c:orientation val="minMax"/>
          <c:min val="5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77417152"/>
        <c:crosses val="autoZero"/>
        <c:crossBetween val="midCat"/>
      </c:valAx>
      <c:valAx>
        <c:axId val="577417152"/>
        <c:scaling>
          <c:orientation val="minMax"/>
          <c:max val="1"/>
          <c:min val="0"/>
        </c:scaling>
        <c:delete val="0"/>
        <c:axPos val="l"/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sz="700"/>
                  <a:t>어린이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77414272"/>
        <c:crosses val="autoZero"/>
        <c:crossBetween val="midCat"/>
        <c:majorUnit val="1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  <c:userShapes r:id="rId2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성인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60</c:v>
                </c:pt>
                <c:pt idx="1">
                  <c:v>80</c:v>
                </c:pt>
                <c:pt idx="2">
                  <c:v>100</c:v>
                </c:pt>
                <c:pt idx="3">
                  <c:v>120</c:v>
                </c:pt>
                <c:pt idx="4">
                  <c:v>140</c:v>
                </c:pt>
                <c:pt idx="5">
                  <c:v>160</c:v>
                </c:pt>
                <c:pt idx="6">
                  <c:v>180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2.5000000000000001E-2</c:v>
                </c:pt>
                <c:pt idx="2">
                  <c:v>8.3000000000000004E-2</c:v>
                </c:pt>
                <c:pt idx="3">
                  <c:v>0.152</c:v>
                </c:pt>
                <c:pt idx="4">
                  <c:v>0.38400000000000001</c:v>
                </c:pt>
                <c:pt idx="5">
                  <c:v>0.89100000000000001</c:v>
                </c:pt>
                <c:pt idx="6">
                  <c:v>0.98499999999999999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839-409E-8EC8-FE5D6D04CD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7274752"/>
        <c:axId val="547278784"/>
      </c:scatterChart>
      <c:valAx>
        <c:axId val="547274752"/>
        <c:scaling>
          <c:orientation val="minMax"/>
          <c:min val="5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7278784"/>
        <c:crosses val="autoZero"/>
        <c:crossBetween val="midCat"/>
      </c:valAx>
      <c:valAx>
        <c:axId val="547278784"/>
        <c:scaling>
          <c:orientation val="minMax"/>
          <c:max val="1"/>
          <c:min val="0"/>
        </c:scaling>
        <c:delete val="0"/>
        <c:axPos val="l"/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sz="700"/>
                  <a:t>성인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7274752"/>
        <c:crosses val="autoZero"/>
        <c:crossBetween val="midCat"/>
        <c:majorUnit val="1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  <c:userShapes r:id="rId2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유아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73</c:v>
                </c:pt>
                <c:pt idx="1">
                  <c:v>62</c:v>
                </c:pt>
                <c:pt idx="2">
                  <c:v>83</c:v>
                </c:pt>
                <c:pt idx="3">
                  <c:v>110</c:v>
                </c:pt>
                <c:pt idx="4">
                  <c:v>139</c:v>
                </c:pt>
                <c:pt idx="5">
                  <c:v>123</c:v>
                </c:pt>
                <c:pt idx="6">
                  <c:v>177</c:v>
                </c:pt>
                <c:pt idx="7">
                  <c:v>159</c:v>
                </c:pt>
                <c:pt idx="8">
                  <c:v>182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1EA-49A6-9DB4-71753A6F20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7277056"/>
        <c:axId val="547279936"/>
      </c:scatterChart>
      <c:valAx>
        <c:axId val="547277056"/>
        <c:scaling>
          <c:orientation val="minMax"/>
          <c:min val="5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7279936"/>
        <c:crosses val="autoZero"/>
        <c:crossBetween val="midCat"/>
      </c:valAx>
      <c:valAx>
        <c:axId val="547279936"/>
        <c:scaling>
          <c:orientation val="minMax"/>
          <c:max val="1"/>
          <c:min val="0"/>
        </c:scaling>
        <c:delete val="0"/>
        <c:axPos val="l"/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sz="700"/>
                  <a:t>유아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7277056"/>
        <c:crosses val="autoZero"/>
        <c:crossBetween val="midCat"/>
        <c:majorUnit val="1"/>
        <c:minorUnit val="1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  <c:userShapes r:id="rId2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어린이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73</c:v>
                </c:pt>
                <c:pt idx="1">
                  <c:v>62</c:v>
                </c:pt>
                <c:pt idx="2">
                  <c:v>83</c:v>
                </c:pt>
                <c:pt idx="3">
                  <c:v>110</c:v>
                </c:pt>
                <c:pt idx="4">
                  <c:v>139</c:v>
                </c:pt>
                <c:pt idx="5">
                  <c:v>123</c:v>
                </c:pt>
                <c:pt idx="6">
                  <c:v>177</c:v>
                </c:pt>
                <c:pt idx="7">
                  <c:v>159</c:v>
                </c:pt>
                <c:pt idx="8">
                  <c:v>182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899-4C49-A2A6-E2CDD57816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7278208"/>
        <c:axId val="547282240"/>
      </c:scatterChart>
      <c:valAx>
        <c:axId val="547278208"/>
        <c:scaling>
          <c:orientation val="minMax"/>
          <c:min val="5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7282240"/>
        <c:crosses val="autoZero"/>
        <c:crossBetween val="midCat"/>
      </c:valAx>
      <c:valAx>
        <c:axId val="547282240"/>
        <c:scaling>
          <c:orientation val="minMax"/>
          <c:max val="1"/>
          <c:min val="0"/>
        </c:scaling>
        <c:delete val="0"/>
        <c:axPos val="l"/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sz="700"/>
                  <a:t>어린이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7278208"/>
        <c:crosses val="autoZero"/>
        <c:crossBetween val="midCat"/>
        <c:majorUnit val="1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  <c:userShapes r:id="rId2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성인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73</c:v>
                </c:pt>
                <c:pt idx="1">
                  <c:v>62</c:v>
                </c:pt>
                <c:pt idx="2">
                  <c:v>83</c:v>
                </c:pt>
                <c:pt idx="3">
                  <c:v>110</c:v>
                </c:pt>
                <c:pt idx="4">
                  <c:v>139</c:v>
                </c:pt>
                <c:pt idx="5">
                  <c:v>123</c:v>
                </c:pt>
                <c:pt idx="6">
                  <c:v>177</c:v>
                </c:pt>
                <c:pt idx="7">
                  <c:v>159</c:v>
                </c:pt>
                <c:pt idx="8">
                  <c:v>182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F36-450F-B65F-22C57FB2BF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7378240"/>
        <c:axId val="547378816"/>
      </c:scatterChart>
      <c:valAx>
        <c:axId val="547378240"/>
        <c:scaling>
          <c:orientation val="minMax"/>
          <c:min val="5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7378816"/>
        <c:crosses val="autoZero"/>
        <c:crossBetween val="midCat"/>
      </c:valAx>
      <c:valAx>
        <c:axId val="547378816"/>
        <c:scaling>
          <c:orientation val="minMax"/>
          <c:max val="1"/>
          <c:min val="0"/>
        </c:scaling>
        <c:delete val="0"/>
        <c:axPos val="l"/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sz="700"/>
                  <a:t>성인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7378240"/>
        <c:crosses val="autoZero"/>
        <c:crossBetween val="midCat"/>
        <c:majorUnit val="1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  <c:userShapes r:id="rId2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나이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73</c:v>
                </c:pt>
                <c:pt idx="1">
                  <c:v>62</c:v>
                </c:pt>
                <c:pt idx="2">
                  <c:v>83</c:v>
                </c:pt>
                <c:pt idx="3">
                  <c:v>110</c:v>
                </c:pt>
                <c:pt idx="4">
                  <c:v>139</c:v>
                </c:pt>
                <c:pt idx="5">
                  <c:v>123</c:v>
                </c:pt>
                <c:pt idx="6">
                  <c:v>177</c:v>
                </c:pt>
                <c:pt idx="7">
                  <c:v>159</c:v>
                </c:pt>
                <c:pt idx="8">
                  <c:v>182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1</c:v>
                </c:pt>
                <c:pt idx="1">
                  <c:v>0.3</c:v>
                </c:pt>
                <c:pt idx="2">
                  <c:v>1.8</c:v>
                </c:pt>
                <c:pt idx="3">
                  <c:v>5.5</c:v>
                </c:pt>
                <c:pt idx="4">
                  <c:v>10.3</c:v>
                </c:pt>
                <c:pt idx="5">
                  <c:v>7.7</c:v>
                </c:pt>
                <c:pt idx="6">
                  <c:v>17.8</c:v>
                </c:pt>
                <c:pt idx="7">
                  <c:v>16.3</c:v>
                </c:pt>
                <c:pt idx="8">
                  <c:v>19.100000000000001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B37-430B-9D78-E7485B6F8D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7373632"/>
        <c:axId val="547374208"/>
      </c:scatterChart>
      <c:valAx>
        <c:axId val="547373632"/>
        <c:scaling>
          <c:orientation val="minMax"/>
          <c:min val="5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키</a:t>
                </a:r>
                <a:r>
                  <a:rPr lang="en-US" altLang="ko-KR"/>
                  <a:t>(cm)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7374208"/>
        <c:crosses val="autoZero"/>
        <c:crossBetween val="midCat"/>
      </c:valAx>
      <c:valAx>
        <c:axId val="54737420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나이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73736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발 크기(mm)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tx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Sheet1!$A$2:$A$10</c:f>
              <c:numCache>
                <c:formatCode>General</c:formatCode>
                <c:ptCount val="9"/>
                <c:pt idx="0">
                  <c:v>173</c:v>
                </c:pt>
                <c:pt idx="1">
                  <c:v>171</c:v>
                </c:pt>
                <c:pt idx="2">
                  <c:v>162</c:v>
                </c:pt>
                <c:pt idx="3">
                  <c:v>187</c:v>
                </c:pt>
                <c:pt idx="4">
                  <c:v>157</c:v>
                </c:pt>
                <c:pt idx="5">
                  <c:v>169</c:v>
                </c:pt>
                <c:pt idx="6">
                  <c:v>177</c:v>
                </c:pt>
                <c:pt idx="7">
                  <c:v>159</c:v>
                </c:pt>
                <c:pt idx="8">
                  <c:v>182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270</c:v>
                </c:pt>
                <c:pt idx="1">
                  <c:v>275</c:v>
                </c:pt>
                <c:pt idx="2">
                  <c:v>245</c:v>
                </c:pt>
                <c:pt idx="3">
                  <c:v>280</c:v>
                </c:pt>
                <c:pt idx="4">
                  <c:v>230</c:v>
                </c:pt>
                <c:pt idx="5">
                  <c:v>265</c:v>
                </c:pt>
                <c:pt idx="6">
                  <c:v>270</c:v>
                </c:pt>
                <c:pt idx="7">
                  <c:v>250</c:v>
                </c:pt>
                <c:pt idx="8">
                  <c:v>275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28E-4F37-AA00-9A6304EF8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6550720"/>
        <c:axId val="538517504"/>
      </c:scatterChart>
      <c:valAx>
        <c:axId val="5365507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키</a:t>
                </a:r>
                <a:r>
                  <a:rPr lang="en-US" altLang="ko-KR"/>
                  <a:t>(cm)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8517504"/>
        <c:crosses val="autoZero"/>
        <c:crossBetween val="midCat"/>
      </c:valAx>
      <c:valAx>
        <c:axId val="538517504"/>
        <c:scaling>
          <c:orientation val="minMax"/>
          <c:min val="22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발 크기</a:t>
                </a:r>
                <a:r>
                  <a:rPr lang="en-US" altLang="ko-KR"/>
                  <a:t>(mm)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65507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dbl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발 크기(mm)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tx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Sheet1!$A$2:$A$6</c:f>
              <c:numCache>
                <c:formatCode>General</c:formatCode>
                <c:ptCount val="5"/>
                <c:pt idx="0">
                  <c:v>190</c:v>
                </c:pt>
                <c:pt idx="1">
                  <c:v>180</c:v>
                </c:pt>
                <c:pt idx="2">
                  <c:v>170</c:v>
                </c:pt>
                <c:pt idx="3">
                  <c:v>160</c:v>
                </c:pt>
                <c:pt idx="4">
                  <c:v>150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290</c:v>
                </c:pt>
                <c:pt idx="1">
                  <c:v>275</c:v>
                </c:pt>
                <c:pt idx="2">
                  <c:v>261</c:v>
                </c:pt>
                <c:pt idx="3">
                  <c:v>246</c:v>
                </c:pt>
                <c:pt idx="4">
                  <c:v>231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08F-4C56-909D-6792934244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519232"/>
        <c:axId val="538519808"/>
      </c:scatterChart>
      <c:valAx>
        <c:axId val="538519232"/>
        <c:scaling>
          <c:orientation val="minMax"/>
          <c:min val="14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키</a:t>
                </a:r>
                <a:r>
                  <a:rPr lang="en-US" altLang="ko-KR"/>
                  <a:t>(cm)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8519808"/>
        <c:crosses val="autoZero"/>
        <c:crossBetween val="midCat"/>
      </c:valAx>
      <c:valAx>
        <c:axId val="538519808"/>
        <c:scaling>
          <c:orientation val="minMax"/>
          <c:min val="22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발 크기</a:t>
                </a:r>
                <a:r>
                  <a:rPr lang="en-US" altLang="ko-KR"/>
                  <a:t>(mm)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85192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dbl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성별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173</c:v>
                </c:pt>
                <c:pt idx="1">
                  <c:v>171</c:v>
                </c:pt>
                <c:pt idx="2">
                  <c:v>162</c:v>
                </c:pt>
                <c:pt idx="3">
                  <c:v>187</c:v>
                </c:pt>
                <c:pt idx="4">
                  <c:v>157</c:v>
                </c:pt>
                <c:pt idx="5">
                  <c:v>169</c:v>
                </c:pt>
                <c:pt idx="6">
                  <c:v>177</c:v>
                </c:pt>
                <c:pt idx="7">
                  <c:v>159</c:v>
                </c:pt>
                <c:pt idx="8">
                  <c:v>182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7D6-4C84-87F3-27291685F4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520960"/>
        <c:axId val="538521536"/>
      </c:scatterChart>
      <c:valAx>
        <c:axId val="5385209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키</a:t>
                </a:r>
                <a:r>
                  <a:rPr lang="en-US" altLang="ko-KR"/>
                  <a:t>(cm)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8521536"/>
        <c:crosses val="autoZero"/>
        <c:crossBetween val="midCat"/>
      </c:valAx>
      <c:valAx>
        <c:axId val="538521536"/>
        <c:scaling>
          <c:orientation val="minMax"/>
          <c:max val="1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성별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8520960"/>
        <c:crosses val="autoZero"/>
        <c:crossBetween val="midCat"/>
        <c:majorUnit val="1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성별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173</c:v>
                </c:pt>
                <c:pt idx="1">
                  <c:v>171</c:v>
                </c:pt>
                <c:pt idx="2">
                  <c:v>162</c:v>
                </c:pt>
                <c:pt idx="3">
                  <c:v>187</c:v>
                </c:pt>
                <c:pt idx="4">
                  <c:v>157</c:v>
                </c:pt>
                <c:pt idx="5">
                  <c:v>169</c:v>
                </c:pt>
                <c:pt idx="6">
                  <c:v>177</c:v>
                </c:pt>
                <c:pt idx="7">
                  <c:v>159</c:v>
                </c:pt>
                <c:pt idx="8">
                  <c:v>182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B1A-428B-A218-CD029FAE53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523840"/>
        <c:axId val="538524416"/>
      </c:scatterChart>
      <c:valAx>
        <c:axId val="5385238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키</a:t>
                </a:r>
                <a:r>
                  <a:rPr lang="en-US" altLang="ko-KR"/>
                  <a:t>(cm)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8524416"/>
        <c:crosses val="autoZero"/>
        <c:crossBetween val="midCat"/>
      </c:valAx>
      <c:valAx>
        <c:axId val="538524416"/>
        <c:scaling>
          <c:orientation val="minMax"/>
          <c:max val="1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성별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8523840"/>
        <c:crosses val="autoZero"/>
        <c:crossBetween val="midCat"/>
        <c:majorUnit val="1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성별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190</c:v>
                </c:pt>
                <c:pt idx="1">
                  <c:v>180</c:v>
                </c:pt>
                <c:pt idx="2">
                  <c:v>170</c:v>
                </c:pt>
                <c:pt idx="3">
                  <c:v>160</c:v>
                </c:pt>
                <c:pt idx="4">
                  <c:v>150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5.0000000000000001E-3</c:v>
                </c:pt>
                <c:pt idx="1">
                  <c:v>7.2999999999999995E-2</c:v>
                </c:pt>
                <c:pt idx="2">
                  <c:v>0.49299999999999999</c:v>
                </c:pt>
                <c:pt idx="3">
                  <c:v>0.91600000000000004</c:v>
                </c:pt>
                <c:pt idx="4">
                  <c:v>0.97199999999999998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CBF-46E8-9EDB-E732BE1299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7398208"/>
        <c:axId val="547398784"/>
      </c:scatterChart>
      <c:valAx>
        <c:axId val="547398208"/>
        <c:scaling>
          <c:orientation val="minMax"/>
          <c:min val="14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키</a:t>
                </a:r>
                <a:r>
                  <a:rPr lang="en-US" altLang="ko-KR"/>
                  <a:t>(cm)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7398784"/>
        <c:crosses val="autoZero"/>
        <c:crossBetween val="midCat"/>
      </c:valAx>
      <c:valAx>
        <c:axId val="547398784"/>
        <c:scaling>
          <c:orientation val="minMax"/>
          <c:max val="1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성별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7398208"/>
        <c:crosses val="autoZero"/>
        <c:crossBetween val="midCat"/>
        <c:majorUnit val="1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유아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73</c:v>
                </c:pt>
                <c:pt idx="1">
                  <c:v>62</c:v>
                </c:pt>
                <c:pt idx="2">
                  <c:v>83</c:v>
                </c:pt>
                <c:pt idx="3">
                  <c:v>110</c:v>
                </c:pt>
                <c:pt idx="4">
                  <c:v>139</c:v>
                </c:pt>
                <c:pt idx="5">
                  <c:v>123</c:v>
                </c:pt>
                <c:pt idx="6">
                  <c:v>177</c:v>
                </c:pt>
                <c:pt idx="7">
                  <c:v>159</c:v>
                </c:pt>
                <c:pt idx="8">
                  <c:v>182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6B0-4039-ADF4-86DB7CD939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7399936"/>
        <c:axId val="547400512"/>
      </c:scatterChart>
      <c:valAx>
        <c:axId val="547399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7400512"/>
        <c:crosses val="autoZero"/>
        <c:crossBetween val="midCat"/>
      </c:valAx>
      <c:valAx>
        <c:axId val="547400512"/>
        <c:scaling>
          <c:orientation val="minMax"/>
          <c:max val="1"/>
          <c:min val="0"/>
        </c:scaling>
        <c:delete val="0"/>
        <c:axPos val="l"/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sz="700"/>
                  <a:t>유아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7399936"/>
        <c:crosses val="autoZero"/>
        <c:crossBetween val="midCat"/>
        <c:majorUnit val="1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어린이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73</c:v>
                </c:pt>
                <c:pt idx="1">
                  <c:v>62</c:v>
                </c:pt>
                <c:pt idx="2">
                  <c:v>83</c:v>
                </c:pt>
                <c:pt idx="3">
                  <c:v>110</c:v>
                </c:pt>
                <c:pt idx="4">
                  <c:v>139</c:v>
                </c:pt>
                <c:pt idx="5">
                  <c:v>123</c:v>
                </c:pt>
                <c:pt idx="6">
                  <c:v>177</c:v>
                </c:pt>
                <c:pt idx="7">
                  <c:v>159</c:v>
                </c:pt>
                <c:pt idx="8">
                  <c:v>182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1A2-4431-B55A-0512FE2EB0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7402240"/>
        <c:axId val="547402816"/>
      </c:scatterChart>
      <c:valAx>
        <c:axId val="547402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7402816"/>
        <c:crosses val="autoZero"/>
        <c:crossBetween val="midCat"/>
      </c:valAx>
      <c:valAx>
        <c:axId val="547402816"/>
        <c:scaling>
          <c:orientation val="minMax"/>
          <c:max val="1"/>
          <c:min val="0"/>
        </c:scaling>
        <c:delete val="0"/>
        <c:axPos val="l"/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sz="700"/>
                  <a:t>어린이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7402240"/>
        <c:crosses val="autoZero"/>
        <c:crossBetween val="midCat"/>
        <c:majorUnit val="1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성인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73</c:v>
                </c:pt>
                <c:pt idx="1">
                  <c:v>62</c:v>
                </c:pt>
                <c:pt idx="2">
                  <c:v>83</c:v>
                </c:pt>
                <c:pt idx="3">
                  <c:v>110</c:v>
                </c:pt>
                <c:pt idx="4">
                  <c:v>139</c:v>
                </c:pt>
                <c:pt idx="5">
                  <c:v>123</c:v>
                </c:pt>
                <c:pt idx="6">
                  <c:v>177</c:v>
                </c:pt>
                <c:pt idx="7">
                  <c:v>159</c:v>
                </c:pt>
                <c:pt idx="8">
                  <c:v>182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7B9-4DB8-92E7-56C6662166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7404544"/>
        <c:axId val="547405120"/>
      </c:scatterChart>
      <c:valAx>
        <c:axId val="5474045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7405120"/>
        <c:crosses val="autoZero"/>
        <c:crossBetween val="midCat"/>
      </c:valAx>
      <c:valAx>
        <c:axId val="547405120"/>
        <c:scaling>
          <c:orientation val="minMax"/>
          <c:max val="1"/>
          <c:min val="0"/>
        </c:scaling>
        <c:delete val="0"/>
        <c:axPos val="l"/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sz="700"/>
                  <a:t>성인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7404544"/>
        <c:crosses val="autoZero"/>
        <c:crossBetween val="midCat"/>
        <c:majorUnit val="1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0.20065</cdr:x>
      <cdr:y>0.04014</cdr:y>
    </cdr:from>
    <cdr:to>
      <cdr:x>1</cdr:x>
      <cdr:y>0.34713</cdr:y>
    </cdr:to>
    <cdr:grpSp>
      <cdr:nvGrpSpPr>
        <cdr:cNvPr id="2" name="그룹 1">
          <a:extLst xmlns:a="http://schemas.openxmlformats.org/drawingml/2006/main">
            <a:ext uri="{FF2B5EF4-FFF2-40B4-BE49-F238E27FC236}">
              <a16:creationId xmlns:a16="http://schemas.microsoft.com/office/drawing/2014/main" id="{9F198DEC-E3BC-434B-917D-B5A021DC79A6}"/>
            </a:ext>
          </a:extLst>
        </cdr:cNvPr>
        <cdr:cNvGrpSpPr/>
      </cdr:nvGrpSpPr>
      <cdr:grpSpPr>
        <a:xfrm xmlns:a="http://schemas.openxmlformats.org/drawingml/2006/main">
          <a:off x="811619" y="94691"/>
          <a:ext cx="3233331" cy="724197"/>
          <a:chOff x="-1777657" y="-1175880"/>
          <a:chExt cx="3233849" cy="724510"/>
        </a:xfrm>
      </cdr:grpSpPr>
      <cdr:sp macro="" textlink="">
        <cdr:nvSpPr>
          <cdr:cNvPr id="3" name="Text Box 1316"/>
          <cdr:cNvSpPr txBox="1"/>
        </cdr:nvSpPr>
        <cdr:spPr>
          <a:xfrm xmlns:a="http://schemas.openxmlformats.org/drawingml/2006/main">
            <a:off x="819666" y="-1175880"/>
            <a:ext cx="541413" cy="336641"/>
          </a:xfrm>
          <a:prstGeom xmlns:a="http://schemas.openxmlformats.org/drawingml/2006/main" prst="rect">
            <a:avLst/>
          </a:prstGeom>
          <a:noFill xmlns:a="http://schemas.openxmlformats.org/drawingml/2006/main"/>
          <a:ln xmlns:a="http://schemas.openxmlformats.org/drawingml/2006/main" w="6350">
            <a:noFill/>
          </a:ln>
        </cdr:spPr>
        <cdr:txBody>
          <a:bodyPr xmlns:a="http://schemas.openxmlformats.org/drawingml/2006/main"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 xmlns:a="http://schemas.openxmlformats.org/drawingml/2006/main"/>
          <a:p xmlns:a="http://schemas.openxmlformats.org/drawingml/2006/main"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sz="1000" i="0" kern="100">
                <a:effectLst/>
                <a:latin typeface="Cambria Math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𝐺(𝑥)</a:t>
            </a:r>
            <a:endParaRPr lang="ko-KR" sz="10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cdr:txBody>
      </cdr:sp>
      <cdr:cxnSp macro="">
        <cdr:nvCxnSpPr>
          <cdr:cNvPr id="4" name="직선 연결선 3">
            <a:extLst xmlns:a="http://schemas.openxmlformats.org/drawingml/2006/main">
              <a:ext uri="{FF2B5EF4-FFF2-40B4-BE49-F238E27FC236}">
                <a16:creationId xmlns:a16="http://schemas.microsoft.com/office/drawing/2014/main" id="{D1124046-996D-4EA3-9D9F-D75839C8E5BC}"/>
              </a:ext>
            </a:extLst>
          </cdr:cNvPr>
          <cdr:cNvCxnSpPr/>
        </cdr:nvCxnSpPr>
        <cdr:spPr>
          <a:xfrm xmlns:a="http://schemas.openxmlformats.org/drawingml/2006/main" flipV="1">
            <a:off x="-1777657" y="-656281"/>
            <a:ext cx="2772917" cy="175638"/>
          </a:xfrm>
          <a:prstGeom xmlns:a="http://schemas.openxmlformats.org/drawingml/2006/main" prst="line">
            <a:avLst/>
          </a:prstGeom>
          <a:ln xmlns:a="http://schemas.openxmlformats.org/drawingml/2006/main" w="12700">
            <a:prstDash val="solid"/>
          </a:ln>
        </cdr:spPr>
        <cdr:style>
          <a:lnRef xmlns:a="http://schemas.openxmlformats.org/drawingml/2006/main" idx="1">
            <a:schemeClr val="dk1"/>
          </a:lnRef>
          <a:fillRef xmlns:a="http://schemas.openxmlformats.org/drawingml/2006/main" idx="0">
            <a:schemeClr val="dk1"/>
          </a:fillRef>
          <a:effectRef xmlns:a="http://schemas.openxmlformats.org/drawingml/2006/main" idx="0">
            <a:schemeClr val="dk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5" name="Text Box 1319"/>
          <cdr:cNvSpPr txBox="1"/>
        </cdr:nvSpPr>
        <cdr:spPr>
          <a:xfrm xmlns:a="http://schemas.openxmlformats.org/drawingml/2006/main">
            <a:off x="914779" y="-788011"/>
            <a:ext cx="541413" cy="336641"/>
          </a:xfrm>
          <a:prstGeom xmlns:a="http://schemas.openxmlformats.org/drawingml/2006/main" prst="rect">
            <a:avLst/>
          </a:prstGeom>
          <a:noFill xmlns:a="http://schemas.openxmlformats.org/drawingml/2006/main"/>
          <a:ln xmlns:a="http://schemas.openxmlformats.org/drawingml/2006/main" w="6350">
            <a:noFill/>
          </a:ln>
        </cdr:spPr>
        <cdr:txBody>
          <a:bodyPr xmlns:a="http://schemas.openxmlformats.org/drawingml/2006/main"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 xmlns:a="http://schemas.openxmlformats.org/drawingml/2006/main"/>
          <a:p xmlns:a="http://schemas.openxmlformats.org/drawingml/2006/main"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sz="1000" i="0" kern="100">
                <a:effectLst/>
                <a:latin typeface="Cambria Math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𝐻(𝑥)</a:t>
            </a:r>
            <a:endParaRPr lang="ko-KR" sz="10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cdr:txBody>
      </cdr:sp>
      <cdr:cxnSp macro="">
        <cdr:nvCxnSpPr>
          <cdr:cNvPr id="6" name="연결선: 구부러짐 5">
            <a:extLst xmlns:a="http://schemas.openxmlformats.org/drawingml/2006/main">
              <a:ext uri="{FF2B5EF4-FFF2-40B4-BE49-F238E27FC236}">
                <a16:creationId xmlns:a16="http://schemas.microsoft.com/office/drawing/2014/main" id="{E0DF4D45-E075-4841-8995-4D2E762C6E70}"/>
              </a:ext>
            </a:extLst>
          </cdr:cNvPr>
          <cdr:cNvCxnSpPr/>
        </cdr:nvCxnSpPr>
        <cdr:spPr>
          <a:xfrm xmlns:a="http://schemas.openxmlformats.org/drawingml/2006/main" flipH="1" flipV="1">
            <a:off x="666021" y="-919740"/>
            <a:ext cx="102430" cy="241504"/>
          </a:xfrm>
          <a:prstGeom xmlns:a="http://schemas.openxmlformats.org/drawingml/2006/main" prst="curvedConnector3">
            <a:avLst>
              <a:gd name="adj1" fmla="val -32553"/>
            </a:avLst>
          </a:prstGeom>
          <a:ln xmlns:a="http://schemas.openxmlformats.org/drawingml/2006/main" w="28575">
            <a:tailEnd type="triangle"/>
          </a:ln>
        </cdr:spPr>
        <cdr:style>
          <a:lnRef xmlns:a="http://schemas.openxmlformats.org/drawingml/2006/main" idx="1">
            <a:schemeClr val="accent2"/>
          </a:lnRef>
          <a:fillRef xmlns:a="http://schemas.openxmlformats.org/drawingml/2006/main" idx="0">
            <a:schemeClr val="accent2"/>
          </a:fillRef>
          <a:effectRef xmlns:a="http://schemas.openxmlformats.org/drawingml/2006/main" idx="0">
            <a:schemeClr val="accent2"/>
          </a:effectRef>
          <a:fontRef xmlns:a="http://schemas.openxmlformats.org/drawingml/2006/main" idx="minor">
            <a:schemeClr val="tx1"/>
          </a:fontRef>
        </cdr:style>
      </cdr:cxnSp>
    </cdr:grp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0.31205</cdr:x>
      <cdr:y>0.10646</cdr:y>
    </cdr:from>
    <cdr:to>
      <cdr:x>0.84544</cdr:x>
      <cdr:y>0.76394</cdr:y>
    </cdr:to>
    <cdr:sp macro="" textlink="">
      <cdr:nvSpPr>
        <cdr:cNvPr id="4" name="자유형: 도형 3"/>
        <cdr:cNvSpPr/>
      </cdr:nvSpPr>
      <cdr:spPr>
        <a:xfrm xmlns:a="http://schemas.openxmlformats.org/drawingml/2006/main" flipH="1">
          <a:off x="701853" y="138582"/>
          <a:ext cx="1199693" cy="855878"/>
        </a:xfrm>
        <a:custGeom xmlns:a="http://schemas.openxmlformats.org/drawingml/2006/main">
          <a:avLst/>
          <a:gdLst>
            <a:gd name="connsiteX0" fmla="*/ 0 w 1199693"/>
            <a:gd name="connsiteY0" fmla="*/ 0 h 855878"/>
            <a:gd name="connsiteX1" fmla="*/ 256032 w 1199693"/>
            <a:gd name="connsiteY1" fmla="*/ 80467 h 855878"/>
            <a:gd name="connsiteX2" fmla="*/ 402336 w 1199693"/>
            <a:gd name="connsiteY2" fmla="*/ 373075 h 855878"/>
            <a:gd name="connsiteX3" fmla="*/ 577901 w 1199693"/>
            <a:gd name="connsiteY3" fmla="*/ 680314 h 855878"/>
            <a:gd name="connsiteX4" fmla="*/ 1199693 w 1199693"/>
            <a:gd name="connsiteY4" fmla="*/ 855878 h 855878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</a:cxnLst>
          <a:rect l="l" t="t" r="r" b="b"/>
          <a:pathLst>
            <a:path w="1199693" h="855878">
              <a:moveTo>
                <a:pt x="0" y="0"/>
              </a:moveTo>
              <a:cubicBezTo>
                <a:pt x="94488" y="9144"/>
                <a:pt x="188976" y="18288"/>
                <a:pt x="256032" y="80467"/>
              </a:cubicBezTo>
              <a:cubicBezTo>
                <a:pt x="323088" y="142646"/>
                <a:pt x="348691" y="273101"/>
                <a:pt x="402336" y="373075"/>
              </a:cubicBezTo>
              <a:cubicBezTo>
                <a:pt x="455981" y="473050"/>
                <a:pt x="445008" y="599847"/>
                <a:pt x="577901" y="680314"/>
              </a:cubicBezTo>
              <a:cubicBezTo>
                <a:pt x="710794" y="760781"/>
                <a:pt x="955243" y="808329"/>
                <a:pt x="1199693" y="855878"/>
              </a:cubicBezTo>
            </a:path>
          </a:pathLst>
        </a:custGeom>
        <a:noFill xmlns:a="http://schemas.openxmlformats.org/drawingml/2006/main"/>
        <a:ln xmlns:a="http://schemas.openxmlformats.org/drawingml/2006/main">
          <a:solidFill>
            <a:schemeClr val="tx1"/>
          </a:solidFill>
          <a:prstDash val="solid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ko-KR"/>
        </a:p>
      </cdr:txBody>
    </cdr:sp>
  </cdr:relSizeAnchor>
  <cdr:relSizeAnchor xmlns:cdr="http://schemas.openxmlformats.org/drawingml/2006/chartDrawing">
    <cdr:from>
      <cdr:x>0.70049</cdr:x>
      <cdr:y>0.1998</cdr:y>
    </cdr:from>
    <cdr:to>
      <cdr:x>0.91049</cdr:x>
      <cdr:y>0.43801</cdr:y>
    </cdr:to>
    <cdr:sp macro="" textlink="">
      <cdr:nvSpPr>
        <cdr:cNvPr id="6" name="Text Box 1319"/>
        <cdr:cNvSpPr txBox="1"/>
      </cdr:nvSpPr>
      <cdr:spPr>
        <a:xfrm xmlns:a="http://schemas.openxmlformats.org/drawingml/2006/main">
          <a:off x="1575516" y="260087"/>
          <a:ext cx="472333" cy="31009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6350">
          <a:noFill/>
        </a:ln>
      </cdr:spPr>
      <cdr:txBody>
        <a:bodyPr xmlns:a="http://schemas.openxmlformats.org/drawingml/2006/main" rot="0" spcFirstLastPara="0" vert="horz" wrap="square" lIns="91440" tIns="45720" rIns="91440" bIns="45720" numCol="1" spcCol="0" rtlCol="0" fromWordArt="0" anchor="t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latinLnBrk="1"/>
          <a:r>
            <a:rPr lang="en-US" altLang="ko-KR" sz="1000" b="0" i="0">
              <a:effectLst/>
              <a:latin typeface="Cambria Math" panose="02040503050406030204" pitchFamily="18" charset="0"/>
              <a:ea typeface="+mn-ea"/>
              <a:cs typeface="+mn-cs"/>
            </a:rPr>
            <a:t>𝐻_3</a:t>
          </a:r>
          <a:r>
            <a:rPr lang="en-US" altLang="ko-KR" sz="1000" b="0" i="0">
              <a:effectLst/>
              <a:latin typeface="+mn-lt"/>
              <a:ea typeface="+mn-ea"/>
              <a:cs typeface="+mn-cs"/>
            </a:rPr>
            <a:t> </a:t>
          </a:r>
          <a:r>
            <a:rPr lang="en-US" altLang="ko-KR" sz="1000" b="0" i="0">
              <a:effectLst/>
              <a:latin typeface="Cambria Math" panose="02040503050406030204" pitchFamily="18" charset="0"/>
              <a:ea typeface="+mn-ea"/>
              <a:cs typeface="+mn-cs"/>
            </a:rPr>
            <a:t>"</a:t>
          </a:r>
          <a:r>
            <a:rPr lang="en-US" altLang="ko-KR" sz="1000" i="0">
              <a:effectLst/>
              <a:latin typeface="Cambria Math" panose="02040503050406030204" pitchFamily="18" charset="0"/>
              <a:ea typeface="+mn-ea"/>
              <a:cs typeface="+mn-cs"/>
            </a:rPr>
            <a:t>(𝑥)</a:t>
          </a:r>
          <a:r>
            <a:rPr lang="ko-KR" altLang="en-US" sz="1000" i="0">
              <a:effectLst/>
              <a:latin typeface="+mn-lt"/>
              <a:ea typeface="+mn-ea"/>
              <a:cs typeface="+mn-cs"/>
            </a:rPr>
            <a:t>"</a:t>
          </a:r>
          <a:endParaRPr lang="ko-KR" altLang="ko-KR" sz="1000">
            <a:effectLst/>
            <a:latin typeface="+mn-lt"/>
            <a:ea typeface="+mn-ea"/>
            <a:cs typeface="+mn-cs"/>
          </a:endParaRPr>
        </a:p>
      </cdr:txBody>
    </cdr:sp>
  </cdr:relSizeAnchor>
</c:userShapes>
</file>

<file path=ppt/drawings/drawing11.xml><?xml version="1.0" encoding="utf-8"?>
<c:userShapes xmlns:c="http://schemas.openxmlformats.org/drawingml/2006/chart">
  <cdr:relSizeAnchor xmlns:cdr="http://schemas.openxmlformats.org/drawingml/2006/chartDrawing">
    <cdr:from>
      <cdr:x>0.4795</cdr:x>
      <cdr:y>0.04811</cdr:y>
    </cdr:from>
    <cdr:to>
      <cdr:x>0.68951</cdr:x>
      <cdr:y>0.28493</cdr:y>
    </cdr:to>
    <cdr:sp macro="" textlink="">
      <cdr:nvSpPr>
        <cdr:cNvPr id="8" name="Text Box 1319"/>
        <cdr:cNvSpPr txBox="1"/>
      </cdr:nvSpPr>
      <cdr:spPr>
        <a:xfrm xmlns:a="http://schemas.openxmlformats.org/drawingml/2006/main">
          <a:off x="1078480" y="62988"/>
          <a:ext cx="472348" cy="31008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6350">
          <a:noFill/>
        </a:ln>
      </cdr:spPr>
      <cdr:txBody>
        <a:bodyPr xmlns:a="http://schemas.openxmlformats.org/drawingml/2006/main" rot="0" spcFirstLastPara="0" vert="horz" wrap="square" lIns="91440" tIns="45720" rIns="91440" bIns="45720" numCol="1" spcCol="0" rtlCol="0" fromWordArt="0" anchor="t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latinLnBrk="1"/>
          <a:r>
            <a:rPr lang="en-US" altLang="ko-KR" sz="1000" b="0" i="0">
              <a:effectLst/>
              <a:latin typeface="Cambria Math" panose="02040503050406030204" pitchFamily="18" charset="0"/>
              <a:ea typeface="+mn-ea"/>
              <a:cs typeface="+mn-cs"/>
            </a:rPr>
            <a:t>𝐻_1</a:t>
          </a:r>
          <a:r>
            <a:rPr lang="en-US" altLang="ko-KR" sz="1000" b="0" i="0">
              <a:effectLst/>
              <a:latin typeface="+mn-lt"/>
              <a:ea typeface="+mn-ea"/>
              <a:cs typeface="+mn-cs"/>
            </a:rPr>
            <a:t> </a:t>
          </a:r>
          <a:r>
            <a:rPr lang="en-US" altLang="ko-KR" sz="1000" b="0" i="0">
              <a:effectLst/>
              <a:latin typeface="Cambria Math" panose="02040503050406030204" pitchFamily="18" charset="0"/>
              <a:ea typeface="+mn-ea"/>
              <a:cs typeface="+mn-cs"/>
            </a:rPr>
            <a:t>"</a:t>
          </a:r>
          <a:r>
            <a:rPr lang="en-US" altLang="ko-KR" sz="1000" i="0">
              <a:effectLst/>
              <a:latin typeface="Cambria Math" panose="02040503050406030204" pitchFamily="18" charset="0"/>
              <a:ea typeface="+mn-ea"/>
              <a:cs typeface="+mn-cs"/>
            </a:rPr>
            <a:t>(𝑥)</a:t>
          </a:r>
          <a:r>
            <a:rPr lang="ko-KR" altLang="en-US" sz="1000" i="0">
              <a:effectLst/>
              <a:latin typeface="+mn-lt"/>
              <a:ea typeface="+mn-ea"/>
              <a:cs typeface="+mn-cs"/>
            </a:rPr>
            <a:t>"</a:t>
          </a:r>
          <a:endParaRPr lang="ko-KR" altLang="ko-KR" sz="1000">
            <a:effectLst/>
            <a:latin typeface="+mn-lt"/>
            <a:ea typeface="+mn-ea"/>
            <a:cs typeface="+mn-cs"/>
          </a:endParaRPr>
        </a:p>
      </cdr:txBody>
    </cdr:sp>
  </cdr:relSizeAnchor>
  <cdr:relSizeAnchor xmlns:cdr="http://schemas.openxmlformats.org/drawingml/2006/chartDrawing">
    <cdr:from>
      <cdr:x>0.50413</cdr:x>
      <cdr:y>0.37432</cdr:y>
    </cdr:from>
    <cdr:to>
      <cdr:x>0.73981</cdr:x>
      <cdr:y>0.60018</cdr:y>
    </cdr:to>
    <cdr:sp macro="" textlink="">
      <cdr:nvSpPr>
        <cdr:cNvPr id="9" name="Text Box 1319"/>
        <cdr:cNvSpPr txBox="1"/>
      </cdr:nvSpPr>
      <cdr:spPr>
        <a:xfrm xmlns:a="http://schemas.openxmlformats.org/drawingml/2006/main">
          <a:off x="1133864" y="490121"/>
          <a:ext cx="530084" cy="29573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6350">
          <a:noFill/>
        </a:ln>
      </cdr:spPr>
      <cdr:txBody>
        <a:bodyPr xmlns:a="http://schemas.openxmlformats.org/drawingml/2006/main" rot="0" spcFirstLastPara="0" vert="horz" wrap="square" lIns="91440" tIns="45720" rIns="91440" bIns="45720" numCol="1" spcCol="0" rtlCol="0" fromWordArt="0" anchor="t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just" latinLnBrk="1">
            <a:lnSpc>
              <a:spcPct val="107000"/>
            </a:lnSpc>
            <a:spcAft>
              <a:spcPts val="800"/>
            </a:spcAft>
          </a:pPr>
          <a:r>
            <a:rPr lang="en-US" altLang="ko-KR" sz="1000" b="0" i="0" kern="100">
              <a:effectLst/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rPr>
            <a:t>𝐺_1 </a:t>
          </a:r>
          <a:r>
            <a:rPr lang="en-US" sz="1000" i="0" kern="100">
              <a:effectLst/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rPr>
            <a:t>(𝑥)</a:t>
          </a:r>
          <a:endParaRPr lang="ko-KR" sz="1000" kern="100">
            <a:effectLst/>
            <a:latin typeface="맑은 고딕" panose="020B0503020000020004" pitchFamily="50" charset="-127"/>
            <a:ea typeface="맑은 고딕" panose="020B0503020000020004" pitchFamily="50" charset="-127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0.30898</cdr:x>
      <cdr:y>0.10615</cdr:y>
    </cdr:from>
    <cdr:to>
      <cdr:x>0.84237</cdr:x>
      <cdr:y>0.75981</cdr:y>
    </cdr:to>
    <cdr:sp macro="" textlink="">
      <cdr:nvSpPr>
        <cdr:cNvPr id="10" name="자유형: 도형 9"/>
        <cdr:cNvSpPr/>
      </cdr:nvSpPr>
      <cdr:spPr>
        <a:xfrm xmlns:a="http://schemas.openxmlformats.org/drawingml/2006/main">
          <a:off x="694944" y="138989"/>
          <a:ext cx="1199693" cy="855878"/>
        </a:xfrm>
        <a:custGeom xmlns:a="http://schemas.openxmlformats.org/drawingml/2006/main">
          <a:avLst/>
          <a:gdLst>
            <a:gd name="connsiteX0" fmla="*/ 0 w 1199693"/>
            <a:gd name="connsiteY0" fmla="*/ 0 h 855878"/>
            <a:gd name="connsiteX1" fmla="*/ 256032 w 1199693"/>
            <a:gd name="connsiteY1" fmla="*/ 80467 h 855878"/>
            <a:gd name="connsiteX2" fmla="*/ 402336 w 1199693"/>
            <a:gd name="connsiteY2" fmla="*/ 373075 h 855878"/>
            <a:gd name="connsiteX3" fmla="*/ 577901 w 1199693"/>
            <a:gd name="connsiteY3" fmla="*/ 680314 h 855878"/>
            <a:gd name="connsiteX4" fmla="*/ 1199693 w 1199693"/>
            <a:gd name="connsiteY4" fmla="*/ 855878 h 855878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</a:cxnLst>
          <a:rect l="l" t="t" r="r" b="b"/>
          <a:pathLst>
            <a:path w="1199693" h="855878">
              <a:moveTo>
                <a:pt x="0" y="0"/>
              </a:moveTo>
              <a:cubicBezTo>
                <a:pt x="94488" y="9144"/>
                <a:pt x="188976" y="18288"/>
                <a:pt x="256032" y="80467"/>
              </a:cubicBezTo>
              <a:cubicBezTo>
                <a:pt x="323088" y="142646"/>
                <a:pt x="348691" y="273101"/>
                <a:pt x="402336" y="373075"/>
              </a:cubicBezTo>
              <a:cubicBezTo>
                <a:pt x="455981" y="473050"/>
                <a:pt x="445008" y="599847"/>
                <a:pt x="577901" y="680314"/>
              </a:cubicBezTo>
              <a:cubicBezTo>
                <a:pt x="710794" y="760781"/>
                <a:pt x="955243" y="808329"/>
                <a:pt x="1199693" y="855878"/>
              </a:cubicBezTo>
            </a:path>
          </a:pathLst>
        </a:custGeom>
        <a:noFill xmlns:a="http://schemas.openxmlformats.org/drawingml/2006/main"/>
        <a:ln xmlns:a="http://schemas.openxmlformats.org/drawingml/2006/main">
          <a:solidFill>
            <a:schemeClr val="tx1"/>
          </a:solidFill>
          <a:prstDash val="sys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ko-KR"/>
        </a:p>
      </cdr:txBody>
    </cdr:sp>
  </cdr:relSizeAnchor>
  <cdr:relSizeAnchor xmlns:cdr="http://schemas.openxmlformats.org/drawingml/2006/chartDrawing">
    <cdr:from>
      <cdr:x>0.31548</cdr:x>
      <cdr:y>0.08226</cdr:y>
    </cdr:from>
    <cdr:to>
      <cdr:x>0.82286</cdr:x>
      <cdr:y>0.75422</cdr:y>
    </cdr:to>
    <cdr:sp macro="" textlink="">
      <cdr:nvSpPr>
        <cdr:cNvPr id="5" name="자유형: 도형 4"/>
        <cdr:cNvSpPr/>
      </cdr:nvSpPr>
      <cdr:spPr>
        <a:xfrm xmlns:a="http://schemas.openxmlformats.org/drawingml/2006/main">
          <a:off x="709574" y="107708"/>
          <a:ext cx="1141172" cy="879844"/>
        </a:xfrm>
        <a:custGeom xmlns:a="http://schemas.openxmlformats.org/drawingml/2006/main">
          <a:avLst/>
          <a:gdLst>
            <a:gd name="connsiteX0" fmla="*/ 0 w 1141172"/>
            <a:gd name="connsiteY0" fmla="*/ 31280 h 879844"/>
            <a:gd name="connsiteX1" fmla="*/ 395021 w 1141172"/>
            <a:gd name="connsiteY1" fmla="*/ 45911 h 879844"/>
            <a:gd name="connsiteX2" fmla="*/ 416967 w 1141172"/>
            <a:gd name="connsiteY2" fmla="*/ 470192 h 879844"/>
            <a:gd name="connsiteX3" fmla="*/ 504749 w 1141172"/>
            <a:gd name="connsiteY3" fmla="*/ 814007 h 879844"/>
            <a:gd name="connsiteX4" fmla="*/ 1141172 w 1141172"/>
            <a:gd name="connsiteY4" fmla="*/ 879844 h 879844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</a:cxnLst>
          <a:rect l="l" t="t" r="r" b="b"/>
          <a:pathLst>
            <a:path w="1141172" h="879844">
              <a:moveTo>
                <a:pt x="0" y="31280"/>
              </a:moveTo>
              <a:cubicBezTo>
                <a:pt x="162763" y="2019"/>
                <a:pt x="325527" y="-27241"/>
                <a:pt x="395021" y="45911"/>
              </a:cubicBezTo>
              <a:cubicBezTo>
                <a:pt x="464515" y="119063"/>
                <a:pt x="398679" y="342176"/>
                <a:pt x="416967" y="470192"/>
              </a:cubicBezTo>
              <a:cubicBezTo>
                <a:pt x="435255" y="598208"/>
                <a:pt x="384048" y="745732"/>
                <a:pt x="504749" y="814007"/>
              </a:cubicBezTo>
              <a:cubicBezTo>
                <a:pt x="625450" y="882282"/>
                <a:pt x="1010718" y="873748"/>
                <a:pt x="1141172" y="879844"/>
              </a:cubicBezTo>
            </a:path>
          </a:pathLst>
        </a:custGeom>
        <a:ln xmlns:a="http://schemas.openxmlformats.org/drawingml/2006/main" w="12700"/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ko-KR"/>
        </a:p>
      </cdr:txBody>
    </cdr:sp>
  </cdr:relSizeAnchor>
</c:userShapes>
</file>

<file path=ppt/drawings/drawing12.xml><?xml version="1.0" encoding="utf-8"?>
<c:userShapes xmlns:c="http://schemas.openxmlformats.org/drawingml/2006/chart">
  <cdr:relSizeAnchor xmlns:cdr="http://schemas.openxmlformats.org/drawingml/2006/chartDrawing">
    <cdr:from>
      <cdr:x>0.69073</cdr:x>
      <cdr:y>0.10988</cdr:y>
    </cdr:from>
    <cdr:to>
      <cdr:x>0.90073</cdr:x>
      <cdr:y>0.34809</cdr:y>
    </cdr:to>
    <cdr:sp macro="" textlink="">
      <cdr:nvSpPr>
        <cdr:cNvPr id="6" name="Text Box 1319"/>
        <cdr:cNvSpPr txBox="1"/>
      </cdr:nvSpPr>
      <cdr:spPr>
        <a:xfrm xmlns:a="http://schemas.openxmlformats.org/drawingml/2006/main">
          <a:off x="1553569" y="143040"/>
          <a:ext cx="472326" cy="31009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6350">
          <a:noFill/>
        </a:ln>
      </cdr:spPr>
      <cdr:txBody>
        <a:bodyPr xmlns:a="http://schemas.openxmlformats.org/drawingml/2006/main" rot="0" spcFirstLastPara="0" vert="horz" wrap="square" lIns="91440" tIns="45720" rIns="91440" bIns="45720" numCol="1" spcCol="0" rtlCol="0" fromWordArt="0" anchor="t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latinLnBrk="1"/>
          <a:r>
            <a:rPr lang="en-US" altLang="ko-KR" sz="1000" b="0" i="0">
              <a:effectLst/>
              <a:latin typeface="Cambria Math" panose="02040503050406030204" pitchFamily="18" charset="0"/>
              <a:ea typeface="+mn-ea"/>
              <a:cs typeface="+mn-cs"/>
            </a:rPr>
            <a:t>𝐻_2</a:t>
          </a:r>
          <a:r>
            <a:rPr lang="en-US" altLang="ko-KR" sz="1000" b="0" i="0">
              <a:effectLst/>
              <a:latin typeface="+mn-lt"/>
              <a:ea typeface="+mn-ea"/>
              <a:cs typeface="+mn-cs"/>
            </a:rPr>
            <a:t> </a:t>
          </a:r>
          <a:r>
            <a:rPr lang="en-US" altLang="ko-KR" sz="1000" b="0" i="0">
              <a:effectLst/>
              <a:latin typeface="Cambria Math" panose="02040503050406030204" pitchFamily="18" charset="0"/>
              <a:ea typeface="+mn-ea"/>
              <a:cs typeface="+mn-cs"/>
            </a:rPr>
            <a:t>"</a:t>
          </a:r>
          <a:r>
            <a:rPr lang="en-US" altLang="ko-KR" sz="1000" i="0">
              <a:effectLst/>
              <a:latin typeface="Cambria Math" panose="02040503050406030204" pitchFamily="18" charset="0"/>
              <a:ea typeface="+mn-ea"/>
              <a:cs typeface="+mn-cs"/>
            </a:rPr>
            <a:t>(𝑥)</a:t>
          </a:r>
          <a:r>
            <a:rPr lang="ko-KR" altLang="en-US" sz="1000" i="0">
              <a:effectLst/>
              <a:latin typeface="+mn-lt"/>
              <a:ea typeface="+mn-ea"/>
              <a:cs typeface="+mn-cs"/>
            </a:rPr>
            <a:t>"</a:t>
          </a:r>
          <a:endParaRPr lang="ko-KR" altLang="ko-KR" sz="1000">
            <a:effectLst/>
            <a:latin typeface="+mn-lt"/>
            <a:ea typeface="+mn-ea"/>
            <a:cs typeface="+mn-cs"/>
          </a:endParaRPr>
        </a:p>
      </cdr:txBody>
    </cdr:sp>
  </cdr:relSizeAnchor>
  <cdr:relSizeAnchor xmlns:cdr="http://schemas.openxmlformats.org/drawingml/2006/chartDrawing">
    <cdr:from>
      <cdr:x>0.49419</cdr:x>
      <cdr:y>0.30314</cdr:y>
    </cdr:from>
    <cdr:to>
      <cdr:x>0.72987</cdr:x>
      <cdr:y>0.53033</cdr:y>
    </cdr:to>
    <cdr:sp macro="" textlink="">
      <cdr:nvSpPr>
        <cdr:cNvPr id="7" name="Text Box 1319"/>
        <cdr:cNvSpPr txBox="1"/>
      </cdr:nvSpPr>
      <cdr:spPr>
        <a:xfrm xmlns:a="http://schemas.openxmlformats.org/drawingml/2006/main">
          <a:off x="1111515" y="394614"/>
          <a:ext cx="530084" cy="29574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6350">
          <a:noFill/>
        </a:ln>
      </cdr:spPr>
      <cdr:txBody>
        <a:bodyPr xmlns:a="http://schemas.openxmlformats.org/drawingml/2006/main" rot="0" spcFirstLastPara="0" vert="horz" wrap="square" lIns="91440" tIns="45720" rIns="91440" bIns="45720" numCol="1" spcCol="0" rtlCol="0" fromWordArt="0" anchor="t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just" latinLnBrk="1">
            <a:lnSpc>
              <a:spcPct val="107000"/>
            </a:lnSpc>
            <a:spcAft>
              <a:spcPts val="800"/>
            </a:spcAft>
          </a:pPr>
          <a:r>
            <a:rPr lang="en-US" altLang="ko-KR" sz="1000" b="0" i="0" kern="100">
              <a:effectLst/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rPr>
            <a:t>𝐺_2 </a:t>
          </a:r>
          <a:r>
            <a:rPr lang="en-US" sz="1000" i="0" kern="100">
              <a:effectLst/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rPr>
            <a:t>(𝑥)</a:t>
          </a:r>
          <a:endParaRPr lang="ko-KR" sz="1000" kern="100">
            <a:effectLst/>
            <a:latin typeface="맑은 고딕" panose="020B0503020000020004" pitchFamily="50" charset="-127"/>
            <a:ea typeface="맑은 고딕" panose="020B0503020000020004" pitchFamily="50" charset="-127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0.32038</cdr:x>
      <cdr:y>0.16203</cdr:y>
    </cdr:from>
    <cdr:to>
      <cdr:x>0.88617</cdr:x>
      <cdr:y>0.76398</cdr:y>
    </cdr:to>
    <cdr:sp macro="" textlink="">
      <cdr:nvSpPr>
        <cdr:cNvPr id="8" name="자유형: 도형 7"/>
        <cdr:cNvSpPr/>
      </cdr:nvSpPr>
      <cdr:spPr>
        <a:xfrm xmlns:a="http://schemas.openxmlformats.org/drawingml/2006/main">
          <a:off x="720598" y="210922"/>
          <a:ext cx="1272540" cy="783590"/>
        </a:xfrm>
        <a:custGeom xmlns:a="http://schemas.openxmlformats.org/drawingml/2006/main">
          <a:avLst/>
          <a:gdLst>
            <a:gd name="connsiteX0" fmla="*/ 0 w 1272845"/>
            <a:gd name="connsiteY0" fmla="*/ 783981 h 783981"/>
            <a:gd name="connsiteX1" fmla="*/ 299923 w 1272845"/>
            <a:gd name="connsiteY1" fmla="*/ 666938 h 783981"/>
            <a:gd name="connsiteX2" fmla="*/ 424282 w 1272845"/>
            <a:gd name="connsiteY2" fmla="*/ 374330 h 783981"/>
            <a:gd name="connsiteX3" fmla="*/ 504749 w 1272845"/>
            <a:gd name="connsiteY3" fmla="*/ 125613 h 783981"/>
            <a:gd name="connsiteX4" fmla="*/ 629107 w 1272845"/>
            <a:gd name="connsiteY4" fmla="*/ 1255 h 783981"/>
            <a:gd name="connsiteX5" fmla="*/ 753466 w 1272845"/>
            <a:gd name="connsiteY5" fmla="*/ 81722 h 783981"/>
            <a:gd name="connsiteX6" fmla="*/ 841248 w 1272845"/>
            <a:gd name="connsiteY6" fmla="*/ 381645 h 783981"/>
            <a:gd name="connsiteX7" fmla="*/ 921715 w 1272845"/>
            <a:gd name="connsiteY7" fmla="*/ 630362 h 783981"/>
            <a:gd name="connsiteX8" fmla="*/ 1272845 w 1272845"/>
            <a:gd name="connsiteY8" fmla="*/ 769351 h 783981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  <a:cxn ang="0">
              <a:pos x="connsiteX5" y="connsiteY5"/>
            </a:cxn>
            <a:cxn ang="0">
              <a:pos x="connsiteX6" y="connsiteY6"/>
            </a:cxn>
            <a:cxn ang="0">
              <a:pos x="connsiteX7" y="connsiteY7"/>
            </a:cxn>
            <a:cxn ang="0">
              <a:pos x="connsiteX8" y="connsiteY8"/>
            </a:cxn>
          </a:cxnLst>
          <a:rect l="l" t="t" r="r" b="b"/>
          <a:pathLst>
            <a:path w="1272845" h="783981">
              <a:moveTo>
                <a:pt x="0" y="783981"/>
              </a:moveTo>
              <a:cubicBezTo>
                <a:pt x="114604" y="759597"/>
                <a:pt x="229209" y="735213"/>
                <a:pt x="299923" y="666938"/>
              </a:cubicBezTo>
              <a:cubicBezTo>
                <a:pt x="370637" y="598663"/>
                <a:pt x="390144" y="464551"/>
                <a:pt x="424282" y="374330"/>
              </a:cubicBezTo>
              <a:cubicBezTo>
                <a:pt x="458420" y="284109"/>
                <a:pt x="470612" y="187792"/>
                <a:pt x="504749" y="125613"/>
              </a:cubicBezTo>
              <a:cubicBezTo>
                <a:pt x="538887" y="63434"/>
                <a:pt x="587654" y="8570"/>
                <a:pt x="629107" y="1255"/>
              </a:cubicBezTo>
              <a:cubicBezTo>
                <a:pt x="670560" y="-6060"/>
                <a:pt x="718109" y="18324"/>
                <a:pt x="753466" y="81722"/>
              </a:cubicBezTo>
              <a:cubicBezTo>
                <a:pt x="788823" y="145120"/>
                <a:pt x="813207" y="290205"/>
                <a:pt x="841248" y="381645"/>
              </a:cubicBezTo>
              <a:cubicBezTo>
                <a:pt x="869289" y="473085"/>
                <a:pt x="849782" y="565744"/>
                <a:pt x="921715" y="630362"/>
              </a:cubicBezTo>
              <a:cubicBezTo>
                <a:pt x="993648" y="694980"/>
                <a:pt x="1133246" y="732165"/>
                <a:pt x="1272845" y="769351"/>
              </a:cubicBezTo>
            </a:path>
          </a:pathLst>
        </a:custGeom>
        <a:noFill xmlns:a="http://schemas.openxmlformats.org/drawingml/2006/main"/>
        <a:ln xmlns:a="http://schemas.openxmlformats.org/drawingml/2006/main">
          <a:solidFill>
            <a:schemeClr val="tx1"/>
          </a:solidFill>
          <a:prstDash val="sys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/>
        <a:p xmlns:a="http://schemas.openxmlformats.org/drawingml/2006/main">
          <a:endParaRPr lang="ko-KR" altLang="en-US"/>
        </a:p>
      </cdr:txBody>
    </cdr:sp>
  </cdr:relSizeAnchor>
  <cdr:relSizeAnchor xmlns:cdr="http://schemas.openxmlformats.org/drawingml/2006/chartDrawing">
    <cdr:from>
      <cdr:x>0.29597</cdr:x>
      <cdr:y>0.13238</cdr:y>
    </cdr:from>
    <cdr:to>
      <cdr:x>0.87164</cdr:x>
      <cdr:y>0.75977</cdr:y>
    </cdr:to>
    <cdr:sp macro="" textlink="">
      <cdr:nvSpPr>
        <cdr:cNvPr id="3" name="자유형: 도형 2"/>
        <cdr:cNvSpPr/>
      </cdr:nvSpPr>
      <cdr:spPr>
        <a:xfrm xmlns:a="http://schemas.openxmlformats.org/drawingml/2006/main">
          <a:off x="665683" y="172320"/>
          <a:ext cx="1294791" cy="816707"/>
        </a:xfrm>
        <a:custGeom xmlns:a="http://schemas.openxmlformats.org/drawingml/2006/main">
          <a:avLst/>
          <a:gdLst>
            <a:gd name="connsiteX0" fmla="*/ 0 w 1294791"/>
            <a:gd name="connsiteY0" fmla="*/ 807916 h 816707"/>
            <a:gd name="connsiteX1" fmla="*/ 409652 w 1294791"/>
            <a:gd name="connsiteY1" fmla="*/ 800601 h 816707"/>
            <a:gd name="connsiteX2" fmla="*/ 468173 w 1294791"/>
            <a:gd name="connsiteY2" fmla="*/ 749395 h 816707"/>
            <a:gd name="connsiteX3" fmla="*/ 490119 w 1294791"/>
            <a:gd name="connsiteY3" fmla="*/ 83712 h 816707"/>
            <a:gd name="connsiteX4" fmla="*/ 592532 w 1294791"/>
            <a:gd name="connsiteY4" fmla="*/ 10560 h 816707"/>
            <a:gd name="connsiteX5" fmla="*/ 870509 w 1294791"/>
            <a:gd name="connsiteY5" fmla="*/ 10560 h 816707"/>
            <a:gd name="connsiteX6" fmla="*/ 914400 w 1294791"/>
            <a:gd name="connsiteY6" fmla="*/ 105657 h 816707"/>
            <a:gd name="connsiteX7" fmla="*/ 950976 w 1294791"/>
            <a:gd name="connsiteY7" fmla="*/ 742080 h 816707"/>
            <a:gd name="connsiteX8" fmla="*/ 1038759 w 1294791"/>
            <a:gd name="connsiteY8" fmla="*/ 800601 h 816707"/>
            <a:gd name="connsiteX9" fmla="*/ 1294791 w 1294791"/>
            <a:gd name="connsiteY9" fmla="*/ 807916 h 816707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  <a:cxn ang="0">
              <a:pos x="connsiteX5" y="connsiteY5"/>
            </a:cxn>
            <a:cxn ang="0">
              <a:pos x="connsiteX6" y="connsiteY6"/>
            </a:cxn>
            <a:cxn ang="0">
              <a:pos x="connsiteX7" y="connsiteY7"/>
            </a:cxn>
            <a:cxn ang="0">
              <a:pos x="connsiteX8" y="connsiteY8"/>
            </a:cxn>
            <a:cxn ang="0">
              <a:pos x="connsiteX9" y="connsiteY9"/>
            </a:cxn>
          </a:cxnLst>
          <a:rect l="l" t="t" r="r" b="b"/>
          <a:pathLst>
            <a:path w="1294791" h="816707">
              <a:moveTo>
                <a:pt x="0" y="807916"/>
              </a:moveTo>
              <a:cubicBezTo>
                <a:pt x="165811" y="809135"/>
                <a:pt x="331623" y="810354"/>
                <a:pt x="409652" y="800601"/>
              </a:cubicBezTo>
              <a:cubicBezTo>
                <a:pt x="487681" y="790848"/>
                <a:pt x="454762" y="868876"/>
                <a:pt x="468173" y="749395"/>
              </a:cubicBezTo>
              <a:cubicBezTo>
                <a:pt x="481584" y="629914"/>
                <a:pt x="469393" y="206851"/>
                <a:pt x="490119" y="83712"/>
              </a:cubicBezTo>
              <a:cubicBezTo>
                <a:pt x="510845" y="-39427"/>
                <a:pt x="529134" y="22752"/>
                <a:pt x="592532" y="10560"/>
              </a:cubicBezTo>
              <a:cubicBezTo>
                <a:pt x="655930" y="-1632"/>
                <a:pt x="816864" y="-5290"/>
                <a:pt x="870509" y="10560"/>
              </a:cubicBezTo>
              <a:cubicBezTo>
                <a:pt x="924154" y="26409"/>
                <a:pt x="900989" y="-16263"/>
                <a:pt x="914400" y="105657"/>
              </a:cubicBezTo>
              <a:cubicBezTo>
                <a:pt x="927811" y="227577"/>
                <a:pt x="930250" y="626256"/>
                <a:pt x="950976" y="742080"/>
              </a:cubicBezTo>
              <a:cubicBezTo>
                <a:pt x="971702" y="857904"/>
                <a:pt x="981457" y="789628"/>
                <a:pt x="1038759" y="800601"/>
              </a:cubicBezTo>
              <a:cubicBezTo>
                <a:pt x="1096061" y="811574"/>
                <a:pt x="1195426" y="809745"/>
                <a:pt x="1294791" y="807916"/>
              </a:cubicBezTo>
            </a:path>
          </a:pathLst>
        </a:custGeom>
        <a:ln xmlns:a="http://schemas.openxmlformats.org/drawingml/2006/main" w="12700"/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ko-KR"/>
        </a:p>
      </cdr:txBody>
    </cdr:sp>
  </cdr:relSizeAnchor>
</c:userShapes>
</file>

<file path=ppt/drawings/drawing13.xml><?xml version="1.0" encoding="utf-8"?>
<c:userShapes xmlns:c="http://schemas.openxmlformats.org/drawingml/2006/chart">
  <cdr:relSizeAnchor xmlns:cdr="http://schemas.openxmlformats.org/drawingml/2006/chartDrawing">
    <cdr:from>
      <cdr:x>0.31205</cdr:x>
      <cdr:y>0.10646</cdr:y>
    </cdr:from>
    <cdr:to>
      <cdr:x>0.84544</cdr:x>
      <cdr:y>0.76394</cdr:y>
    </cdr:to>
    <cdr:sp macro="" textlink="">
      <cdr:nvSpPr>
        <cdr:cNvPr id="4" name="자유형: 도형 3"/>
        <cdr:cNvSpPr/>
      </cdr:nvSpPr>
      <cdr:spPr>
        <a:xfrm xmlns:a="http://schemas.openxmlformats.org/drawingml/2006/main" flipH="1">
          <a:off x="701853" y="138582"/>
          <a:ext cx="1199693" cy="855878"/>
        </a:xfrm>
        <a:custGeom xmlns:a="http://schemas.openxmlformats.org/drawingml/2006/main">
          <a:avLst/>
          <a:gdLst>
            <a:gd name="connsiteX0" fmla="*/ 0 w 1199693"/>
            <a:gd name="connsiteY0" fmla="*/ 0 h 855878"/>
            <a:gd name="connsiteX1" fmla="*/ 256032 w 1199693"/>
            <a:gd name="connsiteY1" fmla="*/ 80467 h 855878"/>
            <a:gd name="connsiteX2" fmla="*/ 402336 w 1199693"/>
            <a:gd name="connsiteY2" fmla="*/ 373075 h 855878"/>
            <a:gd name="connsiteX3" fmla="*/ 577901 w 1199693"/>
            <a:gd name="connsiteY3" fmla="*/ 680314 h 855878"/>
            <a:gd name="connsiteX4" fmla="*/ 1199693 w 1199693"/>
            <a:gd name="connsiteY4" fmla="*/ 855878 h 855878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</a:cxnLst>
          <a:rect l="l" t="t" r="r" b="b"/>
          <a:pathLst>
            <a:path w="1199693" h="855878">
              <a:moveTo>
                <a:pt x="0" y="0"/>
              </a:moveTo>
              <a:cubicBezTo>
                <a:pt x="94488" y="9144"/>
                <a:pt x="188976" y="18288"/>
                <a:pt x="256032" y="80467"/>
              </a:cubicBezTo>
              <a:cubicBezTo>
                <a:pt x="323088" y="142646"/>
                <a:pt x="348691" y="273101"/>
                <a:pt x="402336" y="373075"/>
              </a:cubicBezTo>
              <a:cubicBezTo>
                <a:pt x="455981" y="473050"/>
                <a:pt x="445008" y="599847"/>
                <a:pt x="577901" y="680314"/>
              </a:cubicBezTo>
              <a:cubicBezTo>
                <a:pt x="710794" y="760781"/>
                <a:pt x="955243" y="808329"/>
                <a:pt x="1199693" y="855878"/>
              </a:cubicBezTo>
            </a:path>
          </a:pathLst>
        </a:custGeom>
        <a:noFill xmlns:a="http://schemas.openxmlformats.org/drawingml/2006/main"/>
        <a:ln xmlns:a="http://schemas.openxmlformats.org/drawingml/2006/main">
          <a:solidFill>
            <a:schemeClr val="tx1"/>
          </a:solidFill>
          <a:prstDash val="sys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ko-KR"/>
        </a:p>
      </cdr:txBody>
    </cdr:sp>
  </cdr:relSizeAnchor>
  <cdr:relSizeAnchor xmlns:cdr="http://schemas.openxmlformats.org/drawingml/2006/chartDrawing">
    <cdr:from>
      <cdr:x>0.69073</cdr:x>
      <cdr:y>0.34591</cdr:y>
    </cdr:from>
    <cdr:to>
      <cdr:x>0.90073</cdr:x>
      <cdr:y>0.58412</cdr:y>
    </cdr:to>
    <cdr:sp macro="" textlink="">
      <cdr:nvSpPr>
        <cdr:cNvPr id="6" name="Text Box 1319"/>
        <cdr:cNvSpPr txBox="1"/>
      </cdr:nvSpPr>
      <cdr:spPr>
        <a:xfrm xmlns:a="http://schemas.openxmlformats.org/drawingml/2006/main">
          <a:off x="1553576" y="450285"/>
          <a:ext cx="472326" cy="31009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6350">
          <a:noFill/>
        </a:ln>
      </cdr:spPr>
      <cdr:txBody>
        <a:bodyPr xmlns:a="http://schemas.openxmlformats.org/drawingml/2006/main" rot="0" spcFirstLastPara="0" vert="horz" wrap="square" lIns="91440" tIns="45720" rIns="91440" bIns="45720" numCol="1" spcCol="0" rtlCol="0" fromWordArt="0" anchor="t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latinLnBrk="1"/>
          <a:r>
            <a:rPr lang="en-US" altLang="ko-KR" sz="1000" b="0" i="0" dirty="0">
              <a:effectLst/>
              <a:latin typeface="Cambria Math" panose="02040503050406030204" pitchFamily="18" charset="0"/>
              <a:ea typeface="+mn-ea"/>
              <a:cs typeface="+mn-cs"/>
            </a:rPr>
            <a:t>𝐻_3</a:t>
          </a:r>
          <a:r>
            <a:rPr lang="en-US" altLang="ko-KR" sz="1000" b="0" i="0" dirty="0">
              <a:effectLst/>
              <a:latin typeface="+mn-lt"/>
              <a:ea typeface="+mn-ea"/>
              <a:cs typeface="+mn-cs"/>
            </a:rPr>
            <a:t> </a:t>
          </a:r>
          <a:r>
            <a:rPr lang="en-US" altLang="ko-KR" sz="1000" b="0" i="0" dirty="0">
              <a:effectLst/>
              <a:latin typeface="Cambria Math" panose="02040503050406030204" pitchFamily="18" charset="0"/>
              <a:ea typeface="+mn-ea"/>
              <a:cs typeface="+mn-cs"/>
            </a:rPr>
            <a:t>"</a:t>
          </a:r>
          <a:r>
            <a:rPr lang="en-US" altLang="ko-KR" sz="1000" i="0" dirty="0">
              <a:effectLst/>
              <a:latin typeface="Cambria Math" panose="02040503050406030204" pitchFamily="18" charset="0"/>
              <a:ea typeface="+mn-ea"/>
              <a:cs typeface="+mn-cs"/>
            </a:rPr>
            <a:t>(𝑥)</a:t>
          </a:r>
          <a:r>
            <a:rPr lang="ko-KR" altLang="en-US" sz="1000" i="0" dirty="0">
              <a:effectLst/>
              <a:latin typeface="+mn-lt"/>
              <a:ea typeface="+mn-ea"/>
              <a:cs typeface="+mn-cs"/>
            </a:rPr>
            <a:t>"</a:t>
          </a:r>
          <a:endParaRPr lang="ko-KR" altLang="ko-KR" sz="1000" dirty="0">
            <a:effectLst/>
            <a:latin typeface="+mn-lt"/>
            <a:ea typeface="+mn-ea"/>
            <a:cs typeface="+mn-cs"/>
          </a:endParaRPr>
        </a:p>
      </cdr:txBody>
    </cdr:sp>
  </cdr:relSizeAnchor>
  <cdr:relSizeAnchor xmlns:cdr="http://schemas.openxmlformats.org/drawingml/2006/chartDrawing">
    <cdr:from>
      <cdr:x>0.41938</cdr:x>
      <cdr:y>0.28628</cdr:y>
    </cdr:from>
    <cdr:to>
      <cdr:x>0.65507</cdr:x>
      <cdr:y>0.51347</cdr:y>
    </cdr:to>
    <cdr:sp macro="" textlink="">
      <cdr:nvSpPr>
        <cdr:cNvPr id="7" name="Text Box 1319"/>
        <cdr:cNvSpPr txBox="1"/>
      </cdr:nvSpPr>
      <cdr:spPr>
        <a:xfrm xmlns:a="http://schemas.openxmlformats.org/drawingml/2006/main">
          <a:off x="943257" y="372667"/>
          <a:ext cx="530107" cy="29574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6350">
          <a:noFill/>
        </a:ln>
      </cdr:spPr>
      <cdr:txBody>
        <a:bodyPr xmlns:a="http://schemas.openxmlformats.org/drawingml/2006/main" rot="0" spcFirstLastPara="0" vert="horz" wrap="square" lIns="91440" tIns="45720" rIns="91440" bIns="45720" numCol="1" spcCol="0" rtlCol="0" fromWordArt="0" anchor="t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just" latinLnBrk="1">
            <a:lnSpc>
              <a:spcPct val="107000"/>
            </a:lnSpc>
            <a:spcAft>
              <a:spcPts val="800"/>
            </a:spcAft>
          </a:pPr>
          <a:r>
            <a:rPr lang="en-US" altLang="ko-KR" sz="1000" b="0" i="0" kern="100">
              <a:effectLst/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rPr>
            <a:t>𝐺_3 </a:t>
          </a:r>
          <a:r>
            <a:rPr lang="en-US" sz="1000" i="0" kern="100">
              <a:effectLst/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rPr>
            <a:t>(𝑥)</a:t>
          </a:r>
          <a:endParaRPr lang="ko-KR" sz="1000" kern="100">
            <a:effectLst/>
            <a:latin typeface="맑은 고딕" panose="020B0503020000020004" pitchFamily="50" charset="-127"/>
            <a:ea typeface="맑은 고딕" panose="020B0503020000020004" pitchFamily="50" charset="-127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0.30898</cdr:x>
      <cdr:y>0.13285</cdr:y>
    </cdr:from>
    <cdr:to>
      <cdr:x>0.84562</cdr:x>
      <cdr:y>0.76425</cdr:y>
    </cdr:to>
    <cdr:sp macro="" textlink="">
      <cdr:nvSpPr>
        <cdr:cNvPr id="2" name="자유형: 도형 1"/>
        <cdr:cNvSpPr/>
      </cdr:nvSpPr>
      <cdr:spPr>
        <a:xfrm xmlns:a="http://schemas.openxmlformats.org/drawingml/2006/main">
          <a:off x="694944" y="172942"/>
          <a:ext cx="1207008" cy="821926"/>
        </a:xfrm>
        <a:custGeom xmlns:a="http://schemas.openxmlformats.org/drawingml/2006/main">
          <a:avLst/>
          <a:gdLst>
            <a:gd name="connsiteX0" fmla="*/ 0 w 1207008"/>
            <a:gd name="connsiteY0" fmla="*/ 821926 h 821926"/>
            <a:gd name="connsiteX1" fmla="*/ 709574 w 1207008"/>
            <a:gd name="connsiteY1" fmla="*/ 799980 h 821926"/>
            <a:gd name="connsiteX2" fmla="*/ 848563 w 1207008"/>
            <a:gd name="connsiteY2" fmla="*/ 785350 h 821926"/>
            <a:gd name="connsiteX3" fmla="*/ 855878 w 1207008"/>
            <a:gd name="connsiteY3" fmla="*/ 719513 h 821926"/>
            <a:gd name="connsiteX4" fmla="*/ 877824 w 1207008"/>
            <a:gd name="connsiteY4" fmla="*/ 83090 h 821926"/>
            <a:gd name="connsiteX5" fmla="*/ 914400 w 1207008"/>
            <a:gd name="connsiteY5" fmla="*/ 9938 h 821926"/>
            <a:gd name="connsiteX6" fmla="*/ 1207008 w 1207008"/>
            <a:gd name="connsiteY6" fmla="*/ 2623 h 821926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  <a:cxn ang="0">
              <a:pos x="connsiteX5" y="connsiteY5"/>
            </a:cxn>
            <a:cxn ang="0">
              <a:pos x="connsiteX6" y="connsiteY6"/>
            </a:cxn>
          </a:cxnLst>
          <a:rect l="l" t="t" r="r" b="b"/>
          <a:pathLst>
            <a:path w="1207008" h="821926">
              <a:moveTo>
                <a:pt x="0" y="821926"/>
              </a:moveTo>
              <a:lnTo>
                <a:pt x="709574" y="799980"/>
              </a:lnTo>
              <a:cubicBezTo>
                <a:pt x="851001" y="793884"/>
                <a:pt x="824179" y="798761"/>
                <a:pt x="848563" y="785350"/>
              </a:cubicBezTo>
              <a:cubicBezTo>
                <a:pt x="872947" y="771939"/>
                <a:pt x="851001" y="836556"/>
                <a:pt x="855878" y="719513"/>
              </a:cubicBezTo>
              <a:cubicBezTo>
                <a:pt x="860755" y="602470"/>
                <a:pt x="868070" y="201352"/>
                <a:pt x="877824" y="83090"/>
              </a:cubicBezTo>
              <a:cubicBezTo>
                <a:pt x="887578" y="-35172"/>
                <a:pt x="859536" y="23349"/>
                <a:pt x="914400" y="9938"/>
              </a:cubicBezTo>
              <a:cubicBezTo>
                <a:pt x="969264" y="-3473"/>
                <a:pt x="1088136" y="-425"/>
                <a:pt x="1207008" y="2623"/>
              </a:cubicBezTo>
            </a:path>
          </a:pathLst>
        </a:custGeom>
        <a:ln xmlns:a="http://schemas.openxmlformats.org/drawingml/2006/main" w="12700"/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ko-KR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0.80295</cdr:x>
      <cdr:y>0.05136</cdr:y>
    </cdr:from>
    <cdr:to>
      <cdr:x>0.9367</cdr:x>
      <cdr:y>0.19376</cdr:y>
    </cdr:to>
    <cdr:sp macro="" textlink="">
      <cdr:nvSpPr>
        <cdr:cNvPr id="2" name="Text Box 1319"/>
        <cdr:cNvSpPr txBox="1"/>
      </cdr:nvSpPr>
      <cdr:spPr>
        <a:xfrm xmlns:a="http://schemas.openxmlformats.org/drawingml/2006/main">
          <a:off x="3247898" y="121158"/>
          <a:ext cx="541020" cy="33591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6350">
          <a:noFill/>
        </a:ln>
      </cdr:spPr>
      <cdr:txBody>
        <a:bodyPr xmlns:a="http://schemas.openxmlformats.org/drawingml/2006/main" rot="0" spcFirstLastPara="0" vert="horz" wrap="square" lIns="91440" tIns="45720" rIns="91440" bIns="45720" numCol="1" spcCol="0" rtlCol="0" fromWordArt="0" anchor="t" anchorCtr="0" forceAA="0" compatLnSpc="1">
          <a:prstTxWarp prst="textNoShape">
            <a:avLst/>
          </a:prstTxWarp>
          <a:noAutofit/>
        </a:bodyPr>
        <a:lstStyle xmlns:a="http://schemas.openxmlformats.org/drawingml/2006/main"/>
        <a:p xmlns:a="http://schemas.openxmlformats.org/drawingml/2006/main">
          <a:pPr algn="just" latinLnBrk="1">
            <a:lnSpc>
              <a:spcPct val="107000"/>
            </a:lnSpc>
            <a:spcAft>
              <a:spcPts val="800"/>
            </a:spcAft>
          </a:pPr>
          <a:r>
            <a:rPr lang="en-US" sz="1000" i="0" kern="100">
              <a:effectLst/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rPr>
            <a:t>𝐻(𝑥)</a:t>
          </a:r>
          <a:endParaRPr lang="ko-KR" sz="1000" kern="100">
            <a:effectLst/>
            <a:latin typeface="맑은 고딕" panose="020B0503020000020004" pitchFamily="50" charset="-127"/>
            <a:ea typeface="맑은 고딕" panose="020B0503020000020004" pitchFamily="50" charset="-127"/>
            <a:cs typeface="Times New Roman" panose="02020603050405020304" pitchFamily="18" charset="0"/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0.1917</cdr:x>
      <cdr:y>0.06202</cdr:y>
    </cdr:from>
    <cdr:to>
      <cdr:x>0.8753</cdr:x>
      <cdr:y>0.729</cdr:y>
    </cdr:to>
    <cdr:sp macro="" textlink="">
      <cdr:nvSpPr>
        <cdr:cNvPr id="23" name="자유형: 도형 22"/>
        <cdr:cNvSpPr/>
      </cdr:nvSpPr>
      <cdr:spPr>
        <a:xfrm xmlns:a="http://schemas.openxmlformats.org/drawingml/2006/main">
          <a:off x="775411" y="146304"/>
          <a:ext cx="2765146" cy="1573432"/>
        </a:xfrm>
        <a:custGeom xmlns:a="http://schemas.openxmlformats.org/drawingml/2006/main">
          <a:avLst/>
          <a:gdLst>
            <a:gd name="connsiteX0" fmla="*/ 0 w 2765146"/>
            <a:gd name="connsiteY0" fmla="*/ 0 h 1573432"/>
            <a:gd name="connsiteX1" fmla="*/ 1163117 w 2765146"/>
            <a:gd name="connsiteY1" fmla="*/ 219456 h 1573432"/>
            <a:gd name="connsiteX2" fmla="*/ 1419149 w 2765146"/>
            <a:gd name="connsiteY2" fmla="*/ 760781 h 1573432"/>
            <a:gd name="connsiteX3" fmla="*/ 1719072 w 2765146"/>
            <a:gd name="connsiteY3" fmla="*/ 1353312 h 1573432"/>
            <a:gd name="connsiteX4" fmla="*/ 2765146 w 2765146"/>
            <a:gd name="connsiteY4" fmla="*/ 1565453 h 1573432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</a:cxnLst>
          <a:rect l="l" t="t" r="r" b="b"/>
          <a:pathLst>
            <a:path w="2765146" h="1573432">
              <a:moveTo>
                <a:pt x="0" y="0"/>
              </a:moveTo>
              <a:cubicBezTo>
                <a:pt x="463296" y="46329"/>
                <a:pt x="926592" y="92659"/>
                <a:pt x="1163117" y="219456"/>
              </a:cubicBezTo>
              <a:cubicBezTo>
                <a:pt x="1399642" y="346253"/>
                <a:pt x="1326490" y="571805"/>
                <a:pt x="1419149" y="760781"/>
              </a:cubicBezTo>
              <a:cubicBezTo>
                <a:pt x="1511808" y="949757"/>
                <a:pt x="1494739" y="1219200"/>
                <a:pt x="1719072" y="1353312"/>
              </a:cubicBezTo>
              <a:cubicBezTo>
                <a:pt x="1943405" y="1487424"/>
                <a:pt x="2694432" y="1605687"/>
                <a:pt x="2765146" y="1565453"/>
              </a:cubicBezTo>
            </a:path>
          </a:pathLst>
        </a:custGeom>
        <a:noFill xmlns:a="http://schemas.openxmlformats.org/drawingml/2006/main"/>
        <a:ln xmlns:a="http://schemas.openxmlformats.org/drawingml/2006/main">
          <a:solidFill>
            <a:schemeClr val="tx1"/>
          </a:solidFill>
          <a:prstDash val="sys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ko-KR"/>
        </a:p>
      </cdr:txBody>
    </cdr:sp>
  </cdr:relSizeAnchor>
  <cdr:relSizeAnchor xmlns:cdr="http://schemas.openxmlformats.org/drawingml/2006/chartDrawing">
    <cdr:from>
      <cdr:x>0.18989</cdr:x>
      <cdr:y>0.06202</cdr:y>
    </cdr:from>
    <cdr:to>
      <cdr:x>0.87349</cdr:x>
      <cdr:y>0.72872</cdr:y>
    </cdr:to>
    <cdr:sp macro="" textlink="">
      <cdr:nvSpPr>
        <cdr:cNvPr id="24" name="자유형: 도형 23"/>
        <cdr:cNvSpPr/>
      </cdr:nvSpPr>
      <cdr:spPr>
        <a:xfrm xmlns:a="http://schemas.openxmlformats.org/drawingml/2006/main">
          <a:off x="768096" y="146304"/>
          <a:ext cx="2765146" cy="1572768"/>
        </a:xfrm>
        <a:custGeom xmlns:a="http://schemas.openxmlformats.org/drawingml/2006/main">
          <a:avLst/>
          <a:gdLst>
            <a:gd name="connsiteX0" fmla="*/ 0 w 2765146"/>
            <a:gd name="connsiteY0" fmla="*/ 0 h 1572768"/>
            <a:gd name="connsiteX1" fmla="*/ 1046074 w 2765146"/>
            <a:gd name="connsiteY1" fmla="*/ 387705 h 1572768"/>
            <a:gd name="connsiteX2" fmla="*/ 1419149 w 2765146"/>
            <a:gd name="connsiteY2" fmla="*/ 724205 h 1572768"/>
            <a:gd name="connsiteX3" fmla="*/ 1814170 w 2765146"/>
            <a:gd name="connsiteY3" fmla="*/ 1170432 h 1572768"/>
            <a:gd name="connsiteX4" fmla="*/ 2765146 w 2765146"/>
            <a:gd name="connsiteY4" fmla="*/ 1572768 h 1572768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</a:cxnLst>
          <a:rect l="l" t="t" r="r" b="b"/>
          <a:pathLst>
            <a:path w="2765146" h="1572768">
              <a:moveTo>
                <a:pt x="0" y="0"/>
              </a:moveTo>
              <a:cubicBezTo>
                <a:pt x="404774" y="133502"/>
                <a:pt x="809549" y="267004"/>
                <a:pt x="1046074" y="387705"/>
              </a:cubicBezTo>
              <a:cubicBezTo>
                <a:pt x="1282599" y="508406"/>
                <a:pt x="1291133" y="593751"/>
                <a:pt x="1419149" y="724205"/>
              </a:cubicBezTo>
              <a:cubicBezTo>
                <a:pt x="1547165" y="854659"/>
                <a:pt x="1589837" y="1029005"/>
                <a:pt x="1814170" y="1170432"/>
              </a:cubicBezTo>
              <a:cubicBezTo>
                <a:pt x="2038503" y="1311859"/>
                <a:pt x="2401824" y="1442313"/>
                <a:pt x="2765146" y="1572768"/>
              </a:cubicBezTo>
            </a:path>
          </a:pathLst>
        </a:custGeom>
        <a:noFill xmlns:a="http://schemas.openxmlformats.org/drawingml/2006/main"/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ko-KR"/>
        </a:p>
      </cdr:txBody>
    </cdr:sp>
  </cdr:relSizeAnchor>
  <cdr:relSizeAnchor xmlns:cdr="http://schemas.openxmlformats.org/drawingml/2006/chartDrawing">
    <cdr:from>
      <cdr:x>0.36892</cdr:x>
      <cdr:y>0.20951</cdr:y>
    </cdr:from>
    <cdr:to>
      <cdr:x>0.50267</cdr:x>
      <cdr:y>0.3519</cdr:y>
    </cdr:to>
    <cdr:sp macro="" textlink="">
      <cdr:nvSpPr>
        <cdr:cNvPr id="25" name="Text Box 1319"/>
        <cdr:cNvSpPr txBox="1"/>
      </cdr:nvSpPr>
      <cdr:spPr>
        <a:xfrm xmlns:a="http://schemas.openxmlformats.org/drawingml/2006/main">
          <a:off x="1492250" y="494233"/>
          <a:ext cx="541020" cy="33591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6350">
          <a:noFill/>
        </a:ln>
      </cdr:spPr>
      <cdr:txBody>
        <a:bodyPr xmlns:a="http://schemas.openxmlformats.org/drawingml/2006/main" rot="0" spcFirstLastPara="0" vert="horz" wrap="square" lIns="91440" tIns="45720" rIns="91440" bIns="45720" numCol="1" spcCol="0" rtlCol="0" fromWordArt="0" anchor="t" anchorCtr="0" forceAA="0" compatLnSpc="1">
          <a:prstTxWarp prst="textNoShape">
            <a:avLst/>
          </a:prstTxWarp>
          <a:noAutofit/>
        </a:bodyPr>
        <a:lstStyle xmlns:a="http://schemas.openxmlformats.org/drawingml/2006/main"/>
        <a:p xmlns:a="http://schemas.openxmlformats.org/drawingml/2006/main">
          <a:pPr latinLnBrk="1"/>
          <a:r>
            <a:rPr lang="en-US" altLang="ko-KR" sz="1100" i="0">
              <a:effectLst/>
              <a:latin typeface="Cambria Math" panose="02040503050406030204" pitchFamily="18" charset="0"/>
              <a:ea typeface="+mn-ea"/>
              <a:cs typeface="+mn-cs"/>
            </a:rPr>
            <a:t>"𝐻(𝑥)</a:t>
          </a:r>
          <a:r>
            <a:rPr lang="ko-KR" altLang="en-US" sz="1100" i="0">
              <a:effectLst/>
              <a:latin typeface="+mn-lt"/>
              <a:ea typeface="+mn-ea"/>
              <a:cs typeface="+mn-cs"/>
            </a:rPr>
            <a:t>"</a:t>
          </a:r>
          <a:endParaRPr lang="ko-KR" altLang="ko-KR" sz="1100">
            <a:effectLst/>
            <a:latin typeface="+mn-lt"/>
            <a:ea typeface="+mn-ea"/>
            <a:cs typeface="+mn-cs"/>
          </a:endParaRPr>
        </a:p>
      </cdr:txBody>
    </cdr:sp>
  </cdr:relSizeAnchor>
  <cdr:relSizeAnchor xmlns:cdr="http://schemas.openxmlformats.org/drawingml/2006/chartDrawing">
    <cdr:from>
      <cdr:x>0.49551</cdr:x>
      <cdr:y>0.08857</cdr:y>
    </cdr:from>
    <cdr:to>
      <cdr:x>0.62926</cdr:x>
      <cdr:y>0.23097</cdr:y>
    </cdr:to>
    <cdr:sp macro="" textlink="">
      <cdr:nvSpPr>
        <cdr:cNvPr id="26" name="Text Box 1319"/>
        <cdr:cNvSpPr txBox="1"/>
      </cdr:nvSpPr>
      <cdr:spPr>
        <a:xfrm xmlns:a="http://schemas.openxmlformats.org/drawingml/2006/main">
          <a:off x="2004314" y="208941"/>
          <a:ext cx="541020" cy="33591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6350">
          <a:noFill/>
        </a:ln>
      </cdr:spPr>
      <cdr:txBody>
        <a:bodyPr xmlns:a="http://schemas.openxmlformats.org/drawingml/2006/main" rot="0" spcFirstLastPara="0" vert="horz" wrap="square" lIns="91440" tIns="45720" rIns="91440" bIns="45720" numCol="1" spcCol="0" rtlCol="0" fromWordArt="0" anchor="t" anchorCtr="0" forceAA="0" compatLnSpc="1">
          <a:prstTxWarp prst="textNoShape">
            <a:avLst/>
          </a:prstTxWarp>
          <a:noAutofit/>
        </a:bodyPr>
        <a:lstStyle xmlns:a="http://schemas.openxmlformats.org/drawingml/2006/main"/>
        <a:p xmlns:a="http://schemas.openxmlformats.org/drawingml/2006/main">
          <a:pPr algn="just" latinLnBrk="1">
            <a:lnSpc>
              <a:spcPct val="107000"/>
            </a:lnSpc>
            <a:spcAft>
              <a:spcPts val="800"/>
            </a:spcAft>
          </a:pPr>
          <a:r>
            <a:rPr lang="en-US" sz="1000" b="0" i="0" kern="100">
              <a:effectLst/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rPr>
            <a:t>𝐺</a:t>
          </a:r>
          <a:r>
            <a:rPr lang="en-US" sz="1000" i="0" kern="100">
              <a:effectLst/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rPr>
            <a:t>(𝑥)</a:t>
          </a:r>
          <a:endParaRPr lang="ko-KR" sz="1000" kern="100">
            <a:effectLst/>
            <a:latin typeface="맑은 고딕" panose="020B0503020000020004" pitchFamily="50" charset="-127"/>
            <a:ea typeface="맑은 고딕" panose="020B0503020000020004" pitchFamily="50" charset="-127"/>
            <a:cs typeface="Times New Roman" panose="02020603050405020304" pitchFamily="18" charset="0"/>
          </a:endParaRP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0.1917</cdr:x>
      <cdr:y>0.06202</cdr:y>
    </cdr:from>
    <cdr:to>
      <cdr:x>0.8753</cdr:x>
      <cdr:y>0.729</cdr:y>
    </cdr:to>
    <cdr:sp macro="" textlink="">
      <cdr:nvSpPr>
        <cdr:cNvPr id="23" name="자유형: 도형 22"/>
        <cdr:cNvSpPr/>
      </cdr:nvSpPr>
      <cdr:spPr>
        <a:xfrm xmlns:a="http://schemas.openxmlformats.org/drawingml/2006/main">
          <a:off x="775411" y="146304"/>
          <a:ext cx="2765146" cy="1573432"/>
        </a:xfrm>
        <a:custGeom xmlns:a="http://schemas.openxmlformats.org/drawingml/2006/main">
          <a:avLst/>
          <a:gdLst>
            <a:gd name="connsiteX0" fmla="*/ 0 w 2765146"/>
            <a:gd name="connsiteY0" fmla="*/ 0 h 1573432"/>
            <a:gd name="connsiteX1" fmla="*/ 1163117 w 2765146"/>
            <a:gd name="connsiteY1" fmla="*/ 219456 h 1573432"/>
            <a:gd name="connsiteX2" fmla="*/ 1419149 w 2765146"/>
            <a:gd name="connsiteY2" fmla="*/ 760781 h 1573432"/>
            <a:gd name="connsiteX3" fmla="*/ 1719072 w 2765146"/>
            <a:gd name="connsiteY3" fmla="*/ 1353312 h 1573432"/>
            <a:gd name="connsiteX4" fmla="*/ 2765146 w 2765146"/>
            <a:gd name="connsiteY4" fmla="*/ 1565453 h 1573432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</a:cxnLst>
          <a:rect l="l" t="t" r="r" b="b"/>
          <a:pathLst>
            <a:path w="2765146" h="1573432">
              <a:moveTo>
                <a:pt x="0" y="0"/>
              </a:moveTo>
              <a:cubicBezTo>
                <a:pt x="463296" y="46329"/>
                <a:pt x="926592" y="92659"/>
                <a:pt x="1163117" y="219456"/>
              </a:cubicBezTo>
              <a:cubicBezTo>
                <a:pt x="1399642" y="346253"/>
                <a:pt x="1326490" y="571805"/>
                <a:pt x="1419149" y="760781"/>
              </a:cubicBezTo>
              <a:cubicBezTo>
                <a:pt x="1511808" y="949757"/>
                <a:pt x="1494739" y="1219200"/>
                <a:pt x="1719072" y="1353312"/>
              </a:cubicBezTo>
              <a:cubicBezTo>
                <a:pt x="1943405" y="1487424"/>
                <a:pt x="2694432" y="1605687"/>
                <a:pt x="2765146" y="1565453"/>
              </a:cubicBezTo>
            </a:path>
          </a:pathLst>
        </a:custGeom>
        <a:noFill xmlns:a="http://schemas.openxmlformats.org/drawingml/2006/main"/>
        <a:ln xmlns:a="http://schemas.openxmlformats.org/drawingml/2006/main">
          <a:solidFill>
            <a:schemeClr val="tx1"/>
          </a:solidFill>
          <a:prstDash val="solid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ko-KR">
            <a:ln w="12700">
              <a:noFill/>
            </a:ln>
          </a:endParaRPr>
        </a:p>
      </cdr:txBody>
    </cdr:sp>
  </cdr:relSizeAnchor>
  <cdr:relSizeAnchor xmlns:cdr="http://schemas.openxmlformats.org/drawingml/2006/chartDrawing">
    <cdr:from>
      <cdr:x>0.49913</cdr:x>
      <cdr:y>0.10408</cdr:y>
    </cdr:from>
    <cdr:to>
      <cdr:x>0.63288</cdr:x>
      <cdr:y>0.24647</cdr:y>
    </cdr:to>
    <cdr:sp macro="" textlink="">
      <cdr:nvSpPr>
        <cdr:cNvPr id="25" name="Text Box 1319"/>
        <cdr:cNvSpPr txBox="1"/>
      </cdr:nvSpPr>
      <cdr:spPr>
        <a:xfrm xmlns:a="http://schemas.openxmlformats.org/drawingml/2006/main">
          <a:off x="2018958" y="245522"/>
          <a:ext cx="541012" cy="33590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6350">
          <a:noFill/>
        </a:ln>
      </cdr:spPr>
      <cdr:txBody>
        <a:bodyPr xmlns:a="http://schemas.openxmlformats.org/drawingml/2006/main" rot="0" spcFirstLastPara="0" vert="horz" wrap="square" lIns="91440" tIns="45720" rIns="91440" bIns="45720" numCol="1" spcCol="0" rtlCol="0" fromWordArt="0" anchor="t" anchorCtr="0" forceAA="0" compatLnSpc="1">
          <a:prstTxWarp prst="textNoShape">
            <a:avLst/>
          </a:prstTxWarp>
          <a:noAutofit/>
        </a:bodyPr>
        <a:lstStyle xmlns:a="http://schemas.openxmlformats.org/drawingml/2006/main"/>
        <a:p xmlns:a="http://schemas.openxmlformats.org/drawingml/2006/main">
          <a:pPr latinLnBrk="1"/>
          <a:r>
            <a:rPr lang="en-US" altLang="ko-KR" sz="1100" i="0">
              <a:effectLst/>
              <a:latin typeface="Cambria Math" panose="02040503050406030204" pitchFamily="18" charset="0"/>
              <a:ea typeface="+mn-ea"/>
              <a:cs typeface="+mn-cs"/>
            </a:rPr>
            <a:t>"𝐻(𝑥)</a:t>
          </a:r>
          <a:r>
            <a:rPr lang="ko-KR" altLang="en-US" sz="1100" i="0">
              <a:effectLst/>
              <a:latin typeface="+mn-lt"/>
              <a:ea typeface="+mn-ea"/>
              <a:cs typeface="+mn-cs"/>
            </a:rPr>
            <a:t>"</a:t>
          </a:r>
          <a:endParaRPr lang="ko-KR" altLang="ko-KR" sz="1100">
            <a:effectLst/>
            <a:latin typeface="+mn-lt"/>
            <a:ea typeface="+mn-ea"/>
            <a:cs typeface="+mn-cs"/>
          </a:endParaRP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0.2746</cdr:x>
      <cdr:y>0.21571</cdr:y>
    </cdr:from>
    <cdr:to>
      <cdr:x>0.48461</cdr:x>
      <cdr:y>0.45253</cdr:y>
    </cdr:to>
    <cdr:sp macro="" textlink="">
      <cdr:nvSpPr>
        <cdr:cNvPr id="8" name="Text Box 1319"/>
        <cdr:cNvSpPr txBox="1"/>
      </cdr:nvSpPr>
      <cdr:spPr>
        <a:xfrm xmlns:a="http://schemas.openxmlformats.org/drawingml/2006/main">
          <a:off x="617631" y="282439"/>
          <a:ext cx="472333" cy="31009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6350">
          <a:noFill/>
        </a:ln>
      </cdr:spPr>
      <cdr:txBody>
        <a:bodyPr xmlns:a="http://schemas.openxmlformats.org/drawingml/2006/main" rot="0" spcFirstLastPara="0" vert="horz" wrap="square" lIns="91440" tIns="45720" rIns="91440" bIns="45720" numCol="1" spcCol="0" rtlCol="0" fromWordArt="0" anchor="t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latinLnBrk="1"/>
          <a:r>
            <a:rPr lang="en-US" altLang="ko-KR" sz="1000" b="0" i="0">
              <a:effectLst/>
              <a:latin typeface="Cambria Math" panose="02040503050406030204" pitchFamily="18" charset="0"/>
              <a:ea typeface="+mn-ea"/>
              <a:cs typeface="+mn-cs"/>
            </a:rPr>
            <a:t>𝐻_1</a:t>
          </a:r>
          <a:r>
            <a:rPr lang="en-US" altLang="ko-KR" sz="1000" b="0" i="0">
              <a:effectLst/>
              <a:latin typeface="+mn-lt"/>
              <a:ea typeface="+mn-ea"/>
              <a:cs typeface="+mn-cs"/>
            </a:rPr>
            <a:t> </a:t>
          </a:r>
          <a:r>
            <a:rPr lang="en-US" altLang="ko-KR" sz="1000" b="0" i="0">
              <a:effectLst/>
              <a:latin typeface="Cambria Math" panose="02040503050406030204" pitchFamily="18" charset="0"/>
              <a:ea typeface="+mn-ea"/>
              <a:cs typeface="+mn-cs"/>
            </a:rPr>
            <a:t>"</a:t>
          </a:r>
          <a:r>
            <a:rPr lang="en-US" altLang="ko-KR" sz="1000" i="0">
              <a:effectLst/>
              <a:latin typeface="Cambria Math" panose="02040503050406030204" pitchFamily="18" charset="0"/>
              <a:ea typeface="+mn-ea"/>
              <a:cs typeface="+mn-cs"/>
            </a:rPr>
            <a:t>(𝑥)</a:t>
          </a:r>
          <a:r>
            <a:rPr lang="ko-KR" altLang="en-US" sz="1000" i="0">
              <a:effectLst/>
              <a:latin typeface="+mn-lt"/>
              <a:ea typeface="+mn-ea"/>
              <a:cs typeface="+mn-cs"/>
            </a:rPr>
            <a:t>"</a:t>
          </a:r>
          <a:endParaRPr lang="ko-KR" altLang="ko-KR" sz="1000">
            <a:effectLst/>
            <a:latin typeface="+mn-lt"/>
            <a:ea typeface="+mn-ea"/>
            <a:cs typeface="+mn-cs"/>
          </a:endParaRPr>
        </a:p>
      </cdr:txBody>
    </cdr:sp>
  </cdr:relSizeAnchor>
  <cdr:relSizeAnchor xmlns:cdr="http://schemas.openxmlformats.org/drawingml/2006/chartDrawing">
    <cdr:from>
      <cdr:x>0.42932</cdr:x>
      <cdr:y>0.05587</cdr:y>
    </cdr:from>
    <cdr:to>
      <cdr:x>0.665</cdr:x>
      <cdr:y>0.28173</cdr:y>
    </cdr:to>
    <cdr:sp macro="" textlink="">
      <cdr:nvSpPr>
        <cdr:cNvPr id="9" name="Text Box 1319"/>
        <cdr:cNvSpPr txBox="1"/>
      </cdr:nvSpPr>
      <cdr:spPr>
        <a:xfrm xmlns:a="http://schemas.openxmlformats.org/drawingml/2006/main">
          <a:off x="965607" y="73153"/>
          <a:ext cx="530098" cy="29574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6350">
          <a:noFill/>
        </a:ln>
      </cdr:spPr>
      <cdr:txBody>
        <a:bodyPr xmlns:a="http://schemas.openxmlformats.org/drawingml/2006/main" rot="0" spcFirstLastPara="0" vert="horz" wrap="square" lIns="91440" tIns="45720" rIns="91440" bIns="45720" numCol="1" spcCol="0" rtlCol="0" fromWordArt="0" anchor="t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just" latinLnBrk="1">
            <a:lnSpc>
              <a:spcPct val="107000"/>
            </a:lnSpc>
            <a:spcAft>
              <a:spcPts val="800"/>
            </a:spcAft>
          </a:pPr>
          <a:r>
            <a:rPr lang="en-US" altLang="ko-KR" sz="1000" b="0" i="0" kern="100">
              <a:effectLst/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rPr>
            <a:t>𝐺_1 </a:t>
          </a:r>
          <a:r>
            <a:rPr lang="en-US" sz="1000" i="0" kern="100">
              <a:effectLst/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rPr>
            <a:t>(𝑥)</a:t>
          </a:r>
          <a:endParaRPr lang="ko-KR" sz="1000" kern="100">
            <a:effectLst/>
            <a:latin typeface="맑은 고딕" panose="020B0503020000020004" pitchFamily="50" charset="-127"/>
            <a:ea typeface="맑은 고딕" panose="020B0503020000020004" pitchFamily="50" charset="-127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0.30898</cdr:x>
      <cdr:y>0.10615</cdr:y>
    </cdr:from>
    <cdr:to>
      <cdr:x>0.84237</cdr:x>
      <cdr:y>0.75981</cdr:y>
    </cdr:to>
    <cdr:sp macro="" textlink="">
      <cdr:nvSpPr>
        <cdr:cNvPr id="10" name="자유형: 도형 9"/>
        <cdr:cNvSpPr/>
      </cdr:nvSpPr>
      <cdr:spPr>
        <a:xfrm xmlns:a="http://schemas.openxmlformats.org/drawingml/2006/main">
          <a:off x="694944" y="138989"/>
          <a:ext cx="1199693" cy="855878"/>
        </a:xfrm>
        <a:custGeom xmlns:a="http://schemas.openxmlformats.org/drawingml/2006/main">
          <a:avLst/>
          <a:gdLst>
            <a:gd name="connsiteX0" fmla="*/ 0 w 1199693"/>
            <a:gd name="connsiteY0" fmla="*/ 0 h 855878"/>
            <a:gd name="connsiteX1" fmla="*/ 256032 w 1199693"/>
            <a:gd name="connsiteY1" fmla="*/ 80467 h 855878"/>
            <a:gd name="connsiteX2" fmla="*/ 402336 w 1199693"/>
            <a:gd name="connsiteY2" fmla="*/ 373075 h 855878"/>
            <a:gd name="connsiteX3" fmla="*/ 577901 w 1199693"/>
            <a:gd name="connsiteY3" fmla="*/ 680314 h 855878"/>
            <a:gd name="connsiteX4" fmla="*/ 1199693 w 1199693"/>
            <a:gd name="connsiteY4" fmla="*/ 855878 h 855878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</a:cxnLst>
          <a:rect l="l" t="t" r="r" b="b"/>
          <a:pathLst>
            <a:path w="1199693" h="855878">
              <a:moveTo>
                <a:pt x="0" y="0"/>
              </a:moveTo>
              <a:cubicBezTo>
                <a:pt x="94488" y="9144"/>
                <a:pt x="188976" y="18288"/>
                <a:pt x="256032" y="80467"/>
              </a:cubicBezTo>
              <a:cubicBezTo>
                <a:pt x="323088" y="142646"/>
                <a:pt x="348691" y="273101"/>
                <a:pt x="402336" y="373075"/>
              </a:cubicBezTo>
              <a:cubicBezTo>
                <a:pt x="455981" y="473050"/>
                <a:pt x="445008" y="599847"/>
                <a:pt x="577901" y="680314"/>
              </a:cubicBezTo>
              <a:cubicBezTo>
                <a:pt x="710794" y="760781"/>
                <a:pt x="955243" y="808329"/>
                <a:pt x="1199693" y="855878"/>
              </a:cubicBezTo>
            </a:path>
          </a:pathLst>
        </a:custGeom>
        <a:noFill xmlns:a="http://schemas.openxmlformats.org/drawingml/2006/main"/>
        <a:ln xmlns:a="http://schemas.openxmlformats.org/drawingml/2006/main">
          <a:solidFill>
            <a:schemeClr val="tx1"/>
          </a:solidFill>
          <a:prstDash val="sys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ko-KR"/>
        </a:p>
      </cdr:txBody>
    </cdr:sp>
  </cdr:relSizeAnchor>
  <cdr:relSizeAnchor xmlns:cdr="http://schemas.openxmlformats.org/drawingml/2006/chartDrawing">
    <cdr:from>
      <cdr:x>0.31223</cdr:x>
      <cdr:y>0.11174</cdr:y>
    </cdr:from>
    <cdr:to>
      <cdr:x>0.83587</cdr:x>
      <cdr:y>0.75422</cdr:y>
    </cdr:to>
    <cdr:sp macro="" textlink="">
      <cdr:nvSpPr>
        <cdr:cNvPr id="11" name="자유형: 도형 10"/>
        <cdr:cNvSpPr/>
      </cdr:nvSpPr>
      <cdr:spPr>
        <a:xfrm xmlns:a="http://schemas.openxmlformats.org/drawingml/2006/main">
          <a:off x="702259" y="146304"/>
          <a:ext cx="1177747" cy="841248"/>
        </a:xfrm>
        <a:custGeom xmlns:a="http://schemas.openxmlformats.org/drawingml/2006/main">
          <a:avLst/>
          <a:gdLst>
            <a:gd name="connsiteX0" fmla="*/ 0 w 1177747"/>
            <a:gd name="connsiteY0" fmla="*/ 0 h 841248"/>
            <a:gd name="connsiteX1" fmla="*/ 409651 w 1177747"/>
            <a:gd name="connsiteY1" fmla="*/ 329184 h 841248"/>
            <a:gd name="connsiteX2" fmla="*/ 592531 w 1177747"/>
            <a:gd name="connsiteY2" fmla="*/ 497434 h 841248"/>
            <a:gd name="connsiteX3" fmla="*/ 885139 w 1177747"/>
            <a:gd name="connsiteY3" fmla="*/ 746151 h 841248"/>
            <a:gd name="connsiteX4" fmla="*/ 1177747 w 1177747"/>
            <a:gd name="connsiteY4" fmla="*/ 841248 h 841248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</a:cxnLst>
          <a:rect l="l" t="t" r="r" b="b"/>
          <a:pathLst>
            <a:path w="1177747" h="841248">
              <a:moveTo>
                <a:pt x="0" y="0"/>
              </a:moveTo>
              <a:cubicBezTo>
                <a:pt x="155448" y="123139"/>
                <a:pt x="310896" y="246278"/>
                <a:pt x="409651" y="329184"/>
              </a:cubicBezTo>
              <a:cubicBezTo>
                <a:pt x="508406" y="412090"/>
                <a:pt x="513283" y="427940"/>
                <a:pt x="592531" y="497434"/>
              </a:cubicBezTo>
              <a:cubicBezTo>
                <a:pt x="671779" y="566928"/>
                <a:pt x="787603" y="688849"/>
                <a:pt x="885139" y="746151"/>
              </a:cubicBezTo>
              <a:cubicBezTo>
                <a:pt x="982675" y="803453"/>
                <a:pt x="1080211" y="822350"/>
                <a:pt x="1177747" y="841248"/>
              </a:cubicBezTo>
            </a:path>
          </a:pathLst>
        </a:custGeom>
        <a:noFill xmlns:a="http://schemas.openxmlformats.org/drawingml/2006/main"/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ko-KR"/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0.28418</cdr:x>
      <cdr:y>0.26161</cdr:y>
    </cdr:from>
    <cdr:to>
      <cdr:x>0.49418</cdr:x>
      <cdr:y>0.49982</cdr:y>
    </cdr:to>
    <cdr:sp macro="" textlink="">
      <cdr:nvSpPr>
        <cdr:cNvPr id="6" name="Text Box 1319"/>
        <cdr:cNvSpPr txBox="1"/>
      </cdr:nvSpPr>
      <cdr:spPr>
        <a:xfrm xmlns:a="http://schemas.openxmlformats.org/drawingml/2006/main">
          <a:off x="639170" y="340555"/>
          <a:ext cx="472333" cy="31009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6350">
          <a:noFill/>
        </a:ln>
      </cdr:spPr>
      <cdr:txBody>
        <a:bodyPr xmlns:a="http://schemas.openxmlformats.org/drawingml/2006/main" rot="0" spcFirstLastPara="0" vert="horz" wrap="square" lIns="91440" tIns="45720" rIns="91440" bIns="45720" numCol="1" spcCol="0" rtlCol="0" fromWordArt="0" anchor="t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latinLnBrk="1"/>
          <a:r>
            <a:rPr lang="en-US" altLang="ko-KR" sz="1000" b="0" i="0">
              <a:effectLst/>
              <a:latin typeface="Cambria Math" panose="02040503050406030204" pitchFamily="18" charset="0"/>
              <a:ea typeface="+mn-ea"/>
              <a:cs typeface="+mn-cs"/>
            </a:rPr>
            <a:t>𝐻_2</a:t>
          </a:r>
          <a:r>
            <a:rPr lang="en-US" altLang="ko-KR" sz="1000" b="0" i="0">
              <a:effectLst/>
              <a:latin typeface="+mn-lt"/>
              <a:ea typeface="+mn-ea"/>
              <a:cs typeface="+mn-cs"/>
            </a:rPr>
            <a:t> </a:t>
          </a:r>
          <a:r>
            <a:rPr lang="en-US" altLang="ko-KR" sz="1000" b="0" i="0">
              <a:effectLst/>
              <a:latin typeface="Cambria Math" panose="02040503050406030204" pitchFamily="18" charset="0"/>
              <a:ea typeface="+mn-ea"/>
              <a:cs typeface="+mn-cs"/>
            </a:rPr>
            <a:t>"</a:t>
          </a:r>
          <a:r>
            <a:rPr lang="en-US" altLang="ko-KR" sz="1000" i="0">
              <a:effectLst/>
              <a:latin typeface="Cambria Math" panose="02040503050406030204" pitchFamily="18" charset="0"/>
              <a:ea typeface="+mn-ea"/>
              <a:cs typeface="+mn-cs"/>
            </a:rPr>
            <a:t>(𝑥)</a:t>
          </a:r>
          <a:r>
            <a:rPr lang="ko-KR" altLang="en-US" sz="1000" i="0">
              <a:effectLst/>
              <a:latin typeface="+mn-lt"/>
              <a:ea typeface="+mn-ea"/>
              <a:cs typeface="+mn-cs"/>
            </a:rPr>
            <a:t>"</a:t>
          </a:r>
          <a:endParaRPr lang="ko-KR" altLang="ko-KR" sz="1000">
            <a:effectLst/>
            <a:latin typeface="+mn-lt"/>
            <a:ea typeface="+mn-ea"/>
            <a:cs typeface="+mn-cs"/>
          </a:endParaRPr>
        </a:p>
      </cdr:txBody>
    </cdr:sp>
  </cdr:relSizeAnchor>
  <cdr:relSizeAnchor xmlns:cdr="http://schemas.openxmlformats.org/drawingml/2006/chartDrawing">
    <cdr:from>
      <cdr:x>0.63079</cdr:x>
      <cdr:y>0.0896</cdr:y>
    </cdr:from>
    <cdr:to>
      <cdr:x>0.86647</cdr:x>
      <cdr:y>0.31679</cdr:y>
    </cdr:to>
    <cdr:sp macro="" textlink="">
      <cdr:nvSpPr>
        <cdr:cNvPr id="7" name="Text Box 1319"/>
        <cdr:cNvSpPr txBox="1"/>
      </cdr:nvSpPr>
      <cdr:spPr>
        <a:xfrm xmlns:a="http://schemas.openxmlformats.org/drawingml/2006/main">
          <a:off x="1418743" y="116638"/>
          <a:ext cx="530098" cy="29574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6350">
          <a:noFill/>
        </a:ln>
      </cdr:spPr>
      <cdr:txBody>
        <a:bodyPr xmlns:a="http://schemas.openxmlformats.org/drawingml/2006/main" rot="0" spcFirstLastPara="0" vert="horz" wrap="square" lIns="91440" tIns="45720" rIns="91440" bIns="45720" numCol="1" spcCol="0" rtlCol="0" fromWordArt="0" anchor="t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just" latinLnBrk="1">
            <a:lnSpc>
              <a:spcPct val="107000"/>
            </a:lnSpc>
            <a:spcAft>
              <a:spcPts val="800"/>
            </a:spcAft>
          </a:pPr>
          <a:r>
            <a:rPr lang="en-US" altLang="ko-KR" sz="1000" b="0" i="0" kern="100">
              <a:effectLst/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rPr>
            <a:t>𝐺_2 </a:t>
          </a:r>
          <a:r>
            <a:rPr lang="en-US" sz="1000" i="0" kern="100">
              <a:effectLst/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rPr>
            <a:t>(𝑥)</a:t>
          </a:r>
          <a:endParaRPr lang="ko-KR" sz="1000" kern="100">
            <a:effectLst/>
            <a:latin typeface="맑은 고딕" panose="020B0503020000020004" pitchFamily="50" charset="-127"/>
            <a:ea typeface="맑은 고딕" panose="020B0503020000020004" pitchFamily="50" charset="-127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0.32038</cdr:x>
      <cdr:y>0.16203</cdr:y>
    </cdr:from>
    <cdr:to>
      <cdr:x>0.88617</cdr:x>
      <cdr:y>0.76398</cdr:y>
    </cdr:to>
    <cdr:sp macro="" textlink="">
      <cdr:nvSpPr>
        <cdr:cNvPr id="8" name="자유형: 도형 7"/>
        <cdr:cNvSpPr/>
      </cdr:nvSpPr>
      <cdr:spPr>
        <a:xfrm xmlns:a="http://schemas.openxmlformats.org/drawingml/2006/main">
          <a:off x="720598" y="210922"/>
          <a:ext cx="1272540" cy="783590"/>
        </a:xfrm>
        <a:custGeom xmlns:a="http://schemas.openxmlformats.org/drawingml/2006/main">
          <a:avLst/>
          <a:gdLst>
            <a:gd name="connsiteX0" fmla="*/ 0 w 1272845"/>
            <a:gd name="connsiteY0" fmla="*/ 783981 h 783981"/>
            <a:gd name="connsiteX1" fmla="*/ 299923 w 1272845"/>
            <a:gd name="connsiteY1" fmla="*/ 666938 h 783981"/>
            <a:gd name="connsiteX2" fmla="*/ 424282 w 1272845"/>
            <a:gd name="connsiteY2" fmla="*/ 374330 h 783981"/>
            <a:gd name="connsiteX3" fmla="*/ 504749 w 1272845"/>
            <a:gd name="connsiteY3" fmla="*/ 125613 h 783981"/>
            <a:gd name="connsiteX4" fmla="*/ 629107 w 1272845"/>
            <a:gd name="connsiteY4" fmla="*/ 1255 h 783981"/>
            <a:gd name="connsiteX5" fmla="*/ 753466 w 1272845"/>
            <a:gd name="connsiteY5" fmla="*/ 81722 h 783981"/>
            <a:gd name="connsiteX6" fmla="*/ 841248 w 1272845"/>
            <a:gd name="connsiteY6" fmla="*/ 381645 h 783981"/>
            <a:gd name="connsiteX7" fmla="*/ 921715 w 1272845"/>
            <a:gd name="connsiteY7" fmla="*/ 630362 h 783981"/>
            <a:gd name="connsiteX8" fmla="*/ 1272845 w 1272845"/>
            <a:gd name="connsiteY8" fmla="*/ 769351 h 783981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  <a:cxn ang="0">
              <a:pos x="connsiteX5" y="connsiteY5"/>
            </a:cxn>
            <a:cxn ang="0">
              <a:pos x="connsiteX6" y="connsiteY6"/>
            </a:cxn>
            <a:cxn ang="0">
              <a:pos x="connsiteX7" y="connsiteY7"/>
            </a:cxn>
            <a:cxn ang="0">
              <a:pos x="connsiteX8" y="connsiteY8"/>
            </a:cxn>
          </a:cxnLst>
          <a:rect l="l" t="t" r="r" b="b"/>
          <a:pathLst>
            <a:path w="1272845" h="783981">
              <a:moveTo>
                <a:pt x="0" y="783981"/>
              </a:moveTo>
              <a:cubicBezTo>
                <a:pt x="114604" y="759597"/>
                <a:pt x="229209" y="735213"/>
                <a:pt x="299923" y="666938"/>
              </a:cubicBezTo>
              <a:cubicBezTo>
                <a:pt x="370637" y="598663"/>
                <a:pt x="390144" y="464551"/>
                <a:pt x="424282" y="374330"/>
              </a:cubicBezTo>
              <a:cubicBezTo>
                <a:pt x="458420" y="284109"/>
                <a:pt x="470612" y="187792"/>
                <a:pt x="504749" y="125613"/>
              </a:cubicBezTo>
              <a:cubicBezTo>
                <a:pt x="538887" y="63434"/>
                <a:pt x="587654" y="8570"/>
                <a:pt x="629107" y="1255"/>
              </a:cubicBezTo>
              <a:cubicBezTo>
                <a:pt x="670560" y="-6060"/>
                <a:pt x="718109" y="18324"/>
                <a:pt x="753466" y="81722"/>
              </a:cubicBezTo>
              <a:cubicBezTo>
                <a:pt x="788823" y="145120"/>
                <a:pt x="813207" y="290205"/>
                <a:pt x="841248" y="381645"/>
              </a:cubicBezTo>
              <a:cubicBezTo>
                <a:pt x="869289" y="473085"/>
                <a:pt x="849782" y="565744"/>
                <a:pt x="921715" y="630362"/>
              </a:cubicBezTo>
              <a:cubicBezTo>
                <a:pt x="993648" y="694980"/>
                <a:pt x="1133246" y="732165"/>
                <a:pt x="1272845" y="769351"/>
              </a:cubicBezTo>
            </a:path>
          </a:pathLst>
        </a:custGeom>
        <a:noFill xmlns:a="http://schemas.openxmlformats.org/drawingml/2006/main"/>
        <a:ln xmlns:a="http://schemas.openxmlformats.org/drawingml/2006/main">
          <a:solidFill>
            <a:schemeClr val="tx1"/>
          </a:solidFill>
          <a:prstDash val="sys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/>
        <a:p xmlns:a="http://schemas.openxmlformats.org/drawingml/2006/main">
          <a:endParaRPr lang="ko-KR" altLang="en-US"/>
        </a:p>
      </cdr:txBody>
    </cdr:sp>
  </cdr:relSizeAnchor>
  <cdr:relSizeAnchor xmlns:cdr="http://schemas.openxmlformats.org/drawingml/2006/chartDrawing">
    <cdr:from>
      <cdr:x>0.31389</cdr:x>
      <cdr:y>0.36642</cdr:y>
    </cdr:from>
    <cdr:to>
      <cdr:x>0.88617</cdr:x>
      <cdr:y>0.76398</cdr:y>
    </cdr:to>
    <cdr:sp macro="" textlink="">
      <cdr:nvSpPr>
        <cdr:cNvPr id="9" name="자유형: 도형 8"/>
        <cdr:cNvSpPr/>
      </cdr:nvSpPr>
      <cdr:spPr>
        <a:xfrm xmlns:a="http://schemas.openxmlformats.org/drawingml/2006/main">
          <a:off x="705993" y="476987"/>
          <a:ext cx="1287145" cy="517525"/>
        </a:xfrm>
        <a:custGeom xmlns:a="http://schemas.openxmlformats.org/drawingml/2006/main">
          <a:avLst/>
          <a:gdLst>
            <a:gd name="connsiteX0" fmla="*/ 0 w 1287475"/>
            <a:gd name="connsiteY0" fmla="*/ 518077 h 518077"/>
            <a:gd name="connsiteX1" fmla="*/ 424282 w 1287475"/>
            <a:gd name="connsiteY1" fmla="*/ 49904 h 518077"/>
            <a:gd name="connsiteX2" fmla="*/ 885139 w 1287475"/>
            <a:gd name="connsiteY2" fmla="*/ 64535 h 518077"/>
            <a:gd name="connsiteX3" fmla="*/ 1287475 w 1287475"/>
            <a:gd name="connsiteY3" fmla="*/ 503447 h 518077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</a:cxnLst>
          <a:rect l="l" t="t" r="r" b="b"/>
          <a:pathLst>
            <a:path w="1287475" h="518077">
              <a:moveTo>
                <a:pt x="0" y="518077"/>
              </a:moveTo>
              <a:cubicBezTo>
                <a:pt x="138379" y="321785"/>
                <a:pt x="276759" y="125494"/>
                <a:pt x="424282" y="49904"/>
              </a:cubicBezTo>
              <a:cubicBezTo>
                <a:pt x="571805" y="-25686"/>
                <a:pt x="741274" y="-11055"/>
                <a:pt x="885139" y="64535"/>
              </a:cubicBezTo>
              <a:cubicBezTo>
                <a:pt x="1029004" y="140125"/>
                <a:pt x="1158239" y="321786"/>
                <a:pt x="1287475" y="503447"/>
              </a:cubicBezTo>
            </a:path>
          </a:pathLst>
        </a:custGeom>
        <a:noFill xmlns:a="http://schemas.openxmlformats.org/drawingml/2006/main"/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/>
        <a:p xmlns:a="http://schemas.openxmlformats.org/drawingml/2006/main">
          <a:endParaRPr lang="ko-KR" altLang="en-US"/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0.31205</cdr:x>
      <cdr:y>0.10646</cdr:y>
    </cdr:from>
    <cdr:to>
      <cdr:x>0.84544</cdr:x>
      <cdr:y>0.76394</cdr:y>
    </cdr:to>
    <cdr:sp macro="" textlink="">
      <cdr:nvSpPr>
        <cdr:cNvPr id="4" name="자유형: 도형 3"/>
        <cdr:cNvSpPr/>
      </cdr:nvSpPr>
      <cdr:spPr>
        <a:xfrm xmlns:a="http://schemas.openxmlformats.org/drawingml/2006/main" flipH="1">
          <a:off x="701853" y="138582"/>
          <a:ext cx="1199693" cy="855878"/>
        </a:xfrm>
        <a:custGeom xmlns:a="http://schemas.openxmlformats.org/drawingml/2006/main">
          <a:avLst/>
          <a:gdLst>
            <a:gd name="connsiteX0" fmla="*/ 0 w 1199693"/>
            <a:gd name="connsiteY0" fmla="*/ 0 h 855878"/>
            <a:gd name="connsiteX1" fmla="*/ 256032 w 1199693"/>
            <a:gd name="connsiteY1" fmla="*/ 80467 h 855878"/>
            <a:gd name="connsiteX2" fmla="*/ 402336 w 1199693"/>
            <a:gd name="connsiteY2" fmla="*/ 373075 h 855878"/>
            <a:gd name="connsiteX3" fmla="*/ 577901 w 1199693"/>
            <a:gd name="connsiteY3" fmla="*/ 680314 h 855878"/>
            <a:gd name="connsiteX4" fmla="*/ 1199693 w 1199693"/>
            <a:gd name="connsiteY4" fmla="*/ 855878 h 855878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</a:cxnLst>
          <a:rect l="l" t="t" r="r" b="b"/>
          <a:pathLst>
            <a:path w="1199693" h="855878">
              <a:moveTo>
                <a:pt x="0" y="0"/>
              </a:moveTo>
              <a:cubicBezTo>
                <a:pt x="94488" y="9144"/>
                <a:pt x="188976" y="18288"/>
                <a:pt x="256032" y="80467"/>
              </a:cubicBezTo>
              <a:cubicBezTo>
                <a:pt x="323088" y="142646"/>
                <a:pt x="348691" y="273101"/>
                <a:pt x="402336" y="373075"/>
              </a:cubicBezTo>
              <a:cubicBezTo>
                <a:pt x="455981" y="473050"/>
                <a:pt x="445008" y="599847"/>
                <a:pt x="577901" y="680314"/>
              </a:cubicBezTo>
              <a:cubicBezTo>
                <a:pt x="710794" y="760781"/>
                <a:pt x="955243" y="808329"/>
                <a:pt x="1199693" y="855878"/>
              </a:cubicBezTo>
            </a:path>
          </a:pathLst>
        </a:custGeom>
        <a:noFill xmlns:a="http://schemas.openxmlformats.org/drawingml/2006/main"/>
        <a:ln xmlns:a="http://schemas.openxmlformats.org/drawingml/2006/main">
          <a:solidFill>
            <a:schemeClr val="tx1"/>
          </a:solidFill>
          <a:prstDash val="sys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ko-KR"/>
        </a:p>
      </cdr:txBody>
    </cdr:sp>
  </cdr:relSizeAnchor>
  <cdr:relSizeAnchor xmlns:cdr="http://schemas.openxmlformats.org/drawingml/2006/chartDrawing">
    <cdr:from>
      <cdr:x>0.3153</cdr:x>
      <cdr:y>0.11208</cdr:y>
    </cdr:from>
    <cdr:to>
      <cdr:x>0.83894</cdr:x>
      <cdr:y>0.75832</cdr:y>
    </cdr:to>
    <cdr:sp macro="" textlink="">
      <cdr:nvSpPr>
        <cdr:cNvPr id="5" name="자유형: 도형 4"/>
        <cdr:cNvSpPr/>
      </cdr:nvSpPr>
      <cdr:spPr>
        <a:xfrm xmlns:a="http://schemas.openxmlformats.org/drawingml/2006/main" flipH="1">
          <a:off x="709168" y="145897"/>
          <a:ext cx="1177747" cy="841248"/>
        </a:xfrm>
        <a:custGeom xmlns:a="http://schemas.openxmlformats.org/drawingml/2006/main">
          <a:avLst/>
          <a:gdLst>
            <a:gd name="connsiteX0" fmla="*/ 0 w 1177747"/>
            <a:gd name="connsiteY0" fmla="*/ 0 h 841248"/>
            <a:gd name="connsiteX1" fmla="*/ 409651 w 1177747"/>
            <a:gd name="connsiteY1" fmla="*/ 329184 h 841248"/>
            <a:gd name="connsiteX2" fmla="*/ 592531 w 1177747"/>
            <a:gd name="connsiteY2" fmla="*/ 497434 h 841248"/>
            <a:gd name="connsiteX3" fmla="*/ 885139 w 1177747"/>
            <a:gd name="connsiteY3" fmla="*/ 746151 h 841248"/>
            <a:gd name="connsiteX4" fmla="*/ 1177747 w 1177747"/>
            <a:gd name="connsiteY4" fmla="*/ 841248 h 841248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</a:cxnLst>
          <a:rect l="l" t="t" r="r" b="b"/>
          <a:pathLst>
            <a:path w="1177747" h="841248">
              <a:moveTo>
                <a:pt x="0" y="0"/>
              </a:moveTo>
              <a:cubicBezTo>
                <a:pt x="155448" y="123139"/>
                <a:pt x="310896" y="246278"/>
                <a:pt x="409651" y="329184"/>
              </a:cubicBezTo>
              <a:cubicBezTo>
                <a:pt x="508406" y="412090"/>
                <a:pt x="513283" y="427940"/>
                <a:pt x="592531" y="497434"/>
              </a:cubicBezTo>
              <a:cubicBezTo>
                <a:pt x="671779" y="566928"/>
                <a:pt x="787603" y="688849"/>
                <a:pt x="885139" y="746151"/>
              </a:cubicBezTo>
              <a:cubicBezTo>
                <a:pt x="982675" y="803453"/>
                <a:pt x="1080211" y="822350"/>
                <a:pt x="1177747" y="841248"/>
              </a:cubicBezTo>
            </a:path>
          </a:pathLst>
        </a:custGeom>
        <a:noFill xmlns:a="http://schemas.openxmlformats.org/drawingml/2006/main"/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ko-KR"/>
        </a:p>
      </cdr:txBody>
    </cdr:sp>
  </cdr:relSizeAnchor>
  <cdr:relSizeAnchor xmlns:cdr="http://schemas.openxmlformats.org/drawingml/2006/chartDrawing">
    <cdr:from>
      <cdr:x>0.70049</cdr:x>
      <cdr:y>0.1998</cdr:y>
    </cdr:from>
    <cdr:to>
      <cdr:x>0.91049</cdr:x>
      <cdr:y>0.43801</cdr:y>
    </cdr:to>
    <cdr:sp macro="" textlink="">
      <cdr:nvSpPr>
        <cdr:cNvPr id="6" name="Text Box 1319"/>
        <cdr:cNvSpPr txBox="1"/>
      </cdr:nvSpPr>
      <cdr:spPr>
        <a:xfrm xmlns:a="http://schemas.openxmlformats.org/drawingml/2006/main">
          <a:off x="1575516" y="260087"/>
          <a:ext cx="472333" cy="31009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6350">
          <a:noFill/>
        </a:ln>
      </cdr:spPr>
      <cdr:txBody>
        <a:bodyPr xmlns:a="http://schemas.openxmlformats.org/drawingml/2006/main" rot="0" spcFirstLastPara="0" vert="horz" wrap="square" lIns="91440" tIns="45720" rIns="91440" bIns="45720" numCol="1" spcCol="0" rtlCol="0" fromWordArt="0" anchor="t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latinLnBrk="1"/>
          <a:r>
            <a:rPr lang="en-US" altLang="ko-KR" sz="1000" b="0" i="0">
              <a:effectLst/>
              <a:latin typeface="Cambria Math" panose="02040503050406030204" pitchFamily="18" charset="0"/>
              <a:ea typeface="+mn-ea"/>
              <a:cs typeface="+mn-cs"/>
            </a:rPr>
            <a:t>𝐻_3</a:t>
          </a:r>
          <a:r>
            <a:rPr lang="en-US" altLang="ko-KR" sz="1000" b="0" i="0">
              <a:effectLst/>
              <a:latin typeface="+mn-lt"/>
              <a:ea typeface="+mn-ea"/>
              <a:cs typeface="+mn-cs"/>
            </a:rPr>
            <a:t> </a:t>
          </a:r>
          <a:r>
            <a:rPr lang="en-US" altLang="ko-KR" sz="1000" b="0" i="0">
              <a:effectLst/>
              <a:latin typeface="Cambria Math" panose="02040503050406030204" pitchFamily="18" charset="0"/>
              <a:ea typeface="+mn-ea"/>
              <a:cs typeface="+mn-cs"/>
            </a:rPr>
            <a:t>"</a:t>
          </a:r>
          <a:r>
            <a:rPr lang="en-US" altLang="ko-KR" sz="1000" i="0">
              <a:effectLst/>
              <a:latin typeface="Cambria Math" panose="02040503050406030204" pitchFamily="18" charset="0"/>
              <a:ea typeface="+mn-ea"/>
              <a:cs typeface="+mn-cs"/>
            </a:rPr>
            <a:t>(𝑥)</a:t>
          </a:r>
          <a:r>
            <a:rPr lang="ko-KR" altLang="en-US" sz="1000" i="0">
              <a:effectLst/>
              <a:latin typeface="+mn-lt"/>
              <a:ea typeface="+mn-ea"/>
              <a:cs typeface="+mn-cs"/>
            </a:rPr>
            <a:t>"</a:t>
          </a:r>
          <a:endParaRPr lang="ko-KR" altLang="ko-KR" sz="1000">
            <a:effectLst/>
            <a:latin typeface="+mn-lt"/>
            <a:ea typeface="+mn-ea"/>
            <a:cs typeface="+mn-cs"/>
          </a:endParaRPr>
        </a:p>
      </cdr:txBody>
    </cdr:sp>
  </cdr:relSizeAnchor>
  <cdr:relSizeAnchor xmlns:cdr="http://schemas.openxmlformats.org/drawingml/2006/chartDrawing">
    <cdr:from>
      <cdr:x>0.50069</cdr:x>
      <cdr:y>0.07836</cdr:y>
    </cdr:from>
    <cdr:to>
      <cdr:x>0.73638</cdr:x>
      <cdr:y>0.30555</cdr:y>
    </cdr:to>
    <cdr:sp macro="" textlink="">
      <cdr:nvSpPr>
        <cdr:cNvPr id="7" name="Text Box 1319"/>
        <cdr:cNvSpPr txBox="1"/>
      </cdr:nvSpPr>
      <cdr:spPr>
        <a:xfrm xmlns:a="http://schemas.openxmlformats.org/drawingml/2006/main">
          <a:off x="1126135" y="102007"/>
          <a:ext cx="530098" cy="29574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6350">
          <a:noFill/>
        </a:ln>
      </cdr:spPr>
      <cdr:txBody>
        <a:bodyPr xmlns:a="http://schemas.openxmlformats.org/drawingml/2006/main" rot="0" spcFirstLastPara="0" vert="horz" wrap="square" lIns="91440" tIns="45720" rIns="91440" bIns="45720" numCol="1" spcCol="0" rtlCol="0" fromWordArt="0" anchor="t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just" latinLnBrk="1">
            <a:lnSpc>
              <a:spcPct val="107000"/>
            </a:lnSpc>
            <a:spcAft>
              <a:spcPts val="800"/>
            </a:spcAft>
          </a:pPr>
          <a:r>
            <a:rPr lang="en-US" altLang="ko-KR" sz="1000" b="0" i="0" kern="100">
              <a:effectLst/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rPr>
            <a:t>𝐺_3 </a:t>
          </a:r>
          <a:r>
            <a:rPr lang="en-US" sz="1000" i="0" kern="100">
              <a:effectLst/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rPr>
            <a:t>(𝑥)</a:t>
          </a:r>
          <a:endParaRPr lang="ko-KR" sz="1000" kern="100">
            <a:effectLst/>
            <a:latin typeface="맑은 고딕" panose="020B0503020000020004" pitchFamily="50" charset="-127"/>
            <a:ea typeface="맑은 고딕" panose="020B0503020000020004" pitchFamily="50" charset="-127"/>
            <a:cs typeface="Times New Roman" panose="02020603050405020304" pitchFamily="18" charset="0"/>
          </a:endParaRPr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0.2746</cdr:x>
      <cdr:y>0.21571</cdr:y>
    </cdr:from>
    <cdr:to>
      <cdr:x>0.48461</cdr:x>
      <cdr:y>0.45253</cdr:y>
    </cdr:to>
    <cdr:sp macro="" textlink="">
      <cdr:nvSpPr>
        <cdr:cNvPr id="8" name="Text Box 1319"/>
        <cdr:cNvSpPr txBox="1"/>
      </cdr:nvSpPr>
      <cdr:spPr>
        <a:xfrm xmlns:a="http://schemas.openxmlformats.org/drawingml/2006/main">
          <a:off x="617631" y="282439"/>
          <a:ext cx="472333" cy="31009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6350">
          <a:noFill/>
        </a:ln>
      </cdr:spPr>
      <cdr:txBody>
        <a:bodyPr xmlns:a="http://schemas.openxmlformats.org/drawingml/2006/main" rot="0" spcFirstLastPara="0" vert="horz" wrap="square" lIns="91440" tIns="45720" rIns="91440" bIns="45720" numCol="1" spcCol="0" rtlCol="0" fromWordArt="0" anchor="t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latinLnBrk="1"/>
          <a:r>
            <a:rPr lang="en-US" altLang="ko-KR" sz="1000" b="0" i="0">
              <a:effectLst/>
              <a:latin typeface="Cambria Math" panose="02040503050406030204" pitchFamily="18" charset="0"/>
              <a:ea typeface="+mn-ea"/>
              <a:cs typeface="+mn-cs"/>
            </a:rPr>
            <a:t>𝐻_1</a:t>
          </a:r>
          <a:r>
            <a:rPr lang="en-US" altLang="ko-KR" sz="1000" b="0" i="0">
              <a:effectLst/>
              <a:latin typeface="+mn-lt"/>
              <a:ea typeface="+mn-ea"/>
              <a:cs typeface="+mn-cs"/>
            </a:rPr>
            <a:t> </a:t>
          </a:r>
          <a:r>
            <a:rPr lang="en-US" altLang="ko-KR" sz="1000" b="0" i="0">
              <a:effectLst/>
              <a:latin typeface="Cambria Math" panose="02040503050406030204" pitchFamily="18" charset="0"/>
              <a:ea typeface="+mn-ea"/>
              <a:cs typeface="+mn-cs"/>
            </a:rPr>
            <a:t>"</a:t>
          </a:r>
          <a:r>
            <a:rPr lang="en-US" altLang="ko-KR" sz="1000" i="0">
              <a:effectLst/>
              <a:latin typeface="Cambria Math" panose="02040503050406030204" pitchFamily="18" charset="0"/>
              <a:ea typeface="+mn-ea"/>
              <a:cs typeface="+mn-cs"/>
            </a:rPr>
            <a:t>(𝑥)</a:t>
          </a:r>
          <a:r>
            <a:rPr lang="ko-KR" altLang="en-US" sz="1000" i="0">
              <a:effectLst/>
              <a:latin typeface="+mn-lt"/>
              <a:ea typeface="+mn-ea"/>
              <a:cs typeface="+mn-cs"/>
            </a:rPr>
            <a:t>"</a:t>
          </a:r>
          <a:endParaRPr lang="ko-KR" altLang="ko-KR" sz="1000">
            <a:effectLst/>
            <a:latin typeface="+mn-lt"/>
            <a:ea typeface="+mn-ea"/>
            <a:cs typeface="+mn-cs"/>
          </a:endParaRPr>
        </a:p>
      </cdr:txBody>
    </cdr:sp>
  </cdr:relSizeAnchor>
  <cdr:relSizeAnchor xmlns:cdr="http://schemas.openxmlformats.org/drawingml/2006/chartDrawing">
    <cdr:from>
      <cdr:x>0.30898</cdr:x>
      <cdr:y>0.10615</cdr:y>
    </cdr:from>
    <cdr:to>
      <cdr:x>0.84237</cdr:x>
      <cdr:y>0.75981</cdr:y>
    </cdr:to>
    <cdr:sp macro="" textlink="">
      <cdr:nvSpPr>
        <cdr:cNvPr id="10" name="자유형: 도형 9"/>
        <cdr:cNvSpPr/>
      </cdr:nvSpPr>
      <cdr:spPr>
        <a:xfrm xmlns:a="http://schemas.openxmlformats.org/drawingml/2006/main">
          <a:off x="694944" y="138989"/>
          <a:ext cx="1199693" cy="855878"/>
        </a:xfrm>
        <a:custGeom xmlns:a="http://schemas.openxmlformats.org/drawingml/2006/main">
          <a:avLst/>
          <a:gdLst>
            <a:gd name="connsiteX0" fmla="*/ 0 w 1199693"/>
            <a:gd name="connsiteY0" fmla="*/ 0 h 855878"/>
            <a:gd name="connsiteX1" fmla="*/ 256032 w 1199693"/>
            <a:gd name="connsiteY1" fmla="*/ 80467 h 855878"/>
            <a:gd name="connsiteX2" fmla="*/ 402336 w 1199693"/>
            <a:gd name="connsiteY2" fmla="*/ 373075 h 855878"/>
            <a:gd name="connsiteX3" fmla="*/ 577901 w 1199693"/>
            <a:gd name="connsiteY3" fmla="*/ 680314 h 855878"/>
            <a:gd name="connsiteX4" fmla="*/ 1199693 w 1199693"/>
            <a:gd name="connsiteY4" fmla="*/ 855878 h 855878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</a:cxnLst>
          <a:rect l="l" t="t" r="r" b="b"/>
          <a:pathLst>
            <a:path w="1199693" h="855878">
              <a:moveTo>
                <a:pt x="0" y="0"/>
              </a:moveTo>
              <a:cubicBezTo>
                <a:pt x="94488" y="9144"/>
                <a:pt x="188976" y="18288"/>
                <a:pt x="256032" y="80467"/>
              </a:cubicBezTo>
              <a:cubicBezTo>
                <a:pt x="323088" y="142646"/>
                <a:pt x="348691" y="273101"/>
                <a:pt x="402336" y="373075"/>
              </a:cubicBezTo>
              <a:cubicBezTo>
                <a:pt x="455981" y="473050"/>
                <a:pt x="445008" y="599847"/>
                <a:pt x="577901" y="680314"/>
              </a:cubicBezTo>
              <a:cubicBezTo>
                <a:pt x="710794" y="760781"/>
                <a:pt x="955243" y="808329"/>
                <a:pt x="1199693" y="855878"/>
              </a:cubicBezTo>
            </a:path>
          </a:pathLst>
        </a:custGeom>
        <a:noFill xmlns:a="http://schemas.openxmlformats.org/drawingml/2006/main"/>
        <a:ln xmlns:a="http://schemas.openxmlformats.org/drawingml/2006/main">
          <a:solidFill>
            <a:schemeClr val="tx1"/>
          </a:solidFill>
          <a:prstDash val="solid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ko-KR"/>
        </a:p>
      </cdr:txBody>
    </cdr: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0.28418</cdr:x>
      <cdr:y>0.26161</cdr:y>
    </cdr:from>
    <cdr:to>
      <cdr:x>0.49418</cdr:x>
      <cdr:y>0.49982</cdr:y>
    </cdr:to>
    <cdr:sp macro="" textlink="">
      <cdr:nvSpPr>
        <cdr:cNvPr id="6" name="Text Box 1319"/>
        <cdr:cNvSpPr txBox="1"/>
      </cdr:nvSpPr>
      <cdr:spPr>
        <a:xfrm xmlns:a="http://schemas.openxmlformats.org/drawingml/2006/main">
          <a:off x="639170" y="340555"/>
          <a:ext cx="472333" cy="31009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6350">
          <a:noFill/>
        </a:ln>
      </cdr:spPr>
      <cdr:txBody>
        <a:bodyPr xmlns:a="http://schemas.openxmlformats.org/drawingml/2006/main" rot="0" spcFirstLastPara="0" vert="horz" wrap="square" lIns="91440" tIns="45720" rIns="91440" bIns="45720" numCol="1" spcCol="0" rtlCol="0" fromWordArt="0" anchor="t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latinLnBrk="1"/>
          <a:r>
            <a:rPr lang="en-US" altLang="ko-KR" sz="1000" b="0" i="0">
              <a:effectLst/>
              <a:latin typeface="Cambria Math" panose="02040503050406030204" pitchFamily="18" charset="0"/>
              <a:ea typeface="+mn-ea"/>
              <a:cs typeface="+mn-cs"/>
            </a:rPr>
            <a:t>𝐻_2</a:t>
          </a:r>
          <a:r>
            <a:rPr lang="en-US" altLang="ko-KR" sz="1000" b="0" i="0">
              <a:effectLst/>
              <a:latin typeface="+mn-lt"/>
              <a:ea typeface="+mn-ea"/>
              <a:cs typeface="+mn-cs"/>
            </a:rPr>
            <a:t> </a:t>
          </a:r>
          <a:r>
            <a:rPr lang="en-US" altLang="ko-KR" sz="1000" b="0" i="0">
              <a:effectLst/>
              <a:latin typeface="Cambria Math" panose="02040503050406030204" pitchFamily="18" charset="0"/>
              <a:ea typeface="+mn-ea"/>
              <a:cs typeface="+mn-cs"/>
            </a:rPr>
            <a:t>"</a:t>
          </a:r>
          <a:r>
            <a:rPr lang="en-US" altLang="ko-KR" sz="1000" i="0">
              <a:effectLst/>
              <a:latin typeface="Cambria Math" panose="02040503050406030204" pitchFamily="18" charset="0"/>
              <a:ea typeface="+mn-ea"/>
              <a:cs typeface="+mn-cs"/>
            </a:rPr>
            <a:t>(𝑥)</a:t>
          </a:r>
          <a:r>
            <a:rPr lang="ko-KR" altLang="en-US" sz="1000" i="0">
              <a:effectLst/>
              <a:latin typeface="+mn-lt"/>
              <a:ea typeface="+mn-ea"/>
              <a:cs typeface="+mn-cs"/>
            </a:rPr>
            <a:t>"</a:t>
          </a:r>
          <a:endParaRPr lang="ko-KR" altLang="ko-KR" sz="1000">
            <a:effectLst/>
            <a:latin typeface="+mn-lt"/>
            <a:ea typeface="+mn-ea"/>
            <a:cs typeface="+mn-cs"/>
          </a:endParaRPr>
        </a:p>
      </cdr:txBody>
    </cdr:sp>
  </cdr:relSizeAnchor>
  <cdr:relSizeAnchor xmlns:cdr="http://schemas.openxmlformats.org/drawingml/2006/chartDrawing">
    <cdr:from>
      <cdr:x>0.32038</cdr:x>
      <cdr:y>0.16203</cdr:y>
    </cdr:from>
    <cdr:to>
      <cdr:x>0.88617</cdr:x>
      <cdr:y>0.76398</cdr:y>
    </cdr:to>
    <cdr:sp macro="" textlink="">
      <cdr:nvSpPr>
        <cdr:cNvPr id="8" name="자유형: 도형 7"/>
        <cdr:cNvSpPr/>
      </cdr:nvSpPr>
      <cdr:spPr>
        <a:xfrm xmlns:a="http://schemas.openxmlformats.org/drawingml/2006/main">
          <a:off x="720598" y="210922"/>
          <a:ext cx="1272540" cy="783590"/>
        </a:xfrm>
        <a:custGeom xmlns:a="http://schemas.openxmlformats.org/drawingml/2006/main">
          <a:avLst/>
          <a:gdLst>
            <a:gd name="connsiteX0" fmla="*/ 0 w 1272845"/>
            <a:gd name="connsiteY0" fmla="*/ 783981 h 783981"/>
            <a:gd name="connsiteX1" fmla="*/ 299923 w 1272845"/>
            <a:gd name="connsiteY1" fmla="*/ 666938 h 783981"/>
            <a:gd name="connsiteX2" fmla="*/ 424282 w 1272845"/>
            <a:gd name="connsiteY2" fmla="*/ 374330 h 783981"/>
            <a:gd name="connsiteX3" fmla="*/ 504749 w 1272845"/>
            <a:gd name="connsiteY3" fmla="*/ 125613 h 783981"/>
            <a:gd name="connsiteX4" fmla="*/ 629107 w 1272845"/>
            <a:gd name="connsiteY4" fmla="*/ 1255 h 783981"/>
            <a:gd name="connsiteX5" fmla="*/ 753466 w 1272845"/>
            <a:gd name="connsiteY5" fmla="*/ 81722 h 783981"/>
            <a:gd name="connsiteX6" fmla="*/ 841248 w 1272845"/>
            <a:gd name="connsiteY6" fmla="*/ 381645 h 783981"/>
            <a:gd name="connsiteX7" fmla="*/ 921715 w 1272845"/>
            <a:gd name="connsiteY7" fmla="*/ 630362 h 783981"/>
            <a:gd name="connsiteX8" fmla="*/ 1272845 w 1272845"/>
            <a:gd name="connsiteY8" fmla="*/ 769351 h 783981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  <a:cxn ang="0">
              <a:pos x="connsiteX5" y="connsiteY5"/>
            </a:cxn>
            <a:cxn ang="0">
              <a:pos x="connsiteX6" y="connsiteY6"/>
            </a:cxn>
            <a:cxn ang="0">
              <a:pos x="connsiteX7" y="connsiteY7"/>
            </a:cxn>
            <a:cxn ang="0">
              <a:pos x="connsiteX8" y="connsiteY8"/>
            </a:cxn>
          </a:cxnLst>
          <a:rect l="l" t="t" r="r" b="b"/>
          <a:pathLst>
            <a:path w="1272845" h="783981">
              <a:moveTo>
                <a:pt x="0" y="783981"/>
              </a:moveTo>
              <a:cubicBezTo>
                <a:pt x="114604" y="759597"/>
                <a:pt x="229209" y="735213"/>
                <a:pt x="299923" y="666938"/>
              </a:cubicBezTo>
              <a:cubicBezTo>
                <a:pt x="370637" y="598663"/>
                <a:pt x="390144" y="464551"/>
                <a:pt x="424282" y="374330"/>
              </a:cubicBezTo>
              <a:cubicBezTo>
                <a:pt x="458420" y="284109"/>
                <a:pt x="470612" y="187792"/>
                <a:pt x="504749" y="125613"/>
              </a:cubicBezTo>
              <a:cubicBezTo>
                <a:pt x="538887" y="63434"/>
                <a:pt x="587654" y="8570"/>
                <a:pt x="629107" y="1255"/>
              </a:cubicBezTo>
              <a:cubicBezTo>
                <a:pt x="670560" y="-6060"/>
                <a:pt x="718109" y="18324"/>
                <a:pt x="753466" y="81722"/>
              </a:cubicBezTo>
              <a:cubicBezTo>
                <a:pt x="788823" y="145120"/>
                <a:pt x="813207" y="290205"/>
                <a:pt x="841248" y="381645"/>
              </a:cubicBezTo>
              <a:cubicBezTo>
                <a:pt x="869289" y="473085"/>
                <a:pt x="849782" y="565744"/>
                <a:pt x="921715" y="630362"/>
              </a:cubicBezTo>
              <a:cubicBezTo>
                <a:pt x="993648" y="694980"/>
                <a:pt x="1133246" y="732165"/>
                <a:pt x="1272845" y="769351"/>
              </a:cubicBezTo>
            </a:path>
          </a:pathLst>
        </a:custGeom>
        <a:noFill xmlns:a="http://schemas.openxmlformats.org/drawingml/2006/main"/>
        <a:ln xmlns:a="http://schemas.openxmlformats.org/drawingml/2006/main">
          <a:solidFill>
            <a:schemeClr val="tx1"/>
          </a:solidFill>
          <a:prstDash val="solid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/>
        <a:p xmlns:a="http://schemas.openxmlformats.org/drawingml/2006/main">
          <a:endParaRPr lang="ko-KR" alt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FEEFF-E375-4050-B640-9D55007C4A3B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C71A0-3DD6-4378-8D72-59C5645BA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679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71A0-3DD6-4378-8D72-59C5645BAC5F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308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71A0-3DD6-4378-8D72-59C5645BAC5F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020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71A0-3DD6-4378-8D72-59C5645BAC5F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809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71A0-3DD6-4378-8D72-59C5645BAC5F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408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71A0-3DD6-4378-8D72-59C5645BAC5F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71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71A0-3DD6-4378-8D72-59C5645BAC5F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583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71A0-3DD6-4378-8D72-59C5645BAC5F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9181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71A0-3DD6-4378-8D72-59C5645BAC5F}" type="slidenum">
              <a:rPr lang="ko-KR" altLang="en-US" smtClean="0"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2459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71A0-3DD6-4378-8D72-59C5645BAC5F}" type="slidenum">
              <a:rPr lang="ko-KR" altLang="en-US" smtClean="0"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3915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71A0-3DD6-4378-8D72-59C5645BAC5F}" type="slidenum">
              <a:rPr lang="ko-KR" altLang="en-US" smtClean="0"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748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71A0-3DD6-4378-8D72-59C5645BAC5F}" type="slidenum">
              <a:rPr lang="ko-KR" altLang="en-US" smtClean="0"/>
              <a:t>174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858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71A0-3DD6-4378-8D72-59C5645BAC5F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55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71A0-3DD6-4378-8D72-59C5645BAC5F}" type="slidenum">
              <a:rPr lang="ko-KR" altLang="en-US" smtClean="0"/>
              <a:t>175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111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71A0-3DD6-4378-8D72-59C5645BAC5F}" type="slidenum">
              <a:rPr lang="ko-KR" altLang="en-US" smtClean="0"/>
              <a:t>211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5279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71A0-3DD6-4378-8D72-59C5645BAC5F}" type="slidenum">
              <a:rPr lang="ko-KR" altLang="en-US" smtClean="0"/>
              <a:t>212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1943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71A0-3DD6-4378-8D72-59C5645BAC5F}" type="slidenum">
              <a:rPr lang="ko-KR" altLang="en-US" smtClean="0"/>
              <a:t>213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1290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71A0-3DD6-4378-8D72-59C5645BAC5F}" type="slidenum">
              <a:rPr lang="ko-KR" altLang="en-US" smtClean="0"/>
              <a:t>214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7728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71A0-3DD6-4378-8D72-59C5645BAC5F}" type="slidenum">
              <a:rPr lang="ko-KR" altLang="en-US" smtClean="0"/>
              <a:t>215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7215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71A0-3DD6-4378-8D72-59C5645BAC5F}" type="slidenum">
              <a:rPr lang="ko-KR" altLang="en-US" smtClean="0"/>
              <a:t>216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7234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71A0-3DD6-4378-8D72-59C5645BAC5F}" type="slidenum">
              <a:rPr lang="ko-KR" altLang="en-US" smtClean="0"/>
              <a:t>217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5708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71A0-3DD6-4378-8D72-59C5645BAC5F}" type="slidenum">
              <a:rPr lang="ko-KR" altLang="en-US" smtClean="0"/>
              <a:t>241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795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71A0-3DD6-4378-8D72-59C5645BAC5F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997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71A0-3DD6-4378-8D72-59C5645BAC5F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576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71A0-3DD6-4378-8D72-59C5645BAC5F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498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71A0-3DD6-4378-8D72-59C5645BAC5F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43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71A0-3DD6-4378-8D72-59C5645BAC5F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941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71A0-3DD6-4378-8D72-59C5645BAC5F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0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71A0-3DD6-4378-8D72-59C5645BAC5F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848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3028950"/>
            <a:ext cx="6477000" cy="13716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05600" cy="51435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6/29/2020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177405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6/29/2020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457201"/>
            <a:ext cx="2057400" cy="4137422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457201"/>
            <a:ext cx="5562600" cy="4137423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4686302"/>
            <a:ext cx="2209800" cy="273844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6/29/2020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4" y="4686156"/>
            <a:ext cx="5573483" cy="273844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51435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457200"/>
            <a:ext cx="228600" cy="46863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40005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6056313" y="77787"/>
            <a:ext cx="40005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153400" cy="74295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6/29/2020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2" y="2057401"/>
            <a:ext cx="7123113" cy="1254919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6/29/2020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314451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6/29/2020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04788"/>
            <a:ext cx="8153400" cy="652463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6/29/2020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314450"/>
            <a:ext cx="3886200" cy="48006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314450"/>
            <a:ext cx="3886200" cy="48006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6/29/2020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6/29/2020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04788"/>
            <a:ext cx="8077200" cy="652463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6/29/2020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314450"/>
            <a:ext cx="1600200" cy="325755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314450"/>
            <a:ext cx="6400800" cy="33147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3490722"/>
            <a:ext cx="7598664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3486150"/>
            <a:ext cx="7315200" cy="51435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6/29/2020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4686156"/>
            <a:ext cx="4572000" cy="273844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3426714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171450"/>
            <a:ext cx="8153400" cy="74295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200150"/>
            <a:ext cx="8153400" cy="33947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6/29/2020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3" y="4686156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직사각형 6"/>
          <p:cNvSpPr/>
          <p:nvPr/>
        </p:nvSpPr>
        <p:spPr bwMode="white">
          <a:xfrm>
            <a:off x="0" y="92583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96012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96012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95416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emf"/><Relationship Id="rId4" Type="http://schemas.openxmlformats.org/officeDocument/2006/relationships/image" Target="../media/image59.emf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emf"/><Relationship Id="rId4" Type="http://schemas.openxmlformats.org/officeDocument/2006/relationships/image" Target="../media/image65.emf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05600" cy="514350"/>
          </a:xfrm>
        </p:spPr>
        <p:txBody>
          <a:bodyPr/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7.1 </a:t>
            </a:r>
            <a:r>
              <a:rPr lang="ko-KR" altLang="en-US" dirty="0" err="1">
                <a:latin typeface="HY강B" panose="02030600000101010101" pitchFamily="18" charset="-127"/>
                <a:ea typeface="HY강B" panose="02030600000101010101" pitchFamily="18" charset="-127"/>
              </a:rPr>
              <a:t>머신러닝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8981" y="1089942"/>
            <a:ext cx="8175635" cy="1975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3600" dirty="0" err="1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AIoT</a:t>
            </a:r>
            <a:r>
              <a:rPr lang="en-US" altLang="ko-KR" sz="3600" dirty="0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3600" dirty="0" err="1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SerBot</a:t>
            </a:r>
            <a:r>
              <a:rPr lang="ko-KR" altLang="en-US" sz="3600" dirty="0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으로 배우는</a:t>
            </a:r>
            <a:endParaRPr lang="en-US" altLang="ko-KR" sz="3600" dirty="0">
              <a:solidFill>
                <a:srgbClr val="FFFF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5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온디바이스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AI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프로그래밍</a:t>
            </a: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0" y="4537528"/>
            <a:ext cx="2267744" cy="5143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HY강B" panose="02030600000101010101" pitchFamily="18" charset="-127"/>
                <a:ea typeface="HY강B" panose="02030600000101010101" pitchFamily="18" charset="-127"/>
              </a:rPr>
              <a:t>7. </a:t>
            </a:r>
            <a:r>
              <a:rPr lang="ko-KR" altLang="en-US">
                <a:latin typeface="HY강B" panose="02030600000101010101" pitchFamily="18" charset="-127"/>
                <a:ea typeface="HY강B" panose="02030600000101010101" pitchFamily="18" charset="-127"/>
              </a:rPr>
              <a:t>인공지능</a:t>
            </a:r>
            <a:r>
              <a:rPr lang="en-US" altLang="ko-KR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2007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소프트맥스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회귀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279832" cy="337185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입력과 처리 결과를 다항 확률 관계로 모델링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관계식의 결과는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3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개 이상이며 값은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0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과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사이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입력이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3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개 이상의 클래스 중 각 클래스일 확률에 대한 관계식을 갖음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대표적으로 품종 예측 모델이 있음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5DD505-2478-4015-8F40-C46E542D7FF6}"/>
              </a:ext>
            </a:extLst>
          </p:cNvPr>
          <p:cNvSpPr/>
          <p:nvPr/>
        </p:nvSpPr>
        <p:spPr>
          <a:xfrm>
            <a:off x="4689348" y="4297257"/>
            <a:ext cx="17484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>
                <a:solidFill>
                  <a:srgbClr val="595959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소프트맥스</a:t>
            </a:r>
            <a:r>
              <a:rPr lang="ko-KR" altLang="en-US" sz="1400" dirty="0">
                <a:solidFill>
                  <a:srgbClr val="595959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회귀</a:t>
            </a:r>
            <a:endParaRPr lang="ko-KR" altLang="en-US" sz="1400" dirty="0"/>
          </a:p>
        </p:txBody>
      </p:sp>
      <p:pic>
        <p:nvPicPr>
          <p:cNvPr id="14" name="Picture 2" descr="softmax regression에 대한 이미지 검색결과">
            <a:extLst>
              <a:ext uri="{FF2B5EF4-FFF2-40B4-BE49-F238E27FC236}">
                <a16:creationId xmlns:a16="http://schemas.microsoft.com/office/drawing/2014/main" id="{7DDA17B8-B447-460A-9A08-CEE6EC2DA5D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65" y="3199779"/>
            <a:ext cx="3518535" cy="140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80480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인공신경망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53184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run()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입력에 대한 인공신경망 모델의 세대 분류 결과 출력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3463DC1-CA0F-4014-A99B-5C0C7502CA6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03648" y="2139702"/>
          <a:ext cx="5760640" cy="426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470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it-IT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07:	ANN.run()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00190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인공신경망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5318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전체 코드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3463DC1-CA0F-4014-A99B-5C0C7502CA6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3568" y="1851670"/>
          <a:ext cx="7488832" cy="2084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8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470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it-IT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01:	from pop import AI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it-IT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it-IT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03:	ANN = AI.ANN(input_size=3, output_size=3)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it-IT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it-IT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05:	ANN.X_data = [[73,90,1], [62,70,0], [83,100,2], [110,150,7], [139,220,15], [123,190,10], [177,275,7],                    </a:t>
                      </a:r>
                      <a:br>
                        <a:rPr kumimoji="0" lang="it-IT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it-IT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         [159,240,35],	[182,280,15]]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it-IT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06:	ANN.Y_data = [[1,0,0], [1,0,0], [1,0,0], [0,1,0], [0,1,0], [0,1,0], [0,0,1], [0,0,1], [0,0,1]]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it-IT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it-IT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08:	ANN.train()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it-IT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09:	ANN.run()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09444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인공신경망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5318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추가 학습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train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메소드의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times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파라미터를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1000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으로 설정하고 학습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이전 학습 모델에 이어서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1,000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회 학습해 총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1,100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회를 학습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100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회마다 학습 오차를 출력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run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메소드를 이용해 학습 모델의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예측값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출력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3463DC1-CA0F-4014-A99B-5C0C7502CA6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3608" y="2217288"/>
          <a:ext cx="6480720" cy="426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470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ANN.train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(times=1000,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print_every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=100)</a:t>
                      </a:r>
                      <a:endParaRPr kumimoji="0" lang="it-IT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B612C4C-979B-47AE-96B9-2055C1250F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63289" y="4155926"/>
          <a:ext cx="6480720" cy="426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470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ANN.run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kumimoji="0" lang="it-IT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92775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인공신경망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53184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run()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메소드의 파라미터로 새로운 데이터를 입력하여 출력 확인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학습 횟수를 과도하게 늘려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100,000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회를 학습시켰을 때 결과 확인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run()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메소드의 파라미터로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[[140,220,10], [140,200,11]]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을 입력 출력 확인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3463DC1-CA0F-4014-A99B-5C0C7502CA6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3608" y="1779662"/>
          <a:ext cx="6480720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ANN.run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([[174,270,10], [57,70,1], [140,220,10]])</a:t>
                      </a:r>
                      <a:endParaRPr kumimoji="0" lang="it-IT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B612C4C-979B-47AE-96B9-2055C1250F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63289" y="3147814"/>
          <a:ext cx="6480720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ANN.train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(times=100000,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print_every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=10000)</a:t>
                      </a:r>
                      <a:endParaRPr kumimoji="0" lang="it-IT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3AB5675-8BF8-4739-B17F-59DF3AAF62D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63289" y="4515966"/>
          <a:ext cx="6480720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ANN.run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([[140,220,10],[140,200,11]])</a:t>
                      </a:r>
                      <a:endParaRPr kumimoji="0" lang="it-IT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85787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인공신경망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53184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ANN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객체의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restore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파라미터를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True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설정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최근 사용한 학습 모델을 불러와 다시 사용 가능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C9C89AF-2C44-486F-85DE-74AE72909D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3608" y="2283718"/>
          <a:ext cx="6480720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06:	ANN = AI.ANN(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input_size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=3,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output_size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=3, restore=True,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ckpt_name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="model_1")</a:t>
                      </a:r>
                      <a:endParaRPr kumimoji="0" lang="it-IT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8836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심층신경망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5318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심층신경망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복잡한 모델링을 위해 여러 개의 은닉층을 가지고 있는 인공신경망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많은 은닉 노드를 거치기 때문에 더 많은 클래스를 출력 가능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 데이터와 출력 데이터 사이에서 비선형적 관계 파악 가능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00583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심층신경망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5318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복합적 요인에 따른 성별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연령층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손 크기 예측 심층신경망 모델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키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발 크기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머리카락 길이와 성별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연령층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손 크기에 관한 데이터 주어졌을 때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성별 값은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True(1)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가 여성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False(0)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가 남성일 경우로 설정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인공신경망과 비슷한 구조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출력에 성별과 손 크기만 추가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성별 값은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0~1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사이로 출력되도록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시그모이드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또는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ReLu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함수를 사용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연령층 값들은 그 합이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 되도록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소프트맥스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함수를 사용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298033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심층신경망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18B8FE01-2E84-45DD-86CF-00650E2BB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347614"/>
            <a:ext cx="4300708" cy="340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0430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심층신경망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53184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은닉층을 여러 개로 늘려 연결하면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은닉층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간 다양한 네트워크를 구성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복잡한 모델링에 적합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EDE457-C39B-44D7-A911-CC42472DA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200951"/>
            <a:ext cx="3652636" cy="277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51919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심층신경망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53184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최적화에 성공한 심층신경망 모델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새로운 복합 데이터가 주어졌을 때 여성일 확률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연령층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손 크기 예측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8369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비지도 학습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891880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학습 초기 오차가 비교적 높음</a:t>
            </a:r>
            <a:endParaRPr lang="en-US" altLang="ko-KR" sz="18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시간이 지날수록 오차가 급격히 </a:t>
            </a:r>
            <a:r>
              <a:rPr lang="ko-KR" altLang="en-US" sz="18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줄어듬</a:t>
            </a:r>
            <a:endParaRPr lang="en-US" altLang="ko-KR" sz="18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학습 데이터를 가공할 필요 없이 많은 학습을 진행할 수 있는 장점이 있음</a:t>
            </a:r>
            <a:endParaRPr lang="en-US" altLang="ko-KR" sz="18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데이터 특징을 스스로 찾음</a:t>
            </a:r>
            <a:endParaRPr lang="en-US" altLang="ko-KR" sz="18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설계자가 예측하지 못한 특징을 찾아낼 수도 있음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학습 시간이 긴 편이고 목표가 분명하지 않음</a:t>
            </a:r>
            <a:endParaRPr lang="en-US" altLang="ko-KR" sz="18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원하지 않은 학습 모델이 나올 수 있음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주어진 학습 데이터가 복잡하거나 데이터 특징을 분석할 때 적합한 방법</a:t>
            </a:r>
            <a:endParaRPr lang="en-US" altLang="ko-KR" sz="18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기본적인 비지도 학습 기법 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군집화</a:t>
            </a:r>
            <a:endParaRPr lang="en-US" altLang="ko-KR" sz="18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906453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심층신경망 실습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5318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퍼셉트론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실습의 데이터 활용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퍼셉트론과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비교해 얼마나 적은 시간으로 더 효율적인 학습을 하는지에 비교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594292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심층신경망 실습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943350"/>
          </a:xfrm>
        </p:spPr>
        <p:txBody>
          <a:bodyPr>
            <a:normAutofit fontScale="92500" lnSpcReduction="20000"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DNN 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객체의 파라미터</a:t>
            </a:r>
            <a:endParaRPr lang="en-US" altLang="ko-KR" sz="18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5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input_size</a:t>
            </a:r>
            <a:r>
              <a:rPr lang="en-US" altLang="ko-KR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 데이터의 크기</a:t>
            </a:r>
            <a:r>
              <a:rPr lang="en-US" altLang="ko-KR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  <a:r>
              <a:rPr lang="ko-KR" altLang="en-US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최하위 차원의 크기를 입력 </a:t>
            </a:r>
            <a:r>
              <a:rPr lang="en-US" altLang="ko-KR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ko-KR" altLang="en-US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필수 입력</a:t>
            </a:r>
            <a:r>
              <a:rPr lang="en-US" altLang="ko-KR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)</a:t>
            </a:r>
            <a:endParaRPr lang="ko-KR" altLang="en-US" sz="15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5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hidden_size</a:t>
            </a:r>
            <a:r>
              <a:rPr lang="en-US" altLang="ko-KR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은닉층의 노드 수</a:t>
            </a:r>
            <a:r>
              <a:rPr lang="en-US" altLang="ko-KR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(</a:t>
            </a:r>
            <a:r>
              <a:rPr lang="ko-KR" altLang="en-US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</a:t>
            </a:r>
            <a:r>
              <a:rPr lang="en-US" altLang="ko-KR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10)</a:t>
            </a:r>
          </a:p>
          <a:p>
            <a:pPr lvl="3">
              <a:lnSpc>
                <a:spcPct val="150000"/>
              </a:lnSpc>
              <a:defRPr/>
            </a:pPr>
            <a:r>
              <a:rPr lang="en-US" altLang="ko-KR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hidden_size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조절하여 더 복잡한 학습이 가능하지만 크기가 커질수록 학습 속도는 </a:t>
            </a:r>
            <a:r>
              <a:rPr lang="ko-KR" altLang="en-US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느려집니다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5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output_size</a:t>
            </a:r>
            <a:r>
              <a:rPr lang="en-US" altLang="ko-KR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결과 데이터의 크기</a:t>
            </a:r>
            <a:r>
              <a:rPr lang="en-US" altLang="ko-KR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  <a:r>
              <a:rPr lang="ko-KR" altLang="en-US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최하위 차원의 크기를 입력</a:t>
            </a:r>
            <a:r>
              <a:rPr lang="en-US" altLang="ko-KR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(</a:t>
            </a:r>
            <a:r>
              <a:rPr lang="ko-KR" altLang="en-US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</a:t>
            </a:r>
            <a:r>
              <a:rPr lang="en-US" altLang="ko-KR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1)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5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layer_level</a:t>
            </a:r>
            <a:r>
              <a:rPr lang="en-US" altLang="ko-KR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은닉층의 수 </a:t>
            </a:r>
            <a:r>
              <a:rPr lang="en-US" altLang="ko-KR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ko-KR" altLang="en-US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</a:t>
            </a:r>
            <a:r>
              <a:rPr lang="en-US" altLang="ko-KR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3)</a:t>
            </a:r>
          </a:p>
          <a:p>
            <a:pPr lvl="3">
              <a:lnSpc>
                <a:spcPct val="150000"/>
              </a:lnSpc>
              <a:defRPr/>
            </a:pPr>
            <a:r>
              <a:rPr lang="en-US" altLang="ko-KR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layer_level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을 조절하여 더 깊은 신경망을 만들어 복잡한 학습이 가능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3">
              <a:lnSpc>
                <a:spcPct val="150000"/>
              </a:lnSpc>
              <a:defRPr/>
            </a:pPr>
            <a:r>
              <a:rPr lang="ko-KR" altLang="en-US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은닉층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차원이 커질수록 학습 속도는 </a:t>
            </a:r>
            <a:r>
              <a:rPr lang="ko-KR" altLang="en-US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느려지고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과적합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현상이 쉽게 발생할 가능성이 커짐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restore: </a:t>
            </a:r>
            <a:r>
              <a:rPr lang="ko-KR" altLang="en-US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최근 모델에 이어서 학습할지에 대한 여부를 </a:t>
            </a:r>
            <a:r>
              <a:rPr lang="en-US" altLang="ko-KR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Boolean</a:t>
            </a:r>
            <a:r>
              <a:rPr lang="ko-KR" altLang="en-US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으로 입력 </a:t>
            </a:r>
            <a:r>
              <a:rPr lang="en-US" altLang="ko-KR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ko-KR" altLang="en-US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</a:t>
            </a:r>
            <a:r>
              <a:rPr lang="en-US" altLang="ko-KR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False)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5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ckpt_name</a:t>
            </a:r>
            <a:r>
              <a:rPr lang="en-US" altLang="ko-KR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저장 및 불러올 모델 파일의 이름 </a:t>
            </a:r>
            <a:r>
              <a:rPr lang="en-US" altLang="ko-KR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ko-KR" altLang="en-US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</a:t>
            </a:r>
            <a:r>
              <a:rPr lang="en-US" altLang="ko-KR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DNN)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5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softmax</a:t>
            </a:r>
            <a:r>
              <a:rPr lang="en-US" altLang="ko-KR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총합이 </a:t>
            </a:r>
            <a:r>
              <a:rPr lang="en-US" altLang="ko-KR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</a:t>
            </a:r>
            <a:r>
              <a:rPr lang="ko-KR" altLang="en-US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 되도록 할지에 대한 여부를 </a:t>
            </a:r>
            <a:r>
              <a:rPr lang="en-US" altLang="ko-KR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Boolean</a:t>
            </a:r>
            <a:r>
              <a:rPr lang="ko-KR" altLang="en-US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으로 입력 </a:t>
            </a:r>
            <a:r>
              <a:rPr lang="en-US" altLang="ko-KR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ko-KR" altLang="en-US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</a:t>
            </a:r>
            <a:r>
              <a:rPr lang="en-US" altLang="ko-KR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True)</a:t>
            </a:r>
          </a:p>
          <a:p>
            <a:pPr lvl="3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결과 데이터의 크기가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2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이상일 때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모델의 예측 결과에 </a:t>
            </a:r>
            <a:r>
              <a:rPr lang="ko-KR" altLang="en-US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소프트맥스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함수를 적용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3">
              <a:lnSpc>
                <a:spcPct val="150000"/>
              </a:lnSpc>
              <a:defRPr/>
            </a:pPr>
            <a:endParaRPr lang="en-US" altLang="ko-KR" sz="8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018761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심층신경망 실습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53184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Pop.AI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라이브러리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import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DNN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이라는 변수에 생성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input_size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파라미터를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3,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output_size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파라미터를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2,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layer_level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파라미터를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5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설정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A2480A8-AB8F-4EC1-9959-65D94E36210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31640" y="2643758"/>
          <a:ext cx="5760640" cy="714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470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01:	from pop import AI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03:	DNN=AI.DNN(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input_size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=3,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output_size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=2,layer_level=5)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48639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심층신경망 실습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53184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DNN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객체의 속성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X_data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: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입력 데이터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Y_data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입력에 대한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결괏값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데이터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입력할 데이터들은 키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발 크기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머리카락 길이 데이터를 사용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결과 데이터로는 성별 데이터를 사용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성별 데이터는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[1, 0]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이면 여성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[0, 1]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이면 남성으로 설정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3463DC1-CA0F-4014-A99B-5C0C7502CA6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3608" y="3939902"/>
          <a:ext cx="6552728" cy="714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it-IT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04:	DNN.X_data = [[173,270,17], [171,275,27], [162,245,42], [187,280,12], [157,230,47],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it-IT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          [169,265,30], [177,270,5], [159,250,32], [182,275,0]]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it-IT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05:	DNN.Y_data = [[0,1],[1,0],[1,0],[0,1],[1,0],[0,1],[0,1],[1,0],[0,1]]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67068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심층신경망 실습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53184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DNN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객체의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train()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심층신경망 학습 시작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파라미터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times 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학습할 횟수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기본값은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100)</a:t>
            </a: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파라미터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print_every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학습 상황을 몇 번째마다 출력할지를 의미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기본값은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10)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train()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메소드를 실행하면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10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회마다 심층신경망 모델의 오차 출력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3463DC1-CA0F-4014-A99B-5C0C7502CA6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03648" y="3291830"/>
          <a:ext cx="5760640" cy="426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470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it-IT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06:	DNN.train()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819192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심층신경망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53184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DNN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객체의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run()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학습된 모델 사용 가능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파라미터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inputs</a:t>
            </a: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기본값은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X_data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사용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입력에 대한 심층신경망 모델의 성별 분류 결과 출력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3463DC1-CA0F-4014-A99B-5C0C7502CA6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03648" y="3441424"/>
          <a:ext cx="5760640" cy="426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470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it-IT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07:	DNN.run()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34706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심층신경망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5318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전체 코드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3463DC1-CA0F-4014-A99B-5C0C7502CA6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3568" y="1851670"/>
          <a:ext cx="6480720" cy="1693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470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it-IT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01:	from pop import AI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it-IT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it-IT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03:	DNN=AI.DNN(input_size=3, output_size=2,layer_level=5)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it-IT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04:	DNN.X_data = [[173,270,17], [171,275,27], [162,245,42], [187,280,12],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it-IT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          [157,230,47], [169,265,30], [177,270,5], [159,250,32], [182,275,0]]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it-IT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05:	DNN.Y_data = [[0,1],[1,0],[1,0],[0,1],[1,0],[0,1],[0,1],[1,0],[0,1]]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it-IT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06:	DNN.train()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it-IT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07:	DNN.run()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23649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심층신경망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53184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run()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메소드의 파라미터로 새로운 데이터를 입력하여 출력 확인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3463DC1-CA0F-4014-A99B-5C0C7502CA6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15616" y="1779662"/>
          <a:ext cx="5760640" cy="426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470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it-IT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08:	DNN.run([[174,265,6], [152,230,30], [162,255,10]])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65932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합성곱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신경망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5318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합성곱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신경망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 데이터의 양이 많을 때 입력 데이터를 압축하여 모델링하는 인공신경망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필요한 수준으로 압축하여 성능과 속도를 모두 확보 가능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 데이터를 압축하는 과정에서 슬라이드 윈도우 방식 사용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슬라이드 윈도우 방식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입력 데이터보다 작은 사이즈의 배열을 순서대로 옮겨가며 연산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필터링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또는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마스킹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옮겨가며 연산하는 과정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커널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또는 윈도우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필터링에 사용되는 배열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60892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합성곱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신경망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5318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4x4 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텐서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데이터가 주어졌을 때 임의로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2x2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가중치 커널을 생성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A86D32-22A8-443E-9325-EC9BB69390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724"/>
          <a:stretch/>
        </p:blipFill>
        <p:spPr>
          <a:xfrm>
            <a:off x="971599" y="1847850"/>
            <a:ext cx="2641991" cy="166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00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군집화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423848" cy="389188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새로운 데이터에 대한 군집 기준을 만들어내는 기법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입력으로만 이루어진 훈련데이터에서 비슷한 것끼리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군집시킴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군집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기준값과의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오차가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가낭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낮은 군집에 소속시키고 군집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기준값을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조정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군집 </a:t>
            </a:r>
            <a:r>
              <a:rPr lang="ko-KR" altLang="en-US" sz="16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기준값을</a:t>
            </a: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6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조정해나가며</a:t>
            </a: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최적의 값을 찾는 과정이 학습 과정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군집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기준값을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이용해 새로운 데이터의 군집을 결정하는 과정이 응용 과정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156705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합성곱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신경망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5318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데이터의 왼쪽 위부터 값을 곱한 후 모두 합해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개 값으로 반환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옆으로 한 칸 옮겨 반복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 과정을 필터링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또는 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마스킹이라고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함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7027ECB-D94D-4C89-9248-E0ED5AC75F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017"/>
          <a:stretch/>
        </p:blipFill>
        <p:spPr>
          <a:xfrm>
            <a:off x="899592" y="2966070"/>
            <a:ext cx="1944216" cy="175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0932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합성곱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신경망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5318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필터링 중 중간 과정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필터링이 완료되면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3x3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사이즈의 압축 데이터가 반환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 데이터를 심층신경망에 연결하면 보다 빠른 속도를 기대할 수 있음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BF7833-D003-4F81-B7D4-161EB96030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707"/>
          <a:stretch/>
        </p:blipFill>
        <p:spPr>
          <a:xfrm>
            <a:off x="755576" y="1841358"/>
            <a:ext cx="3220588" cy="11247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F4EABAB-0E21-4684-A2AB-2A698C91F3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707"/>
          <a:stretch/>
        </p:blipFill>
        <p:spPr>
          <a:xfrm>
            <a:off x="755576" y="3893028"/>
            <a:ext cx="3220588" cy="112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13843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합성곱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신경망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5318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스트라이드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커널이 슬라이드 할 때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한 번에 넘어갈 칸수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스트라이드를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2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설정하면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2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칸씩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건너뛰어 필터링 함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9D19C07-ACAA-4962-BCA6-CC296A6A0C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224"/>
          <a:stretch/>
        </p:blipFill>
        <p:spPr>
          <a:xfrm>
            <a:off x="1115616" y="2283718"/>
            <a:ext cx="3076572" cy="112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9061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합성곱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신경망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5318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0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또는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을 그린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4x4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이미지를 분류하는 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합성곱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신경망 모델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데이터에서 흰색을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0,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검은색을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설정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스트라이드가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2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인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2x2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커널을 이용해 압축 데이터를 구함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01A757-1650-4D92-AA41-DD3990882E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742"/>
          <a:stretch/>
        </p:blipFill>
        <p:spPr>
          <a:xfrm>
            <a:off x="4696244" y="3213724"/>
            <a:ext cx="2932556" cy="1447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9E7AF5-0C69-485C-8B77-45EB1AE59A2A}"/>
              </a:ext>
            </a:extLst>
          </p:cNvPr>
          <p:cNvSpPr txBox="1"/>
          <p:nvPr/>
        </p:nvSpPr>
        <p:spPr>
          <a:xfrm>
            <a:off x="1763688" y="2859782"/>
            <a:ext cx="170110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00" dirty="0">
                <a:latin typeface="HY동녘M" panose="02030600000101010101" pitchFamily="18" charset="-127"/>
                <a:ea typeface="HY동녘M" panose="02030600000101010101" pitchFamily="18" charset="-127"/>
              </a:rPr>
              <a:t>압축된 </a:t>
            </a:r>
            <a:r>
              <a:rPr lang="en-US" altLang="ko-KR" sz="1700" dirty="0">
                <a:latin typeface="HY동녘M" panose="02030600000101010101" pitchFamily="18" charset="-127"/>
                <a:ea typeface="HY동녘M" panose="02030600000101010101" pitchFamily="18" charset="-127"/>
              </a:rPr>
              <a:t>0</a:t>
            </a:r>
            <a:r>
              <a:rPr lang="ko-KR" altLang="en-US" sz="1700" dirty="0">
                <a:latin typeface="HY동녘M" panose="02030600000101010101" pitchFamily="18" charset="-127"/>
                <a:ea typeface="HY동녘M" panose="02030600000101010101" pitchFamily="18" charset="-127"/>
              </a:rPr>
              <a:t>데이터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8859B7-CB20-44A3-BE2E-A5320B324F0B}"/>
              </a:ext>
            </a:extLst>
          </p:cNvPr>
          <p:cNvSpPr txBox="1"/>
          <p:nvPr/>
        </p:nvSpPr>
        <p:spPr>
          <a:xfrm>
            <a:off x="5311968" y="2859781"/>
            <a:ext cx="170110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00" dirty="0">
                <a:latin typeface="HY동녘M" panose="02030600000101010101" pitchFamily="18" charset="-127"/>
                <a:ea typeface="HY동녘M" panose="02030600000101010101" pitchFamily="18" charset="-127"/>
              </a:rPr>
              <a:t>압축된 </a:t>
            </a:r>
            <a:r>
              <a:rPr lang="en-US" altLang="ko-KR" sz="1700" dirty="0">
                <a:latin typeface="HY동녘M" panose="02030600000101010101" pitchFamily="18" charset="-127"/>
                <a:ea typeface="HY동녘M" panose="02030600000101010101" pitchFamily="18" charset="-127"/>
              </a:rPr>
              <a:t>1</a:t>
            </a:r>
            <a:r>
              <a:rPr lang="ko-KR" altLang="en-US" sz="1700" dirty="0">
                <a:latin typeface="HY동녘M" panose="02030600000101010101" pitchFamily="18" charset="-127"/>
                <a:ea typeface="HY동녘M" panose="02030600000101010101" pitchFamily="18" charset="-127"/>
              </a:rPr>
              <a:t>데이터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CE67F5E-B2C2-4852-BF9C-CB69FFDB1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3213724"/>
            <a:ext cx="2763483" cy="133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9200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합성곱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신경망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5318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반환된 값을 나열하여 심층신경망에 입력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평탄화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압축 데이터를 나열하는 과정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완전 연결 계층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압축 데이터와 심층신경망을 연결하는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은닉층</a:t>
            </a:r>
            <a:endParaRPr lang="en-US" altLang="ko-KR" sz="8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5366E4-BFDC-4AE3-811A-F202DE2B7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699105"/>
            <a:ext cx="3364604" cy="227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476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합성곱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신경망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5318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숫자 식별 모델 실습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손글씨로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쓴 숫자 이미지를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입력받아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학습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새로운 이미지 데이터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입력시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숫자 식별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778477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합성곱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신경망 실습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94335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CNN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객체의 파라미터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input_size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2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차원 데이터를 입력 데이터로 사용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리스트로 입력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[28, 28])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input_level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RGB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이미지인 경우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3,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흑백 이미지인 경우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을 입력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1)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kernel_size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합성곱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계층에서 사용할 커널의 크기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리스트로 입력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[3, 3])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kernel_count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하나의 입력 데이터에 사용할 가중치 커널의 개수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32)</a:t>
            </a:r>
          </a:p>
          <a:p>
            <a:pPr lvl="3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커널의 개수가 많아지면 더 다양한 특징을 찾아내지만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속도는 급격히 </a:t>
            </a:r>
            <a:r>
              <a:rPr lang="ko-KR" altLang="en-US" sz="12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느려짐</a:t>
            </a:r>
            <a:endParaRPr lang="en-US" altLang="ko-KR" sz="12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strides: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커널의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스트라이드를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설정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리스트로 입력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[1, 1])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hidden_size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은닉층의 노드 수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(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128)</a:t>
            </a:r>
          </a:p>
          <a:p>
            <a:pPr lvl="3">
              <a:lnSpc>
                <a:spcPct val="150000"/>
              </a:lnSpc>
              <a:defRPr/>
            </a:pPr>
            <a:r>
              <a:rPr lang="en-US" altLang="ko-KR" sz="12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hidden_size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조절하여 더 복잡한 학습이 가능하지만 크기가 커질수록 학습 속도는 </a:t>
            </a:r>
            <a:r>
              <a:rPr lang="ko-KR" altLang="en-US" sz="12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느려짐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</a:p>
          <a:p>
            <a:pPr lvl="3">
              <a:lnSpc>
                <a:spcPct val="150000"/>
              </a:lnSpc>
              <a:defRPr/>
            </a:pPr>
            <a:endParaRPr lang="en-US" altLang="ko-KR" sz="8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32101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합성곱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신경망 실습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943350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output_size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결과 데이터의 크기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최하위 차원의 크기를 입력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1)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conv_level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합성곱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계층의 개수를 설정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값이 커질수록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합성곱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계층은 깊어짐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2)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layer_level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은닉층의 수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1)</a:t>
            </a:r>
          </a:p>
          <a:p>
            <a:pPr lvl="3">
              <a:lnSpc>
                <a:spcPct val="150000"/>
              </a:lnSpc>
              <a:defRPr/>
            </a:pPr>
            <a:r>
              <a:rPr lang="en-US" altLang="ko-KR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layer_level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을 조절하여 더 깊은 신경망을 만들어 복잡한 학습이 가능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3">
              <a:lnSpc>
                <a:spcPct val="150000"/>
              </a:lnSpc>
              <a:defRPr/>
            </a:pPr>
            <a:r>
              <a:rPr lang="ko-KR" altLang="en-US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은닉층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차원이 커질수록 학습 속도는 </a:t>
            </a:r>
            <a:r>
              <a:rPr lang="ko-KR" altLang="en-US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느려지고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과적합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현상이 쉽게 발생할 가능성 커짐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restore: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최근 모델에 이어서 학습할지에 대한 여부를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Boolean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으로 입력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False)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ckpt_name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저장 및 불러올 모델 파일의 이름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CNN)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softmax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총합이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 되도록 할지에 대한 여부를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Boolean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으로 입력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True)</a:t>
            </a:r>
          </a:p>
          <a:p>
            <a:pPr lvl="3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결과 데이터의 크기가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2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이상일 때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모델의 예측 결과에 </a:t>
            </a:r>
            <a:r>
              <a:rPr lang="ko-KR" altLang="en-US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소프트맥스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함수를 적용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3">
              <a:lnSpc>
                <a:spcPct val="150000"/>
              </a:lnSpc>
              <a:defRPr/>
            </a:pPr>
            <a:endParaRPr lang="en-US" altLang="ko-KR" sz="8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137086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합성곱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신경망 실습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53184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Pop.AI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라이브러리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import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CNN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이라는 변수에 생성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output_size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파라미터를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10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으로 설정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A2480A8-AB8F-4EC1-9959-65D94E36210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31640" y="2643758"/>
          <a:ext cx="5760640" cy="714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470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01:	from pop import AI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03:	CNN = AI.CNN(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output_size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=10)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3722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합성곱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신경망 실습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53184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MNIST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데이터셋을 다운로드 받아 사용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CNN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 속성에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X_data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와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Y_data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가 있지만 이미지 데이터는 직접 입력하기에 부적합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MNIST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는 손으로 쓴 숫자 이미지 데이터 베이스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CNN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객체의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load_MNIST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자동으로 데이터셋을 불러와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X_data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와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Y_data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 입력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만약 장치에 데이터셋이 없다면 자동으로 다운로드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인터넷 연결이 필요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)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3463DC1-CA0F-4014-A99B-5C0C7502CA6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3608" y="3867894"/>
          <a:ext cx="6552728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it-IT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04:	CNN.load_MNIST()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994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군집화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423848" cy="389188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K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평균 군집화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군집화 기법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)</a:t>
            </a:r>
            <a:endParaRPr lang="ko-KR" altLang="en-US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군집의 개수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K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개의 군집을 데이터 밀도가 높은 곳에 군집화</a:t>
            </a: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입력과 관계없이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초깃값을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랜덤으로 정함</a:t>
            </a: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원치 않는 결과가 나올 수 있으며 학습할 때마다 결과가 변함</a:t>
            </a: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군집마다 밀도 차이가 크거나 그 경계가 복잡하고 모호할수록 원하는 결과를 얻기 힘듦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77B14FF-C9D7-4BFD-995E-552D201EAC96}"/>
              </a:ext>
            </a:extLst>
          </p:cNvPr>
          <p:cNvGrpSpPr/>
          <p:nvPr/>
        </p:nvGrpSpPr>
        <p:grpSpPr>
          <a:xfrm>
            <a:off x="2227580" y="3291830"/>
            <a:ext cx="4688840" cy="1591310"/>
            <a:chOff x="0" y="0"/>
            <a:chExt cx="8707577" cy="295656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E3FD856-C9B6-449E-878D-BDC6F62155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4961"/>
            <a:stretch/>
          </p:blipFill>
          <p:spPr>
            <a:xfrm>
              <a:off x="0" y="0"/>
              <a:ext cx="2180590" cy="295656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991CE20-8B66-4114-B62E-7672ED29C5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045" r="48518"/>
            <a:stretch/>
          </p:blipFill>
          <p:spPr>
            <a:xfrm>
              <a:off x="2179930" y="0"/>
              <a:ext cx="2301875" cy="295656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CC7F5C3-C0DC-455C-9140-2C1608AA1F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1362" r="24051"/>
            <a:stretch/>
          </p:blipFill>
          <p:spPr>
            <a:xfrm>
              <a:off x="4469587" y="0"/>
              <a:ext cx="2141220" cy="295656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8E20E38-7BAB-454B-A008-3573DBE7F7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4434"/>
            <a:stretch/>
          </p:blipFill>
          <p:spPr>
            <a:xfrm>
              <a:off x="6481267" y="0"/>
              <a:ext cx="2226310" cy="29565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864753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합성곱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신경망 실습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53184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CNN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객체의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show_img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이미지를 출력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파라미터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input :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x, y, color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담는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3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차원 배열 입력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이미지 사이즈는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CNN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 선언이 사용된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input_size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지정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3463DC1-CA0F-4014-A99B-5C0C7502CA6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3608" y="2931790"/>
          <a:ext cx="6552728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it-IT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05:	CNN.show_img(CNN.X_data[501])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767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합성곱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신경망 실습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53184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CNN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객체의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train()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합성곱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신경망 학습 시작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파라미터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times 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학습할 횟수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기본값은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100)</a:t>
            </a: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파라미터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print_every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학습 상황을 몇 번째마다 출력할지를 의미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기본값은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10)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train()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메소드를 실행하면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10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회마다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합성곱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신경망 모델의 오차 출력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3463DC1-CA0F-4014-A99B-5C0C7502CA6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03648" y="3291830"/>
          <a:ext cx="5760640" cy="426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470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it-IT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06:	CNN.train()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64106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합성곱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신경망 실습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53184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CNN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객체의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run()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학습된 모델 사용 가능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파라미터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inputs</a:t>
            </a: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기본값은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X_data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사용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altLang="ko-KR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X_data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크기가 매우 크므로 </a:t>
            </a:r>
            <a:r>
              <a:rPr lang="en-US" altLang="ko-KR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X_data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일부 입력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run()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메소드를 실행하면 입력에 사용된 이미지를 표시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3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입력에 대한 </a:t>
            </a:r>
            <a:r>
              <a:rPr lang="ko-KR" altLang="en-US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합성곱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신경망 모델의 숫자 분류 결과를 출력 배열의 순서대로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0~9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일 확률을 출력</a:t>
            </a:r>
            <a:endParaRPr lang="en-US" altLang="ko-KR" sz="8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3463DC1-CA0F-4014-A99B-5C0C7502CA6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31640" y="3867894"/>
          <a:ext cx="5760640" cy="518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470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it-IT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07:	X = [CNN.X_data[10]]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it-IT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08:	CNN.run(X)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102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합성곱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신경망 실습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53184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전체 코드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restore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파라미터를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True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설정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최근 사용한 학습 모델을 불러와 다시 사용 가능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3463DC1-CA0F-4014-A99B-5C0C7502CA6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5576" y="1707654"/>
          <a:ext cx="5760640" cy="1888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470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it-IT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01:	from pop import AI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it-IT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it-IT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03:	CNN = AI.CNN(output_size=10)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it-IT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04:	CNN.load_MNIST()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it-IT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it-IT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06:	CNN.train()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it-IT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it-IT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08:	X = [CNN.X_data[10]]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it-IT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09:	CNN.run(X)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00B4819-CB5F-4D55-A053-4D4414D1C9F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5576" y="4571007"/>
          <a:ext cx="5760640" cy="426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470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01:	CNN=AI.CNN(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output_size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=10, restore=True)</a:t>
                      </a:r>
                      <a:endParaRPr kumimoji="0" lang="it-IT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04585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생산적 적대 신경망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5318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판별 모델과 위조 모델을 학습시켜 고수준의 가짜 데이터를 모델링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판별 모델 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특정 데이터의 진위를 구별</a:t>
            </a:r>
            <a:endParaRPr lang="en-US" altLang="ko-KR" sz="18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위조 모델 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가짜 데이터를 생성</a:t>
            </a:r>
            <a:endParaRPr lang="en-US" altLang="ko-KR" sz="18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생성자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데이터를 생성하는 인공신경망 모델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판별자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데이터를 판별하는 인공신경망 모델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832B2E-086E-4046-BC79-F843128DB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10"/>
          <a:stretch/>
        </p:blipFill>
        <p:spPr>
          <a:xfrm>
            <a:off x="1043608" y="3651870"/>
            <a:ext cx="1656908" cy="13716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9A0F05C7-4C6D-426E-A3BE-18B875D997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810"/>
          <a:stretch/>
        </p:blipFill>
        <p:spPr>
          <a:xfrm>
            <a:off x="3455514" y="3651870"/>
            <a:ext cx="1656908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29131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생산적 적대 신경망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53184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생성자 모델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랜덤 노이즈를 생성하고 가중치를 조절해 위조 데이터 만듦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판별자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모델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훈련 데이터셋과 위조 데이터셋을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입력받아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위조 여부 학습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위조와 판별을 반복하며 두 모델을 계속해서 발전시킴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endParaRPr lang="en-US" altLang="ko-KR" sz="8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EA8FB0-F612-4340-922D-69EF7E73D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575861"/>
            <a:ext cx="4228700" cy="259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0724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생산적 적대 신경망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5318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성공적인 생산적 적대 신경망 모델 학습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두 모델의 수준이 비슷하도록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학습률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조절및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유지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생성자 모델이 너무 뛰어날 경우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판별자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모델은 진짜 데이터를 가짜라고 판별하게 학습할 가능성이 큼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판별자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모델이 너무 뛰어날 경우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생성자 모델은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False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피드백만 받음 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진짜 같은 데이터를 생성하기 위한 가중치를 찾을 수 없음</a:t>
            </a:r>
            <a:endParaRPr lang="en-US" altLang="ko-KR" sz="5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136539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순환신경망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5318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과거 입력 데이터를 이후 처리에도 반영하여 사용하는 인공신경망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은닉층의 출력을 다음 스텝에서 입력 데이터와 함께 다시 입력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기존 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딥러닝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알고리즘들의 최대 결점은 시간 개념이 없다는 것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여러 데이터셋들 간의 관계나 순서를 반영하지 않음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순환신경망은 문장의 전후 관계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이미지의 사물 관계를 파악 가능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과거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데이터값을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요약하여 갖고 있음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577778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순환신경망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EF7AFE-BC90-4FBA-B617-600C02BFE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635646"/>
            <a:ext cx="5721096" cy="231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6496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순환신경망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53184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‘Like’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동사와 전치사를 구분하는 순환신경망 모델과 심층신경망 모델 비교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다음과 같은 두 데이터셋이 입력으로 주어졌을 때 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전치사를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True(1),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동사를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False(0)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이라고 설정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6D64516-4F68-4A0A-A7DB-E082C1EF5F4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03648" y="2571750"/>
          <a:ext cx="2157730" cy="548640"/>
        </p:xfrm>
        <a:graphic>
          <a:graphicData uri="http://schemas.openxmlformats.org/drawingml/2006/table">
            <a:tbl>
              <a:tblPr firstRow="1" firstCol="1" bandRow="1"/>
              <a:tblGrid>
                <a:gridCol w="1803400">
                  <a:extLst>
                    <a:ext uri="{9D8B030D-6E8A-4147-A177-3AD203B41FA5}">
                      <a16:colId xmlns:a16="http://schemas.microsoft.com/office/drawing/2014/main" val="3315035995"/>
                    </a:ext>
                  </a:extLst>
                </a:gridCol>
                <a:gridCol w="354330">
                  <a:extLst>
                    <a:ext uri="{9D8B030D-6E8A-4147-A177-3AD203B41FA5}">
                      <a16:colId xmlns:a16="http://schemas.microsoft.com/office/drawing/2014/main" val="393988503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900">
                          <a:solidFill>
                            <a:srgbClr val="000000"/>
                          </a:solidFill>
                          <a:effectLst/>
                          <a:latin typeface="-윤명조22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문장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900">
                          <a:solidFill>
                            <a:srgbClr val="000000"/>
                          </a:solidFill>
                          <a:effectLst/>
                          <a:latin typeface="-윤명조22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구분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1681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I like you.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2326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I am like you.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dirty="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5580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659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머신러닝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기법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423848" cy="38918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대표적인 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머신러닝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기법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선형 회귀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로지스틱 회귀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소프트맥스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회귀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K-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평균 군집화 등이 있음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 기법들은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딥러닝의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기반이 되고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전처리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알고리즘으로 사용되기도 함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9355194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순환신경망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53184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심층신경망 모델에서는 문장 전체를 입력으로 받아 처리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5ED905-D3EE-4754-99A5-3BDAF609F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772621"/>
            <a:ext cx="4876772" cy="324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5503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순환신경망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53184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심층신경망은 전체적인 형태가 매우 비슷한 두 데이터셋을 똑같이 구분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각 단어의 순서와 상호 관계를 알 수 없음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순환신경망은 ‘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am’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문장 결정력을 구분 가능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문장에 포함된 단어를 순서대로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입력받고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다음 처리에 연결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97BA57-9C52-4BC5-AF23-E67E2FB73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9" y="2970440"/>
            <a:ext cx="4676645" cy="1828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E31D386-3212-421D-A47D-91CE612ED2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448"/>
          <a:stretch/>
        </p:blipFill>
        <p:spPr>
          <a:xfrm>
            <a:off x="5552913" y="2970440"/>
            <a:ext cx="2691495" cy="18288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CCCDF87-4899-43B1-BDFF-7410AD6AACC2}"/>
              </a:ext>
            </a:extLst>
          </p:cNvPr>
          <p:cNvSpPr/>
          <p:nvPr/>
        </p:nvSpPr>
        <p:spPr>
          <a:xfrm>
            <a:off x="1331640" y="4815031"/>
            <a:ext cx="27783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HY동녘M" panose="02030600000101010101" pitchFamily="18" charset="-127"/>
                <a:ea typeface="HY동녘M" panose="02030600000101010101" pitchFamily="18" charset="-127"/>
              </a:rPr>
              <a:t>순환신경망의 ‘</a:t>
            </a:r>
            <a:r>
              <a:rPr lang="en-US" altLang="ko-KR" sz="1200" dirty="0">
                <a:latin typeface="HY동녘M" panose="02030600000101010101" pitchFamily="18" charset="-127"/>
                <a:ea typeface="HY동녘M" panose="02030600000101010101" pitchFamily="18" charset="-127"/>
              </a:rPr>
              <a:t>I am like you’ </a:t>
            </a:r>
            <a:r>
              <a:rPr lang="ko-KR" altLang="en-US" sz="1200" dirty="0">
                <a:latin typeface="HY동녘M" panose="02030600000101010101" pitchFamily="18" charset="-127"/>
                <a:ea typeface="HY동녘M" panose="02030600000101010101" pitchFamily="18" charset="-127"/>
              </a:rPr>
              <a:t>구분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DB398A-FCE2-4C0A-9A7E-70E0D3EE628E}"/>
              </a:ext>
            </a:extLst>
          </p:cNvPr>
          <p:cNvSpPr/>
          <p:nvPr/>
        </p:nvSpPr>
        <p:spPr>
          <a:xfrm>
            <a:off x="5509618" y="4799240"/>
            <a:ext cx="25907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HY동녘M" panose="02030600000101010101" pitchFamily="18" charset="-127"/>
                <a:ea typeface="HY동녘M" panose="02030600000101010101" pitchFamily="18" charset="-127"/>
              </a:rPr>
              <a:t>순환신경망의 ‘</a:t>
            </a:r>
            <a:r>
              <a:rPr lang="en-US" altLang="ko-KR" sz="1200" dirty="0">
                <a:latin typeface="HY동녘M" panose="02030600000101010101" pitchFamily="18" charset="-127"/>
                <a:ea typeface="HY동녘M" panose="02030600000101010101" pitchFamily="18" charset="-127"/>
              </a:rPr>
              <a:t>I like you’ </a:t>
            </a:r>
            <a:r>
              <a:rPr lang="ko-KR" altLang="en-US" sz="1200" dirty="0">
                <a:latin typeface="HY동녘M" panose="02030600000101010101" pitchFamily="18" charset="-127"/>
                <a:ea typeface="HY동녘M" panose="02030600000101010101" pitchFamily="18" charset="-127"/>
              </a:rPr>
              <a:t>구분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2880532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내용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9433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딥러닝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인공신경망 이론을 기반으로 설계된 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머신러닝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기법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퍼셉트론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다수의 데이터로 하나의 결과를 출력하는 복합 논리 회로 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각 요인이 결과에 미치는 영향을 분석할 때 사용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인공신경망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퍼셉트론을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기반으로 고안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다수의 데이터로 하나 이상의 결과를 출력하는 알고리즘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심층신경망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여러 은닉층을 가지고 있는 인공신경망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입력과 결과의 복잡한 관계 분석</a:t>
            </a:r>
          </a:p>
        </p:txBody>
      </p:sp>
    </p:spTree>
    <p:extLst>
      <p:ext uri="{BB962C8B-B14F-4D97-AF65-F5344CB8AC3E}">
        <p14:creationId xmlns:p14="http://schemas.microsoft.com/office/powerpoint/2010/main" val="2322214493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내용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합성곱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신경망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대량의 입력 데이터를 압축하여 분석하는 인공신경망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생산적 적대 신경망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데이터의 진위를 구별하는 판별 모델과 가짜 데이터를 생성하는 위조 모델을 경쟁시켜 모방 데이터를 생성하도록 모델링하는 인공신경망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순환신경망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이전 입력을 이후 처리에도 반영하여 데이터의 연속 관계를 분석하는 인공신경망</a:t>
            </a:r>
          </a:p>
        </p:txBody>
      </p:sp>
    </p:spTree>
    <p:extLst>
      <p:ext uri="{BB962C8B-B14F-4D97-AF65-F5344CB8AC3E}">
        <p14:creationId xmlns:p14="http://schemas.microsoft.com/office/powerpoint/2010/main" val="386067499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문제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38.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다음 신경망 그림을 보고 질문에 답해보세요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A.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신경망의 입력과 출력의 크기를 답해보세요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-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3,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출력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3-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B.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신경망의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은닉층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수를 답해보세요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-2-</a:t>
            </a: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85371B5F-F65B-43E5-837C-BFEC8CCAD9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904"/>
          <a:stretch/>
        </p:blipFill>
        <p:spPr>
          <a:xfrm>
            <a:off x="1835696" y="1851670"/>
            <a:ext cx="2834074" cy="1979668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7959A8A0-16D9-4E10-BB13-4C6682CBBD21}"/>
              </a:ext>
            </a:extLst>
          </p:cNvPr>
          <p:cNvSpPr/>
          <p:nvPr/>
        </p:nvSpPr>
        <p:spPr>
          <a:xfrm>
            <a:off x="5940152" y="4011910"/>
            <a:ext cx="21602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29B122C-3489-42B2-8781-EFFA40C3CB8A}"/>
              </a:ext>
            </a:extLst>
          </p:cNvPr>
          <p:cNvSpPr/>
          <p:nvPr/>
        </p:nvSpPr>
        <p:spPr>
          <a:xfrm>
            <a:off x="4963270" y="4468180"/>
            <a:ext cx="83286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0199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문제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39.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다음 문장들을 읽고 빈 칸을 채워보세요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A.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딥러닝은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인공신경망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을 기반으로 설계된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머신러닝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기법들이다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B.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퍼셉트론은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다수의 데이터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하나의 결과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출력하는 복합 논리 회로이다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C.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심층신경망은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여러개의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은닉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층을 가지고 있다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D.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합성곱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신경망은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슬라이드 윈도우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방식으로 대용량 데이터를 압축한다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8BBB5E-EA9B-445D-8E17-0BA766E2FEEB}"/>
              </a:ext>
            </a:extLst>
          </p:cNvPr>
          <p:cNvSpPr/>
          <p:nvPr/>
        </p:nvSpPr>
        <p:spPr>
          <a:xfrm>
            <a:off x="2483768" y="1779662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2166FC-CA14-48BF-BBF0-C1604BB344DB}"/>
              </a:ext>
            </a:extLst>
          </p:cNvPr>
          <p:cNvSpPr/>
          <p:nvPr/>
        </p:nvSpPr>
        <p:spPr>
          <a:xfrm>
            <a:off x="2699792" y="2258843"/>
            <a:ext cx="172819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324ED0-63E5-4FA9-896C-72C4CD3A67B0}"/>
              </a:ext>
            </a:extLst>
          </p:cNvPr>
          <p:cNvSpPr/>
          <p:nvPr/>
        </p:nvSpPr>
        <p:spPr>
          <a:xfrm>
            <a:off x="4716018" y="2258843"/>
            <a:ext cx="151216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74BC18-6241-42E9-A42A-E008D9A0A847}"/>
              </a:ext>
            </a:extLst>
          </p:cNvPr>
          <p:cNvSpPr/>
          <p:nvPr/>
        </p:nvSpPr>
        <p:spPr>
          <a:xfrm>
            <a:off x="3860306" y="3080700"/>
            <a:ext cx="78370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728484-537D-4CBF-BD56-3010B2C793DE}"/>
              </a:ext>
            </a:extLst>
          </p:cNvPr>
          <p:cNvSpPr/>
          <p:nvPr/>
        </p:nvSpPr>
        <p:spPr>
          <a:xfrm>
            <a:off x="3203848" y="3583310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418587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E.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합성곱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신경망의 데이터 압축 과정 중 필터링에 사용되는 배열을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커널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이라 하고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이것이 한 번에 이동할 칸 수를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스트라이드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라고 한다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F.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생산적 적대 신경망은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–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생성자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와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–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판별자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경쟁시키는 방법으로 학습하여 위조 데이터를 생성한다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AD6445-2D83-4CA3-8E1D-83F1EE47AD60}"/>
              </a:ext>
            </a:extLst>
          </p:cNvPr>
          <p:cNvSpPr/>
          <p:nvPr/>
        </p:nvSpPr>
        <p:spPr>
          <a:xfrm>
            <a:off x="7781594" y="1275606"/>
            <a:ext cx="78370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1C6EC2-D072-4B70-9254-82FDAB561411}"/>
              </a:ext>
            </a:extLst>
          </p:cNvPr>
          <p:cNvSpPr/>
          <p:nvPr/>
        </p:nvSpPr>
        <p:spPr>
          <a:xfrm>
            <a:off x="4932040" y="1635646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D7F003-4B2A-456A-AF10-AE8F3772CFFD}"/>
              </a:ext>
            </a:extLst>
          </p:cNvPr>
          <p:cNvSpPr/>
          <p:nvPr/>
        </p:nvSpPr>
        <p:spPr>
          <a:xfrm>
            <a:off x="3619984" y="2120446"/>
            <a:ext cx="9814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06A3C7-BE0E-4C51-9536-18FA8D4FB0E0}"/>
              </a:ext>
            </a:extLst>
          </p:cNvPr>
          <p:cNvSpPr/>
          <p:nvPr/>
        </p:nvSpPr>
        <p:spPr>
          <a:xfrm>
            <a:off x="4867158" y="2116159"/>
            <a:ext cx="9814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442220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문제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40.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다음 그림의 배열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좌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)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과 커널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우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)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을 이용해 질문에 답해보세요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A.	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스트라이드가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3 (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또는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[3, 3])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일 때 출력을 작성하세요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B.	A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출력이 완전 연결 계층에 입력될 때 완전 연결 계층의 노드 수를 답하세요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4CD5234-3850-4497-8B69-81B118972D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10"/>
          <a:stretch/>
        </p:blipFill>
        <p:spPr>
          <a:xfrm>
            <a:off x="1711452" y="1892046"/>
            <a:ext cx="2356492" cy="135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55839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문제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41.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다음 코드는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Pop.AI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라이브러리를 이용하여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2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개의 입력을 받아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2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개의 출력을 하는 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심층신경망를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구현한 코드입니다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  <a:b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</a:b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질문을 읽고 답해보세요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77169C8-1A0D-40D2-A55A-E7C47C8C13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3608" y="2715766"/>
          <a:ext cx="5760640" cy="1888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470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it-IT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01:	from pop import AI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it-IT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it-IT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03:	DNN = AI.DNN(input_size=2, output_size=2, softmax=True)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it-IT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it-IT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05:	DNN.X_data = [[0],[1],[2],[3], [4],[5],[6],[7],[8]]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it-IT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06:	DNN.Y_data = [[0],[1],[2],[3], [4],[5],[6],[7],[8]]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it-IT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it-IT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08:	DNN.train(times=1000, print_every=100)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it-IT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09:	DNN.run()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3E4CD23A-B8DA-48E4-BFC7-59FF9C36ACC9}"/>
              </a:ext>
            </a:extLst>
          </p:cNvPr>
          <p:cNvSpPr/>
          <p:nvPr/>
        </p:nvSpPr>
        <p:spPr>
          <a:xfrm>
            <a:off x="2973851" y="3530776"/>
            <a:ext cx="1912557" cy="223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X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574E67-4303-4B2D-84B4-19BF306822D9}"/>
              </a:ext>
            </a:extLst>
          </p:cNvPr>
          <p:cNvSpPr/>
          <p:nvPr/>
        </p:nvSpPr>
        <p:spPr>
          <a:xfrm>
            <a:off x="2979032" y="3797145"/>
            <a:ext cx="1912557" cy="223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Y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6659685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A.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두 입력에 대해 크기를 비교하여 큰 쪽을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작은 쪽을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0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으로 출력할 수 있도록 빈 칸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X, Y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 들어갈 학습 데이터셋을 작성해보세요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B.A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에서 작성한 데이터셋으로 학습시키고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[1,0]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과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[-1,0]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을 입력했을 때 출력을 작성하세요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1499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선형 회귀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423848" cy="36038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입력에 대한 결과가 선형 관계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선형 관계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입력이 결과에 대해 직접적인 관계가 있을 때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5AED93-496D-4539-9FE1-37855E2186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659" b="12390"/>
          <a:stretch/>
        </p:blipFill>
        <p:spPr>
          <a:xfrm>
            <a:off x="1115616" y="2499742"/>
            <a:ext cx="2232248" cy="2088232"/>
          </a:xfrm>
          <a:prstGeom prst="rect">
            <a:avLst/>
          </a:prstGeom>
        </p:spPr>
      </p:pic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E9446688-365F-4ACE-8841-CFF59F11A9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8613688"/>
              </p:ext>
            </p:extLst>
          </p:nvPr>
        </p:nvGraphicFramePr>
        <p:xfrm>
          <a:off x="3419872" y="2499742"/>
          <a:ext cx="3600400" cy="1974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5174629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7775776" cy="3371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문제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42.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다음 코드는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AIoT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SerBot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카메라 영상을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BGR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값으로 받아 이미지로 출력하는 코드입니다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 코드를 응용해 다음 문제들을 해결해보세요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9D48BDD-B686-4670-8265-0DF519782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79533"/>
              </p:ext>
            </p:extLst>
          </p:nvPr>
        </p:nvGraphicFramePr>
        <p:xfrm>
          <a:off x="1043608" y="2715766"/>
          <a:ext cx="5760640" cy="1301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470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01:	from pop import Camera,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Util</a:t>
                      </a:r>
                      <a:endParaRPr kumimoji="0"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03:	cam = Camera(width=50, height=50)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05:	value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cam.value</a:t>
                      </a:r>
                      <a:endParaRPr kumimoji="0"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Util.imshow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(“Title”, value)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3365482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7775776" cy="337185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A.	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다음 코드를 실행해 카메라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BGR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데이터의 형태를 확인해보세요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B.	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다음 사진처럼 손바닥을 카메라에 비출 때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BGR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값을 받아 이미지로 확인해보세요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9D48BDD-B686-4670-8265-0DF51978260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15616" y="1735702"/>
          <a:ext cx="5760640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07:	print(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value.shape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00A32970-D693-4CEC-BEA3-6BD3088A4AE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15616" y="3075805"/>
            <a:ext cx="1861190" cy="167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4576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7991800" cy="337185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C.	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빈 배열을 생성하고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B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와 같은 방법으로 다양한 손바닥 데이터를 </a:t>
            </a:r>
            <a:b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</a:b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20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개 이상 추가하는 코드를 작성하고 실행해보세요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D.	C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배열에 손바닥이 없는 카메라 데이터를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20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개 이상 추가해보세요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E.	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빈 배열을 생성하고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손바닥이 있는 사진과 없는 사진을 각각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과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0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으로 하여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에서 추가한 개수만큼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을 추가하고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에서 추가한 개수만큼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0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을 </a:t>
            </a:r>
            <a:b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</a:b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추가하세요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5761919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063808" cy="337185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F.	Pop.AI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라이브러리의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CNN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클래스를 사용해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에서 완성된 배열을 </a:t>
            </a:r>
            <a:b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</a:b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X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데이터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E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에서 완성된 배열을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Y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데이터로 하는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합성곱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신경망 코드를 </a:t>
            </a:r>
            <a:b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</a:b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작성하세요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G.	F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에서 작성한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합성곱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신경망 모델을 학습시켜 손실율을 최소화해보세요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H.	G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에서 학습한 모델에 새로운 카메라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BGR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데이터를 입력하여 결과를 </a:t>
            </a:r>
            <a:b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</a:b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확인해보세요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2862641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05600" cy="514350"/>
          </a:xfrm>
        </p:spPr>
        <p:txBody>
          <a:bodyPr/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7.3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강화 학습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8981" y="1089942"/>
            <a:ext cx="8175635" cy="1975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3600" dirty="0" err="1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AIoT</a:t>
            </a:r>
            <a:r>
              <a:rPr lang="en-US" altLang="ko-KR" sz="3600" dirty="0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3600" dirty="0" err="1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SerBot</a:t>
            </a:r>
            <a:r>
              <a:rPr lang="ko-KR" altLang="en-US" sz="3600" dirty="0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으로 배우는</a:t>
            </a:r>
            <a:endParaRPr lang="en-US" altLang="ko-KR" sz="3600" dirty="0">
              <a:solidFill>
                <a:srgbClr val="FFFF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5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온디바이스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AI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프로그래밍</a:t>
            </a: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0" y="4537528"/>
            <a:ext cx="2267744" cy="5143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HY강B" panose="02030600000101010101" pitchFamily="18" charset="-127"/>
                <a:ea typeface="HY강B" panose="02030600000101010101" pitchFamily="18" charset="-127"/>
              </a:rPr>
              <a:t>7. </a:t>
            </a:r>
            <a:r>
              <a:rPr lang="ko-KR" altLang="en-US">
                <a:latin typeface="HY강B" panose="02030600000101010101" pitchFamily="18" charset="-127"/>
                <a:ea typeface="HY강B" panose="02030600000101010101" pitchFamily="18" charset="-127"/>
              </a:rPr>
              <a:t>인공지능</a:t>
            </a:r>
            <a:r>
              <a:rPr lang="en-US" altLang="ko-KR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81717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강화 학습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7719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학습 초기에는 우연에 의존하여 학습</a:t>
            </a:r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점차 보상을 최대화하도록 학습</a:t>
            </a:r>
            <a:endParaRPr lang="en-US" altLang="ko-KR" sz="2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학습 초기 오차는 매우 높음</a:t>
            </a:r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시간이 지날수록 급격히 오차가 줄어듦</a:t>
            </a:r>
            <a:endParaRPr lang="en-US" altLang="ko-KR" sz="2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학습 데이터 가공이 필요 없고 필요한 선택만 하도록 학습</a:t>
            </a:r>
            <a:endParaRPr lang="en-US" altLang="ko-KR" sz="2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고성능 환경에서 짧은 시간에 많은 학습 가능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초기 학습 모델에 의해 최종 학습 모델이 결정</a:t>
            </a:r>
            <a:endParaRPr lang="en-US" altLang="ko-KR" sz="2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학습 특징은 비지도 학습과 매우 유사하지만</a:t>
            </a:r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그 적용 대상이 다름</a:t>
            </a:r>
            <a:endParaRPr lang="en-US" altLang="ko-KR" sz="2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데이터 식별보다는 데이터 시뮬레이션 용도에 적합</a:t>
            </a:r>
            <a:endParaRPr lang="en-US" altLang="ko-KR" sz="2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375619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Deep Q-Network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423848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일반적인 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딥러닝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알고리즘은 강화학습 불가능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8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역전파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신경망 모델이 출력한 결과와 정답 데이터를 비교해 어떤 가중치 변수를 얼마나 조절할지 결정하고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해당 가중치 변수에 전달하는 과정</a:t>
            </a:r>
            <a:endParaRPr lang="en-US" altLang="ko-KR" sz="18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350D66-ECA3-4804-BF22-FD62DB3D7A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534"/>
          <a:stretch/>
        </p:blipFill>
        <p:spPr>
          <a:xfrm>
            <a:off x="1115616" y="2686050"/>
            <a:ext cx="295233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9266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Deep Q-Network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423848" cy="36038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역전파를 하려면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?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모델의 출력 데이터와 비교할 정답 데이터가 같은 의미를 가진 데이터여야 함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의미 있는 학습을 위해서는 가중치가 정답 데이터와 연관이 있어야 함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888347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Deep Q-Network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6038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강화 학습 이론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벽돌 깨기를 가정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)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학습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(train)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하는 시점에는 ‘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보상’입력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행동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(run)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하는 시점에는 ‘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상태’입력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행동 입력과 학습 입력이 다르므로 입력에 대한 가중치는 하나로 수렴 불가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‘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상태’에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집중한 신경망 모델은 ‘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보상’을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전혀 학습하지 못함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‘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보상’에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집중한 신경망 모델은 ‘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상태’에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대한 행동을 전혀 하지 못함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신경망의 핵심인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역전파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과정이 불가능한 학습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강화 학습 실현의 걸림돌이 됨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91642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Deep Q-Network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6038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강화 학습 이론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벽돌 깨기를 가정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5F648C-9514-4CDD-A59A-91B03EDBE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824374"/>
            <a:ext cx="5001016" cy="298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94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선형 회귀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423848" cy="360384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직선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G(x) 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모든 데이터의 관계를 하나의 직선을 표현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가설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H(x) : G(x)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구하기 위해 선형 모델이 임의로 설정한 직선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최적화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선형 회귀 모델이 데이터와의 관계를 표현하는 가설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H(x)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찾는 과정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D3CD4453-3FCE-4804-9122-218B113256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9641206"/>
              </p:ext>
            </p:extLst>
          </p:nvPr>
        </p:nvGraphicFramePr>
        <p:xfrm>
          <a:off x="1043608" y="2758948"/>
          <a:ext cx="4044950" cy="2359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84915183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Deep Q-Network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6038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DQN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알고리즘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게임을 진행하는 모델과 보상에 대해 학습하는 모델을 분리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리플레이라는 개념을 추가해 문제 해결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에이전트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게임을 플레이하는 행동 모델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리플레이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이전에 진행했던 게임 상태 기록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에이전트 행동 기록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보상 기록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에이전트의 행동에 대하여 게임은 어떤 보상을 줬는지 기록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474028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Deep Q-Network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60384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에이전트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게임 상태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에서 신경망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 입력되어 결과로 행동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출력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8AA500-4235-4D4D-BE93-E12A4AEA9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675988"/>
            <a:ext cx="5721096" cy="34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054053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Deep Q-Network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60384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학습 모델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보상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 주어졌을 때 리플레이 데이터를 불러와 에이전트에 입력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출력된 행동 데이터와 보상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을 비교해 에이전트의 행동 결과를 판단하여 가중치 조절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A0E170-E6C3-44D5-A262-E0BA0C1C1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531918"/>
            <a:ext cx="4650164" cy="249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38547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Deep Q-Network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60384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강화 학습에 유용한 라이브러리인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OpenAI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Gym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을 사용하여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DQN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을 실습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OpenAI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Gym :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강화 학습을 위해 그래픽 요소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행동과 보상 등을 제공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알고리즘 구현에 집중할 수 있는 환경 제공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Pop.AI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라이브러리를 이용해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DQN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을 구현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OpenAI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Gym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그래픽 창을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Jupyter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노트북에 띄워 실습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DISPLAY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환경변수 값 변경 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3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소스 코드 실행전에 실행 필요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marL="685800" lvl="2" indent="0">
              <a:lnSpc>
                <a:spcPct val="150000"/>
              </a:lnSpc>
              <a:buNone/>
              <a:defRPr/>
            </a:pP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altLang="ko-KR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Pop.Util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라이브러리의 </a:t>
            </a:r>
            <a:r>
              <a:rPr lang="en-US" altLang="ko-KR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imshow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 사용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1C10A78-A5AA-439A-93E9-AF561F884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888206"/>
              </p:ext>
            </p:extLst>
          </p:nvPr>
        </p:nvGraphicFramePr>
        <p:xfrm>
          <a:off x="1259632" y="3789584"/>
          <a:ext cx="4752528" cy="307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2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756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01:	%</a:t>
                      </a:r>
                      <a:r>
                        <a:rPr kumimoji="0" lang="en-US" sz="11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set_env</a:t>
                      </a:r>
                      <a:r>
                        <a:rPr kumimoji="0"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DISPLAY=:0.0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0434A0E-0826-4AB9-AC71-25C39554D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807731"/>
              </p:ext>
            </p:extLst>
          </p:nvPr>
        </p:nvGraphicFramePr>
        <p:xfrm>
          <a:off x="1259632" y="4512824"/>
          <a:ext cx="4752528" cy="486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2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756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01:	from pop import </a:t>
                      </a:r>
                      <a:r>
                        <a:rPr kumimoji="0" lang="en-US" sz="11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Util</a:t>
                      </a:r>
                      <a:endParaRPr kumimoji="0"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02:	</a:t>
                      </a:r>
                      <a:r>
                        <a:rPr kumimoji="0" lang="en-US" sz="11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Util.imshow</a:t>
                      </a:r>
                      <a:r>
                        <a:rPr kumimoji="0"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(“Title”, Image, width=300, height=300, mode='RGB')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174795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OpenAI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Gym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6038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CartPole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예제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Gym</a:t>
            </a:r>
            <a:r>
              <a:rPr lang="ko-KR" altLang="en-US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에서 간단한 물리 엔진을 포함한 게임을 표시</a:t>
            </a:r>
            <a:endParaRPr lang="en-US" altLang="ko-KR" sz="15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카트가 빠른 속도로 오른쪽으로 움직여 사라짐</a:t>
            </a:r>
            <a:endParaRPr lang="en-US" altLang="ko-KR" sz="15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아무런 게임 규칙이 적용되지 않아 리셋 안됨</a:t>
            </a:r>
            <a:endParaRPr lang="en-US" altLang="ko-KR" sz="15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512E3D6-6017-4C71-B286-D53BA5D8B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717054"/>
              </p:ext>
            </p:extLst>
          </p:nvPr>
        </p:nvGraphicFramePr>
        <p:xfrm>
          <a:off x="1259632" y="3002074"/>
          <a:ext cx="4248472" cy="2101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01: import gym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02: from pop import </a:t>
                      </a:r>
                      <a:r>
                        <a:rPr kumimoji="0" lang="en-US" sz="11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Util</a:t>
                      </a:r>
                      <a:r>
                        <a:rPr kumimoji="0"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03: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04: env = </a:t>
                      </a:r>
                      <a:r>
                        <a:rPr kumimoji="0" lang="en-US" sz="11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gym.make</a:t>
                      </a:r>
                      <a:r>
                        <a:rPr kumimoji="0"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('CartPole-v1’)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05: </a:t>
                      </a:r>
                      <a:r>
                        <a:rPr kumimoji="0" lang="en-US" sz="11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env.reset</a:t>
                      </a:r>
                      <a:r>
                        <a:rPr kumimoji="0"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06: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07: for _ in range(1000):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08:      </a:t>
                      </a:r>
                      <a:r>
                        <a:rPr kumimoji="0" lang="en-US" sz="11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kumimoji="0"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US" sz="11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env.render</a:t>
                      </a:r>
                      <a:r>
                        <a:rPr kumimoji="0"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(mode = '</a:t>
                      </a:r>
                      <a:r>
                        <a:rPr kumimoji="0" lang="en-US" sz="11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rgb_array</a:t>
                      </a:r>
                      <a:r>
                        <a:rPr kumimoji="0"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’)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09:      </a:t>
                      </a:r>
                      <a:r>
                        <a:rPr kumimoji="0" lang="en-US" sz="11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Util.imshow</a:t>
                      </a:r>
                      <a:r>
                        <a:rPr kumimoji="0"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US" sz="11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CartPole</a:t>
                      </a:r>
                      <a:r>
                        <a:rPr kumimoji="0"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”, </a:t>
                      </a:r>
                      <a:r>
                        <a:rPr kumimoji="0" lang="en-US" sz="11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kumimoji="0"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mode='RGB’)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10:      </a:t>
                      </a:r>
                      <a:r>
                        <a:rPr kumimoji="0" lang="en-US" sz="11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env.step</a:t>
                      </a:r>
                      <a:r>
                        <a:rPr kumimoji="0"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1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env.action_space.sample</a:t>
                      </a:r>
                      <a:r>
                        <a:rPr kumimoji="0"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11: </a:t>
                      </a:r>
                      <a:r>
                        <a:rPr kumimoji="0" lang="en-US" sz="11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env.close</a:t>
                      </a:r>
                      <a:r>
                        <a:rPr kumimoji="0"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C58073CD-B8D5-4AF6-A012-947813CE24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61150" y="3844109"/>
            <a:ext cx="1993900" cy="10401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704143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OpenAI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Gym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60384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게임의 규칙 적용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게임 종료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막대가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15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도 이상 기울거나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500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스텝 이상 진행될 경우 게임 종료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보상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막대가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15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도 이하로 직립한 스텝에서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보상이 주어짐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행동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env.step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메소드에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True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또는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False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입력해 좌우로 움직일 수 있음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결과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env.step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메소드를 실행하면 결과값들이 반환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state 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행동으로 인해 변화된 상태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</a:p>
          <a:p>
            <a:pPr lvl="3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리스트로 반환되며 차례대로 카트의 위치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카트의 속도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막대의 각도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막대의 속도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reward 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해당 스텝의 보상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0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또는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 반환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done 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게임이 종료되었는지 여부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090606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OpenAI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Gym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512E3D6-6017-4C71-B286-D53BA5D8B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875166"/>
              </p:ext>
            </p:extLst>
          </p:nvPr>
        </p:nvGraphicFramePr>
        <p:xfrm>
          <a:off x="683568" y="1491630"/>
          <a:ext cx="5688632" cy="3258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8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01: import gym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02: from pop import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Util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03: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04: env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gym.make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('CartPole-v1’)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05: for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i_episode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range(20):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06:     state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env.reset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07:      for t in range(100):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08:          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env.render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(mode = '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rgb_array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’)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09:          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Util.imshow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CartPole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”,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mode='RGB’)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10: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11:           action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env.action_space.sample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12:           state, reward, done, _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env.step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(action)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13:           if done: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14:                print("Episode finished after {}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timesteps".format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(t+1))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15:                break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16: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env.close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82F649B5-E3DC-4C3B-BE4C-E7A566914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1519436"/>
            <a:ext cx="1774090" cy="10364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1924335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OpenAI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Gym – pop.AI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603848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DQN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객체의 파라미터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state_size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상태 데이터의 크기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최하위 차원의 크기 입력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필수 입력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)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hidden_size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은닉층의 노드 수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5)</a:t>
            </a:r>
          </a:p>
          <a:p>
            <a:pPr lvl="3">
              <a:lnSpc>
                <a:spcPct val="150000"/>
              </a:lnSpc>
              <a:defRPr/>
            </a:pPr>
            <a:r>
              <a:rPr lang="en-US" altLang="ko-KR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hidden_size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조절하여 더 복잡한 학습이 가능하지만 크기가 커질수록 학습 속도는 </a:t>
            </a:r>
            <a:r>
              <a:rPr lang="ko-KR" altLang="en-US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느려짐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output_size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결과 데이터의 크기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최하위 차원의 크기 입력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1)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layer_level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은닉층의 수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1) </a:t>
            </a:r>
          </a:p>
          <a:p>
            <a:pPr lvl="3">
              <a:lnSpc>
                <a:spcPct val="150000"/>
              </a:lnSpc>
              <a:defRPr/>
            </a:pPr>
            <a:r>
              <a:rPr lang="en-US" altLang="ko-KR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layer_level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을 조절하여 더 깊은 신경망을 만들어 복잡한 학습이 가능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3">
              <a:lnSpc>
                <a:spcPct val="150000"/>
              </a:lnSpc>
              <a:defRPr/>
            </a:pPr>
            <a:r>
              <a:rPr lang="ko-KR" altLang="en-US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은닉층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차원이 커질수록 학습 속도는 </a:t>
            </a:r>
            <a:r>
              <a:rPr lang="ko-KR" altLang="en-US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느려지고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과적합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현상이 쉽게 발생할 가능성이 커짐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restore: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최근 모델에 이어서 학습할지에 대한 여부를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Boolean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으로 입력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False)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ckpt_name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저장 및 불러올 모델 파일의 이름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DQN)</a:t>
            </a:r>
          </a:p>
        </p:txBody>
      </p:sp>
    </p:spTree>
    <p:extLst>
      <p:ext uri="{BB962C8B-B14F-4D97-AF65-F5344CB8AC3E}">
        <p14:creationId xmlns:p14="http://schemas.microsoft.com/office/powerpoint/2010/main" val="876158063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OpenAI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Gym – pop.AI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60384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Gym, Pop.AI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라이브러리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import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DQN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이라는 변수에 생성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AI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모듈에서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DQN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객체의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state_size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파라미터를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4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설정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gym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CartPole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환경을 생성하여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env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변수에 저장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512E3D6-6017-4C71-B286-D53BA5D8BE7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3608" y="3219822"/>
          <a:ext cx="5688632" cy="1301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8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01:	import gym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02:	from pop import Ai,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Util</a:t>
                      </a:r>
                      <a:endParaRPr kumimoji="0"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04:	DQN=AI.DQN(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state_size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=4)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06:	env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gym.make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('CartPole-v1')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69426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OpenAI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Gym – pop.AI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60384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게임을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1000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번 플레이하도록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for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루프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생성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env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객체의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reset()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메소드로 환경을 초기화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step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과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total_reward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0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으로 초기화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리플레이 구현을 위해 상태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보상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행동을 기록할 리스트 생성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512E3D6-6017-4C71-B286-D53BA5D8BE7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3608" y="3286351"/>
          <a:ext cx="5688632" cy="1301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8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07:	for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i_episode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range(1000):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08:	        state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env.reset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09:	        step = 0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10:	       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total_reward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11:	       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12:	        states, rewards, actions=[], [], []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859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fontAlgn="base">
                  <a:spcAft>
                    <a:spcPct val="0"/>
                  </a:spcAft>
                </a:pPr>
                <a:r>
                  <a:rPr lang="ko-KR" altLang="en-US" sz="4000" dirty="0">
                    <a:latin typeface="HY동녘B" panose="02030600000101010101" pitchFamily="18" charset="-127"/>
                    <a:ea typeface="HY동녘B" panose="02030600000101010101" pitchFamily="18" charset="-127"/>
                  </a:rPr>
                  <a:t>선형 회귀</a:t>
                </a:r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423848" cy="360384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성공적으로 가설 최적화를 끝낸 선형 회귀 모델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새로운 키 데이터가 주어졌을 때 발 크기가 몇일지 선형적으로 예측가능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AB38BBBD-9069-48B4-99AC-138E8ADF82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3270380"/>
              </p:ext>
            </p:extLst>
          </p:nvPr>
        </p:nvGraphicFramePr>
        <p:xfrm>
          <a:off x="3689366" y="2355726"/>
          <a:ext cx="4044950" cy="2359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17C68DDD-05BE-4E2F-BF83-19A665FAF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684" y="2330314"/>
            <a:ext cx="2293483" cy="134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945937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OpenAI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Gym – pop.AI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67864" cy="360384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한 게임을 진행할 때 게임이 종료될 때까지 행동하도록 무한 루프 생성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env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객체의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render()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메소드로 현재 상황을 그래픽으로 출력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DQN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객체의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run()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메소드에 현재 상태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state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입력하면 에이전트의 행동 값 출력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 행동 값을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env.step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 입력하면 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CartPole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환경에서 행동으로 인해 변화된 상태와 보상 출력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상태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보상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행동 기록을 리플레이 리스트에 추가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총 보상과 스텝 갱신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1202611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OpenAI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Gym – pop.AI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512E3D6-6017-4C71-B286-D53BA5D8BE7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3608" y="1419622"/>
          <a:ext cx="5688632" cy="2867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8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13:		while True: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14:		           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env.render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(mode = '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rgb_array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15:		           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Util.imshow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CartPole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”,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mode='RGB')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16:	           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17:		            action=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DQN.run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([state])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18:	           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19:		            state, reward, done, _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env.step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(action)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20:	           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21:		           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states.append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(state)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22:		           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rewards.append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(reward)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23:		           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actions.append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(action)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24:	           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25:		           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total_reward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+=reward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26:		            step+=1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36015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OpenAI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Gym – pop.AI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60384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done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변수가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True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인 경우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한 스텝의 게임 종료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게임 종료 시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이번 게임에서 몇 스텝까지 진행했는지 출력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DQN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객체의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train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메소드에 리플레이 리스트들을 입력하여 에이전트 가중치 조절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train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 파라미터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states, rewards, actions</a:t>
            </a:r>
            <a:endParaRPr lang="en-US" altLang="ko-KR" sz="8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2652589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9916BAF-84B0-453B-B225-BFB36CD8FE8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60384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endParaRPr lang="en-US" altLang="ko-KR" sz="8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8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8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8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8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8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8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게임이 모두 끝나면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CartPole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환경 종료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OpenAI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Gym – pop.AI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512E3D6-6017-4C71-B286-D53BA5D8B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800822"/>
              </p:ext>
            </p:extLst>
          </p:nvPr>
        </p:nvGraphicFramePr>
        <p:xfrm>
          <a:off x="1043608" y="1419622"/>
          <a:ext cx="7560840" cy="1301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27:		             if done: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28:		                    print("Done after {}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steps".format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(step+1))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29:	                       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30:		                    loss=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DQN.train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(states, rewards, actions)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31:		                    print('episode '+ str(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i_episode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+ 1)+" reward : ",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total_reward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", loss : ",loss)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32:		                    break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C32FA6D-5061-485E-B3D7-D2A338494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519169"/>
              </p:ext>
            </p:extLst>
          </p:nvPr>
        </p:nvGraphicFramePr>
        <p:xfrm>
          <a:off x="1043608" y="3494266"/>
          <a:ext cx="7560840" cy="323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620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env.close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606534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OpenAI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Gym – pop.AI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6038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전체 코드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512E3D6-6017-4C71-B286-D53BA5D8BE7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3608" y="1635646"/>
          <a:ext cx="6696744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6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01: import gym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02: from pop import AI,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Util</a:t>
                      </a:r>
                      <a:endParaRPr kumimoji="0"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04: DQN=AI.DQN(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state_size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=4)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05: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06: env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gym.make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('CartPole-v1')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07: for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i_episode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range(1000):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08:            state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env.reset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09:            step = 0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10:           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total_reward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11:	       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12:            states, rewards, actions=[], [], []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13:            while True: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14:	          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env.render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(mode = '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rgb_array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15:	          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Util.imshow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CartPole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”,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mode='RGB’)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16:	           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17:	 action=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DQN.run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([state])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440994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90A9D06-C030-48CB-B510-AEA18239F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375014"/>
              </p:ext>
            </p:extLst>
          </p:nvPr>
        </p:nvGraphicFramePr>
        <p:xfrm>
          <a:off x="1043608" y="1635646"/>
          <a:ext cx="6033896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3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18:	 state, reward, done, _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env.step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(action)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19:	           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20:	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states.append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(state)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21:	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rewards.append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(reward)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22:	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actions.append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(action)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23:	           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24:	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total_reward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+=reward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25:	 step+=1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26:	           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27:	 if done: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28:	      print("Done after {}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steps".format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(step+1))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29:	                       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30:	      loss=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DQN.train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(states, rewards, actions)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31:	      print('episode '+ str(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i_episode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+ 1)+" reward : ",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total_reward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", loss : ",loss)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32:	      break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33:	               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34: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env.close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OpenAI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Gym – pop.AI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6038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전체 코드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2952946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내용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강화 학습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상황에 대한 데이터가 주어진 경우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어떤 행동을 하면 그에 따른 보상 및 벌이 발생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상황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행동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보상의 관계를 분석해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머신러닝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모델을 최적화 하는 방법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DQN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알고리즘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게임을 진행하는 모델과 보상을 학습하는 모델을 분리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진행했던 게임 기록으로 보상이 발생한 행동을 학습하는 기법 </a:t>
            </a:r>
          </a:p>
        </p:txBody>
      </p:sp>
    </p:spTree>
    <p:extLst>
      <p:ext uri="{BB962C8B-B14F-4D97-AF65-F5344CB8AC3E}">
        <p14:creationId xmlns:p14="http://schemas.microsoft.com/office/powerpoint/2010/main" val="2292918205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내용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에이전트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게임을 플레이하는 행동 모델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리플레이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이전에 진행했던 게임의 상태 기록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에이전트 행동 기록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보상 기록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OpenAI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Gym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강화학습에 대해 쉽게 배우고 개발할 수 있도록 그래픽 환경을 제공하는 패키지</a:t>
            </a:r>
          </a:p>
        </p:txBody>
      </p:sp>
    </p:spTree>
    <p:extLst>
      <p:ext uri="{BB962C8B-B14F-4D97-AF65-F5344CB8AC3E}">
        <p14:creationId xmlns:p14="http://schemas.microsoft.com/office/powerpoint/2010/main" val="423626786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문제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43.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다음 문장들을 읽고 빈 칸을 채워보세요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A.	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신경망 모델이 출력한 결과를 비교해 가중치를 조절하는 과정을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역전파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라 한다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B.	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강화 학습은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보상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을 최대화하도록 학습한다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C.	DQN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에서 게임을 플레이하는 모델을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에이전트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라 한다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D.	DQN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은 상태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행동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보상 기록을 통해 학습하고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 기록들을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리플레이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라 한다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4F15F5-9A01-48E8-8E07-766C97D441CE}"/>
              </a:ext>
            </a:extLst>
          </p:cNvPr>
          <p:cNvSpPr/>
          <p:nvPr/>
        </p:nvSpPr>
        <p:spPr>
          <a:xfrm>
            <a:off x="7819034" y="1851670"/>
            <a:ext cx="95368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0B5-EF1D-4221-8675-B204C931E218}"/>
              </a:ext>
            </a:extLst>
          </p:cNvPr>
          <p:cNvSpPr/>
          <p:nvPr/>
        </p:nvSpPr>
        <p:spPr>
          <a:xfrm>
            <a:off x="2835302" y="2706891"/>
            <a:ext cx="78817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05A4B7-8F05-4B4A-9BFA-5BF62BE25D09}"/>
              </a:ext>
            </a:extLst>
          </p:cNvPr>
          <p:cNvSpPr/>
          <p:nvPr/>
        </p:nvSpPr>
        <p:spPr>
          <a:xfrm>
            <a:off x="5148064" y="3147814"/>
            <a:ext cx="122413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D2973A-3198-406D-8004-B40FA4C84418}"/>
              </a:ext>
            </a:extLst>
          </p:cNvPr>
          <p:cNvSpPr/>
          <p:nvPr/>
        </p:nvSpPr>
        <p:spPr>
          <a:xfrm>
            <a:off x="7452320" y="3655318"/>
            <a:ext cx="122413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498403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문제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44.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다음 코드는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Gym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라이브러리를 이용하여 강화 학습 환경을 구현한 코드입니다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질문을 읽고 답해보세요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8CB3289-5751-495A-9D97-0105EFE6EF9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3568" y="2211710"/>
          <a:ext cx="3240360" cy="1693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01: import gym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02: from pop import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Util</a:t>
                      </a:r>
                      <a:endParaRPr kumimoji="0"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04: env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gym.make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('CartPole-v1')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05: for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i_episode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range(20):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06:     state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env.reset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07:     for t in range(100):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08:        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env.render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(mode = '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rgb_array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80614E8-4239-4CED-93AE-229709F4010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219418" y="2216551"/>
          <a:ext cx="4248472" cy="1693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09:        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Util.imshow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CartPole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”,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mode='RGB')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10:	       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11:         action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env.action_space.sample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12:         state, reward, done, _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env.step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(action)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13:         if done: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14:             print("Episode finished after {}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timesteps".format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(t+1))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15:             break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16: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env.close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145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선형 회귀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423848" cy="36038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Keras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와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Pop.AI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라이브러리를 비교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F10F14B-D334-4BE5-9465-4749A0035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898769"/>
              </p:ext>
            </p:extLst>
          </p:nvPr>
        </p:nvGraphicFramePr>
        <p:xfrm>
          <a:off x="878327" y="2283718"/>
          <a:ext cx="3312368" cy="2084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01: from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tensorflow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import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keras</a:t>
                      </a:r>
                      <a:endParaRPr kumimoji="0"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02: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03: model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keras.models.Sequential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04: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05: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model.add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keras.layers.Input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(shape=(1,)))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06: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model.add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keras.layers.Dense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(1))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07: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08: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model.compile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(loss='MSE', optimizer='SGD')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10: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model.fit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(X, Y, epochs=100)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27162AD-EF8B-4D07-9883-4595BCE6F37F}"/>
              </a:ext>
            </a:extLst>
          </p:cNvPr>
          <p:cNvSpPr txBox="1"/>
          <p:nvPr/>
        </p:nvSpPr>
        <p:spPr>
          <a:xfrm>
            <a:off x="1333541" y="1914386"/>
            <a:ext cx="240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Keras</a:t>
            </a:r>
            <a:r>
              <a:rPr lang="ko-KR" altLang="en-US" dirty="0"/>
              <a:t>를 이용해 구현한 선형 회귀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E2AEA3F-760B-417E-B8B0-F744749F7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141991"/>
              </p:ext>
            </p:extLst>
          </p:nvPr>
        </p:nvGraphicFramePr>
        <p:xfrm>
          <a:off x="4499992" y="2283718"/>
          <a:ext cx="3312368" cy="1301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01: from pop import AI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03: LR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AI.Linear_Regression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05: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LR.train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06: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LR.run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5944114-8520-47A4-9231-9A6070EC5B1D}"/>
              </a:ext>
            </a:extLst>
          </p:cNvPr>
          <p:cNvSpPr txBox="1"/>
          <p:nvPr/>
        </p:nvSpPr>
        <p:spPr>
          <a:xfrm>
            <a:off x="4955206" y="1914386"/>
            <a:ext cx="246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Pop.AI</a:t>
            </a:r>
            <a:r>
              <a:rPr lang="ko-KR" altLang="en-US" dirty="0"/>
              <a:t>를 이용해 구현한 선형 회귀</a:t>
            </a:r>
          </a:p>
        </p:txBody>
      </p:sp>
    </p:spTree>
    <p:extLst>
      <p:ext uri="{BB962C8B-B14F-4D97-AF65-F5344CB8AC3E}">
        <p14:creationId xmlns:p14="http://schemas.microsoft.com/office/powerpoint/2010/main" val="3250341173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A.	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코드를 실행해보고 게임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20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회의 최대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보상값과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평균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보상값을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답해보세요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B.	Pop.AI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라이브러리의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DQN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클래스를 사용해 보상을 최대화하는 코드를 작성해보세요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C.	B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에서 작성한 코드를 실행해 최대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보상값과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평균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보상값을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답해보세요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186243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05600" cy="514350"/>
          </a:xfrm>
        </p:spPr>
        <p:txBody>
          <a:bodyPr/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7.4 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Tensorflow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8981" y="1089942"/>
            <a:ext cx="8175635" cy="1975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3600" dirty="0" err="1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AIoT</a:t>
            </a:r>
            <a:r>
              <a:rPr lang="en-US" altLang="ko-KR" sz="3600" dirty="0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3600" dirty="0" err="1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SerBot</a:t>
            </a:r>
            <a:r>
              <a:rPr lang="ko-KR" altLang="en-US" sz="3600" dirty="0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으로 배우는</a:t>
            </a:r>
            <a:endParaRPr lang="en-US" altLang="ko-KR" sz="3600" dirty="0">
              <a:solidFill>
                <a:srgbClr val="FFFF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5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온디바이스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AI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프로그래밍</a:t>
            </a: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0" y="4537528"/>
            <a:ext cx="2267744" cy="5143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HY강B" panose="02030600000101010101" pitchFamily="18" charset="-127"/>
                <a:ea typeface="HY강B" panose="02030600000101010101" pitchFamily="18" charset="-127"/>
              </a:rPr>
              <a:t>7. </a:t>
            </a:r>
            <a:r>
              <a:rPr lang="ko-KR" altLang="en-US">
                <a:latin typeface="HY강B" panose="02030600000101010101" pitchFamily="18" charset="-127"/>
                <a:ea typeface="HY강B" panose="02030600000101010101" pitchFamily="18" charset="-127"/>
              </a:rPr>
              <a:t>인공지능</a:t>
            </a:r>
            <a:r>
              <a:rPr lang="en-US" altLang="ko-KR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0239511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Tensorflow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4598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8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텐서플로우</a:t>
            </a:r>
            <a:endParaRPr lang="en-US" altLang="ko-KR" sz="18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구글에서 제공하는 </a:t>
            </a:r>
            <a:r>
              <a:rPr lang="ko-KR" altLang="en-US" sz="16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머신러닝</a:t>
            </a: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프레임워크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가벼운 활성화 함수부터 어려운 이론까지 사용하기 쉬운 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API</a:t>
            </a: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제공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6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Tensorflow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1: </a:t>
            </a:r>
            <a:r>
              <a:rPr lang="en-US" altLang="ko-KR" sz="16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Tensorflow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Core</a:t>
            </a: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기반으로 동작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6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Tesnorflow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2 :</a:t>
            </a: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주로 </a:t>
            </a:r>
            <a:r>
              <a:rPr lang="en-US" altLang="ko-KR" sz="16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Keras</a:t>
            </a: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기반으로 동작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다음 장에서 설명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6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Tensorflow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실습을 위해 </a:t>
            </a:r>
            <a:r>
              <a:rPr lang="en-US" altLang="ko-KR" sz="16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Tensorflow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2</a:t>
            </a: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비활성화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</a:t>
            </a: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6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Tensorflow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1 </a:t>
            </a: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활성화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95835F0-09BC-4FD0-92A6-55EB88AFE1E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8148" y="4141187"/>
          <a:ext cx="7380276" cy="518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01:	import tensorflow.compat.v1 as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</a:t>
                      </a:r>
                      <a:endParaRPr kumimoji="0"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02:	tf.disable_v2_behavior()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185983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상수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,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변수와 </a:t>
            </a: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플레이스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홀더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675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Tensorflow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특별한 연산 방법 실습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Tensorflow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라이브러리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import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상수와 변수를 생성한 뒤 출력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파이썬의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상수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변수와 다르게 값이 출력되지 않고 객체 출력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FF88CAF-7498-4F39-86F1-DE0AC322806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3608" y="3254977"/>
          <a:ext cx="7056784" cy="1693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6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01:	import tensorflow.compat.v1 as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</a:t>
                      </a:r>
                      <a:endParaRPr kumimoji="0"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02:	tf.disable_v2_behavior()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04:	C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tf.constant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(10)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05:	V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tf.Variable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(5)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07:	print(C)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08:	print(V)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3369985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상수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,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변수와 </a:t>
            </a: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플레이스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홀더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675856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다음 소스 코드를 추가한 뒤 실행 결과 확인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상수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변수의 값이 출력되는 것을 확인할 수 있음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FF88CAF-7498-4F39-86F1-DE0AC322806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3608" y="2283718"/>
          <a:ext cx="7056784" cy="1105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6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tf.Session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sess.run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tf.global_variables_initializer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12:	print(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sess.run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(C))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13:	print(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sess.run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(V))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659379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상수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,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변수와 </a:t>
            </a: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플레이스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홀더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675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세션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프로그램의 흐름과는 다른 연산 흐름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세션에서 연산을 시작해야 결과가 출력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세션의 상수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변수는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파이썬의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상수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변수와 같은 역할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상수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처음 선언에서 절대 변하지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안흠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변수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사용자나 세션에 의해 변할 수 있음 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변수는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global_variables_initializer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메소드로 초기화 필요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8323226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상수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,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변수와 </a:t>
            </a: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플레이스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홀더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675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플레이스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홀더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플레이스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홀더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세션 연산에 사용될 값의 자리를 미리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잡아놓는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역할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세션의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feed_dict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파라미터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프로그램의 입력을 세션의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플레이스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홀더로 전달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6A2BF23-561B-45AC-B6A2-B1397250BA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77077" y="2784764"/>
          <a:ext cx="3528392" cy="1888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01: import tensorflow.compat.v1 as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</a:t>
                      </a:r>
                      <a:endParaRPr kumimoji="0"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02: tf.disable_v2_behavior()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04: C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tf.constant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(10)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05: V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tf.Variable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(5)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06: X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tf.placeholder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(tf.int32)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08: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tf.Session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09: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sess.run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tf.global_variables_initializer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30D5E75-5775-4BCE-8A4E-A8F983F58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525202"/>
              </p:ext>
            </p:extLst>
          </p:nvPr>
        </p:nvGraphicFramePr>
        <p:xfrm>
          <a:off x="4788024" y="2787774"/>
          <a:ext cx="3528392" cy="2084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marR="0" lvl="0" indent="-22860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11: F1 = C * X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12: F2 = V * X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14: R1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sess.run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(F1,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feed_dict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{X : 2})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15: R2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sess.run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(F2,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feed_dict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{X : 5})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16: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18: print(R1)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19: print(R2)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888368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그래프와 세션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675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그래프와 세션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그래프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하나의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텐서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연산 묶음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상수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변수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플레이스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홀더 등을 연산하는 하나의 과정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세션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하나의 연산 흐름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그래프를 연산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endParaRPr lang="en-US" altLang="ko-KR" sz="8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8879EA-D457-45DC-9B98-2220AF50B3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672"/>
          <a:stretch/>
        </p:blipFill>
        <p:spPr>
          <a:xfrm>
            <a:off x="3851920" y="3507854"/>
            <a:ext cx="3508620" cy="78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58384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최적화 함수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675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최적화 과정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결과를 비교해 가중치를 조절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텐서플로우에서는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이 과정을 간단한 객체와 메소드로 제공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경사하강법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Adam,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Nadam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등 다양한 최적화 제공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경사하강법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예제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optimizer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변수에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GradientDescentOptimizer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객체를 생성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minimize()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메소드를 이용해 최적화를 연산 그래프 생성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CD0C1B4-9407-47D1-B6C7-061AFC20368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3608" y="4357211"/>
          <a:ext cx="7056784" cy="518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6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01:	optimizer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tf.train.GradientDescentOptimizer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learning_rate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=0.001)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train_op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optimizer.minimize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(loss)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442584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선형 회귀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675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선형 회귀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변수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W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와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B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조절하여 입력 데이터들에 대해 최적의 가설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H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추측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선형 회귀의 기반은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차 함수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입력되는 값은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X,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입력에 대한 결과값은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Y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회귀 모델은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W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와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B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만 조절 가능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모델은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W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와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B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조절해 입력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X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 대한 출력과 실제 결과값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Y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비교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최적의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W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와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B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찾음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FB8A8AE1-EAF0-4D58-A4B6-4B9F75DD6FF5}"/>
                  </a:ext>
                </a:extLst>
              </p:cNvPr>
              <p:cNvSpPr/>
              <p:nvPr/>
            </p:nvSpPr>
            <p:spPr>
              <a:xfrm>
                <a:off x="1259632" y="2668746"/>
                <a:ext cx="16113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FB8A8AE1-EAF0-4D58-A4B6-4B9F75DD6F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668746"/>
                <a:ext cx="161133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34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선형 회귀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423848" cy="36038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Keras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와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Pop.AI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라이브러리를 비교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Keras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는 범용성을 위해 만들어진 라이브러리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선형 회귀를 구현하려면 학습 모델 설계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손실 함수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최적화 함수 등 고려해야할 것이 많음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Pop.AI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라이브러리는 특정 모델을 쉽게 사용할 수 있도록 사전 설계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입문자가 빠르게 실습 가능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Pop.AI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라이브러리는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Keras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기반으로 설계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Keras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이용한 학습 모델 설계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손실 함수 등은 이후 챕터에서 진행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300915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선형 회귀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206A480-FC4D-4F44-B02D-75BB1A7FD6E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3568" y="1491630"/>
          <a:ext cx="7056784" cy="1497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6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01:	import tensorflow.compat.v1 as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</a:t>
                      </a:r>
                      <a:endParaRPr kumimoji="0"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02:	tf.disable_v2_behavior()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04:	W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tf.Variable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(1.)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05:	B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tf.Variable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(0.)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06:	X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tf.placeholder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(tf.float32)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07:	Y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tf.placeholder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(tf.float32)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709015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선형 회귀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675856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가설 모델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H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생성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모델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H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가 출력하는 결과와 실제 결과와의 오차를 계산하는 그래프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Loss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생성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reduce_mean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메소드는 최하위 차원의 값들의 평균을 구해 차원을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줄여나가는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메소드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Loss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최소화하는 방법으로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W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와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B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조절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경사하강법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객체를 생성하고 최소화할 대상을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Loss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지정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D52C0B5-3589-49A9-8B57-EC128D05972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3608" y="2643758"/>
          <a:ext cx="7056784" cy="518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6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08:	H = W * X + B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09:	Loss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tf.reduce_mean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tf.reduce_mean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tf.abs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(Y - H)))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B312442-D859-4A03-9399-A5296CACC0D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3608" y="4227934"/>
          <a:ext cx="7056784" cy="518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6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10:	optimizer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tf.train.GradientDescentOptimizer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learning_rate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=0.001)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train_op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optimizer.minimize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(Loss)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8303713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선형 회귀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675856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세션을 생성하고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텐서플로우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변수 초기화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간단한 데이터셋을 만들고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train_op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 생성된 최적화 함수를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100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회 반복 실행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최적화 함수가 끝날 때마다 변화된 오차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Loss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출력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D52C0B5-3589-49A9-8B57-EC128D05972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3608" y="1707654"/>
          <a:ext cx="7056784" cy="518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6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tf.Session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sess.run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tf.global_variables_initializer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B312442-D859-4A03-9399-A5296CACC0D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3608" y="3435846"/>
          <a:ext cx="7056784" cy="1497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6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X_data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[[0],[1],[2],[3],[4]]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Y_data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[[0],[2],[4],[6],[8]]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17:	for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range(100):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18:	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sess.run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train_op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feed_dict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={X :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X_data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Y :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Y_data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19:		loss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sess.run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(Loss,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feed_dict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={X :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X_data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Y :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Y_data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20:		print(loss)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207360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선형 회귀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675856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최적화가 끝난 가설 모델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H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 임의의 데이터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을 입력하여 결과를 확인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 데이터와 출력 데이터를 학습해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2*X+0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 근접하게 예측한 것 확인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D52C0B5-3589-49A9-8B57-EC128D05972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3608" y="1707654"/>
          <a:ext cx="7056784" cy="714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6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21:	n = [[7], [-10], [358]]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22:	result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sess.run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(H,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feed_dict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={X : n})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23:	print(result)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565509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선형 회귀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675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전체 코드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marL="365760" lvl="1" indent="0">
              <a:lnSpc>
                <a:spcPct val="150000"/>
              </a:lnSpc>
              <a:buNone/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CD5AD74-108C-46BD-A8CF-F6CDEF91DE8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1520" y="1717150"/>
          <a:ext cx="4608512" cy="2867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01: import tensorflow.compat.v1 as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</a:t>
                      </a:r>
                      <a:endParaRPr kumimoji="0"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02: tf.disable_v2_behavior()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04: W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tf.Variable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(1.)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05: B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tf.Variable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(0.)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06: X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tf.placeholder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(tf.float32)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07: Y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tf.placeholder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(tf.float32)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09: H = W * X + B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10: Loss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tf.reduce_mean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tf.reduce_mean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tf.abs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(Y - H)))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12: optimizer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tf.train.GradientDescentOptimizer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learning_rate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=0.001)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13: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train_op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optimizer.minimize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(Loss)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14:	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F98A6AD-E9E8-4ADD-B1F2-D773894BFD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32040" y="1720695"/>
          <a:ext cx="3960440" cy="2867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15: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tf.Session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16: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sess.run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tf.global_variables_initializer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18: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X_data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[[0],[1],[2],[3],[4]]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19: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Y_data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[[0],[2],[4],[6],[8]]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21: for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range(1000):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22:    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sess.run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train_op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feed_dict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={X :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X_data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Y :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Y_data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23:     loss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sess.run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(Loss,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feed_dict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={X :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X_data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Y :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Y_data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24:     print(loss)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26: n = [[7], [-10], [358]]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27: result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sess.run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(H,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feed_dict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={X : n})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28: print(result)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1189100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인공신경망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675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인공신경망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은닉층과 출력층으로 구성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은닉층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 데이터에 가중치를 곱함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출력층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은닉층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데이터에 다시 가중치를 곱하여 최종 결과값 출력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행렬곱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메소드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tf.matmul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을 사용하여 구현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6503204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인공신경망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675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인공신경망 예제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플레이스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홀더를 생성하고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2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차원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텐서로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가중치를 생성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 가중치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텐서의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형태는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[input size, hidden size]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지정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은닉층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가중치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텐서의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형태는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[hidden size, output size]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지정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random_uniform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메소드는 특정한 형태로 랜덤 값 생성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7FA4D1F-EB33-4B83-9552-1C109C7D0E5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3608" y="3507854"/>
          <a:ext cx="7056784" cy="1497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6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01:	import tensorflow.compat.v1 as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</a:t>
                      </a:r>
                      <a:endParaRPr kumimoji="0"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02:	tf.disable_v2_behavior()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03:	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04:	X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tf.placeholder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(tf.float32)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05:	Y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tf.placeholder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(tf.float32)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06:	W1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tf.Variable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tf.random_uniform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([1, 10], -1., 1.))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07:	W2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tf.Variable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tf.random_uniform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([10, 1], -1., 1.))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994304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인공신경망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675856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입력층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→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은닉층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은닉층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→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출력층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구간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행렬곱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메소드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tf.matmul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을 이용해 수식 만듦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tf.nn.relu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메소드를 이용해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ReLu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활성화 함수 적용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단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은닉층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→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출력층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구간은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최종값이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나오는 구간이므로 이 신경망의 모델이 됨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각각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L, model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이라는 이름으로 생성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7FA4D1F-EB33-4B83-9552-1C109C7D0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288457"/>
              </p:ext>
            </p:extLst>
          </p:nvPr>
        </p:nvGraphicFramePr>
        <p:xfrm>
          <a:off x="1043608" y="3507854"/>
          <a:ext cx="7056784" cy="910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6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08:	L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tf.matmul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(X, W1)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09:	L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tf.nn.relu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(L)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10:	model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tf.matmul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(L, W2)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11:	Loss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tf.reduce_mean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tf.reduce_mean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tf.square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(Y - model)))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273677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인공신경망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675856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최적화 함수로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W1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과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W2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조절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경사하강법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객체 생성하고 최소화할 대상을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Loss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지정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3">
              <a:lnSpc>
                <a:spcPct val="150000"/>
              </a:lnSpc>
              <a:defRPr/>
            </a:pP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3">
              <a:lnSpc>
                <a:spcPct val="150000"/>
              </a:lnSpc>
              <a:defRPr/>
            </a:pP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세션을 생성하고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텐서플로우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변수를 초기화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7FA4D1F-EB33-4B83-9552-1C109C7D0E5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3608" y="2139702"/>
          <a:ext cx="7056784" cy="518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6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12:	optimizer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tf.train.GradientDescentOptimizer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learning_rate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=0.001)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train_op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optimizer.minimize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(Loss)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3758D7E-BBF4-465D-A288-3F3B0CEC0CB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3608" y="3219822"/>
          <a:ext cx="7056784" cy="518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6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tf.Session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sess.run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tf.global_variables_initializer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163352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인공신경망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675856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간단한 데이터셋을 만들고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train_op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 생성된 최적화 함수를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500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회 반복 실행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최적화 함수가 끝날 때마다 변화된 오차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Loss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출력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4">
              <a:lnSpc>
                <a:spcPct val="150000"/>
              </a:lnSpc>
              <a:defRPr/>
            </a:pP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최적화가 끝난 신경망 모델에 임의의 데이터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을 입력하여 결과 확인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7FA4D1F-EB33-4B83-9552-1C109C7D0E5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3608" y="2211710"/>
          <a:ext cx="7056784" cy="1497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6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X_data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[[-4],[-3],[-2],[-1],[0],[1],[2],[3],[4]]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Y_data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[[-8],[-6],[-4],[-2],[0],[2],[4],[6],[8]]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19:	for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range(500):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20:	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sess.run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train_op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feed_dict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={X :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X_data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Y :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Y_data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21:		loss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sess.run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(Loss,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feed_dict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={X :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X_data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Y :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Y_data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22:		print(loss)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DECED78-0E10-4926-AAF7-23DD0DB19E9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0485" y="4278427"/>
          <a:ext cx="7056784" cy="714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6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23:	n = [[7], [-10], [358]]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24:	result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sess.run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(model,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feed_dict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={X : n})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25:	print(result)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7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인공지능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인공지능은 지적 능력 수준에 따라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3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가지로 분류 가능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약인공지능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강인공지능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초인공지능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약인공지능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특정 분야에서만 인간보다 우수한 능력을 보이는 인공지능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바둑에 특화된 구글의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알파고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머신러닝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강인공지능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모든 분야에서 인간 수준의 지적 능력을 갖추고 있는 인공지능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비대면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대화를 했을 때 인간과 구분이 힘든 수준의 인공지능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영화 ‘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아이언맨’의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자비스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초인공지능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모든 분야에서 인간을 초월한 수준의 인공지능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8212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선형 회귀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423848" cy="36038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pop.AI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라이브러리로 선형 회귀 구현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Linear_Regression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restore: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최근 모델에 이어서 학습할지에 대한 여부를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Boolean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으로 입력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False)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ckpt_name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저장 및 불러올 모델 파일의 이름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linear_regression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)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pop.AI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라이브러리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import,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Linear_Regression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객체를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LR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이라는 변수에 생성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E1DFC38-8C95-4C53-B399-DBBC2DD9F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404040"/>
              </p:ext>
            </p:extLst>
          </p:nvPr>
        </p:nvGraphicFramePr>
        <p:xfrm>
          <a:off x="1403648" y="3651870"/>
          <a:ext cx="4824536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from pop import AI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LR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AI.Linear_Regression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02509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인공신경망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675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전체 코드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7FA4D1F-EB33-4B83-9552-1C109C7D0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748810"/>
              </p:ext>
            </p:extLst>
          </p:nvPr>
        </p:nvGraphicFramePr>
        <p:xfrm>
          <a:off x="179512" y="1779662"/>
          <a:ext cx="4680520" cy="3062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01: import tensorflow.compat.v1 as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</a:t>
                      </a:r>
                      <a:endParaRPr kumimoji="0"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02: tf.disable_v2_behavior()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03:	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04: X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tf.placeholder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(tf.float32)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05: Y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tf.placeholder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(tf.float32)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06: W1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tf.Variable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tf.random_uniform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([1, 10], -1., 1.))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07: W2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tf.Variable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tf.random_uniform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([10, 1], -1., 1.))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08:	   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09: L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tf.matmul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(X, W1)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10: L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tf.nn.relu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(L)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11: model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tf.matmul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(L, W2)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12: Loss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tf.reduce_mean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tf.reduce_mean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tf.square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(Y - model),axis=1))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14: optimizer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tf.train.GradientDescentOptimizer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learning_rate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=0.001)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15: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train_op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optimizer.minimize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(Loss)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4DD8888-D81B-41A1-886B-F6AC6BB1BEB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32040" y="1779662"/>
          <a:ext cx="3960440" cy="3062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17: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tf.Session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18: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sess.run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tf.global_variables_initializer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20: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X_data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[[-4],[-3],[-2],[-1],[0],[1],[2],[3],[4]]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21: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Y_data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[[-8],[-6],[-4],[-2],[0],[2],[4],[6],[8]]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23: for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range(500):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24:   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sess.run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train_op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feed_dict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={X :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X_data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Y :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Y_data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25:    loss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sess.run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(Loss,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feed_dict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={X :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X_data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Y :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Y_data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26:    print(loss)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27: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28: n = [[7], [-10], [358]]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29: result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sess.run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(model,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feed_dict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={X : n})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30: print(result)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114231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심층신경망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675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심층신경망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인공신경망에서 은닉층의 수를 늘려 구현 가능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은닉층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→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은닉층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구간을 중간에 추가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1652526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심층신경망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675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심층신경망 예제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플레이스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홀더를 생성하고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2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차원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텐서로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가중치 생성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입력층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→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은닉층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구간의 가중치는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W1 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은닉층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→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은닉층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구간의 가중치는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W2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은닉층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→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출력층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구간의 가중치는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W3</a:t>
            </a:r>
          </a:p>
        </p:txBody>
      </p:sp>
    </p:spTree>
    <p:extLst>
      <p:ext uri="{BB962C8B-B14F-4D97-AF65-F5344CB8AC3E}">
        <p14:creationId xmlns:p14="http://schemas.microsoft.com/office/powerpoint/2010/main" val="3767680038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심층신경망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7FA4D1F-EB33-4B83-9552-1C109C7D0E5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3608" y="1526785"/>
          <a:ext cx="7056784" cy="1693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6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01:	import tensorflow.compat.v1 as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</a:t>
                      </a:r>
                      <a:endParaRPr kumimoji="0"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02:	tf.disable_v2_behavior()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03:	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04:	X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tf.placeholder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(tf.float32)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05:	Y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tf.placeholder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(tf.float32)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06:	W1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tf.Variable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tf.random_uniform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([1, 10], -1., 1.))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07:	W2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tf.Variable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tf.random_uniform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([10, 10], -1., 1.))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08:	W3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tf.Variable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tf.random_uniform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([10, 1], -1., 1.))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228668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심층신경망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675856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행렬곱을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이용해 각 구간의 수식을 만듦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은닉층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→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출력층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구간은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최종값이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나오는 구간이므로 이 신경망의 모델이 됨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각각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L1, L2, model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이라는 이름으로 생성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3B7566C-3C14-412D-A5AD-D2020595B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399753"/>
              </p:ext>
            </p:extLst>
          </p:nvPr>
        </p:nvGraphicFramePr>
        <p:xfrm>
          <a:off x="1043608" y="2534897"/>
          <a:ext cx="7056784" cy="1301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6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09:	L1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tf.matmul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(X, W1)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10:	L1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tf.nn.relu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(L1)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11:	L2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tf.matmul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(L1, W2)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12:	L2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tf.nn.relu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(L2)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13:	model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tf.matmul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(L2, W3)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14:	Loss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tf.reduce_mean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tf.reduce_mean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tf.square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(Y - model)))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834045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심층신경망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675856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최적화 함수로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W1, W2, W3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조절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경사하강법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객체 생성하고 최소화할 대상을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Loss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지정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3">
              <a:lnSpc>
                <a:spcPct val="150000"/>
              </a:lnSpc>
              <a:defRPr/>
            </a:pP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3">
              <a:lnSpc>
                <a:spcPct val="150000"/>
              </a:lnSpc>
              <a:defRPr/>
            </a:pP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세션을 생성하고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텐서플로우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변수 초기화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3B7566C-3C14-412D-A5AD-D2020595B44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3608" y="2139702"/>
          <a:ext cx="7056784" cy="518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6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15:	optimizer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tf.train.GradientDescentOptimizer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learning_rate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=0.001)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train_op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optimizer.minimize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(Loss)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EE2FFC9-937E-437E-9812-876864C8BDF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3608" y="3205083"/>
          <a:ext cx="7056784" cy="518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6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tf.Session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sess.run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tf.global_variables_initializer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994851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심층신경망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675856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간단한 데이터셋을 만들고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train_op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 생성된 최적화 함수를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500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회 반복 실행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최적화 함수가 끝날 때마다 변화된 오차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Loss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출력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8">
              <a:lnSpc>
                <a:spcPct val="150000"/>
              </a:lnSpc>
              <a:defRPr/>
            </a:pPr>
            <a:endParaRPr lang="en-US" altLang="ko-KR" sz="9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최적화가 끝난 신경망 모델에 임의의 데이터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을 입력하여 결과 확인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EE2FFC9-937E-437E-9812-876864C8BDF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3608" y="2154540"/>
          <a:ext cx="7056784" cy="1497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6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X_data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[[0],[1],[2],[3],[4]]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Y_data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[[0],[2],[4],[6],[8]]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22:	for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range(500):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23:	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sess.run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train_op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feed_dict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={X :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X_data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Y :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Y_data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24:		loss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sess.run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(Loss,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feed_dict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={X :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X_data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Y :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Y_data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25:		print(loss)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1AFEC9B-9C88-45AC-BE81-8745E459D4A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3608" y="4161504"/>
          <a:ext cx="7056784" cy="714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6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26:	n = [[7], [-10], [358]]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27:	result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sess.run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(model,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feed_dict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={X : n})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28:	print(result)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9084025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심층신경망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675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전체 코드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7FA4D1F-EB33-4B83-9552-1C109C7D0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267340"/>
              </p:ext>
            </p:extLst>
          </p:nvPr>
        </p:nvGraphicFramePr>
        <p:xfrm>
          <a:off x="179512" y="1779662"/>
          <a:ext cx="4608512" cy="3258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01: import tensorflow.compat.v1 as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</a:t>
                      </a:r>
                      <a:endParaRPr kumimoji="0"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02: tf.disable_v2_behavior()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03:	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04: X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tf.placeholder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(tf.float32)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05: Y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tf.placeholder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(tf.float32)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06: W1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tf.Variable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tf.random_uniform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([1, 10], -1., 1.))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07: W2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tf.Variable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tf.random_uniform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([10, 10], -1., 1.))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08: W3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tf.Variable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tf.random_uniform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([10, 1], -1., 1.))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09:	   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10: L1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tf.matmul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(X, W1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11: L1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tf.nn.relu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(L1)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12: L2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tf.matmul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(L1, W2)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13: L2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tf.nn.relu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(L2)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14: model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tf.matmul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(L2, W3)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15: Loss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tf.reduce_mean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tf.reduce_mean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</a:t>
                      </a:r>
                      <a:r>
                        <a:rPr kumimoji="0" lang="en-US" altLang="ko-KR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square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(Y - model)))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16: optimizer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tf.train.GradientDescentOptimizer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learning_rate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=0.001)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3353CB7-F4EE-42AB-BD55-6F85E0BF6C3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98719" y="1779662"/>
          <a:ext cx="3949665" cy="3258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9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17: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train_op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optimizer.minimize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(Loss)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19: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tf.Session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20: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sess.run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tf.global_variables_initializer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22: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X_data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[[-4],[-3],[-2],[-1],[0],[1],[2],[3],[4]]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23: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Y_data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[[-8],[-6],[-4],[-2],[0],[2],[4],[6],[8]]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25: for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range(500):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26:    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sess.run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train_op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feed_dict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={X :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X_data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Y :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Y_data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27:     loss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sess.run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(Loss,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feed_dict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={X :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X_data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Y :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Y_data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28:     print(loss)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30: n = [[7], [-10], [358]]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31: result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sess.run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(model,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feed_dict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={X : n})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32: print(result)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3218264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내용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텐서플로우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Tensorflow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)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구글에서 제공하는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머신러닝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프레임워크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프로그램의 흐름과는 다른 흐름인 ‘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세션’에서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연산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플레이스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홀더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세션 연산에 사용될 미지수의 공간을 예약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그래프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하나의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텐서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연산 묶음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연산자를 이용해 연산 과정을 표현</a:t>
            </a:r>
          </a:p>
        </p:txBody>
      </p:sp>
    </p:spTree>
    <p:extLst>
      <p:ext uri="{BB962C8B-B14F-4D97-AF65-F5344CB8AC3E}">
        <p14:creationId xmlns:p14="http://schemas.microsoft.com/office/powerpoint/2010/main" val="1488693597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내용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423848" cy="3371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최적화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인공신경망이 올바른 출력을 위해 표본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정답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)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데이터와 출력 데이터를 비교해 가중치를 조절하는 과정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최적화 함수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인공신경망의 복잡한 가중치 최적화 과정을 간단하게 구현한 함수</a:t>
            </a:r>
          </a:p>
        </p:txBody>
      </p:sp>
    </p:spTree>
    <p:extLst>
      <p:ext uri="{BB962C8B-B14F-4D97-AF65-F5344CB8AC3E}">
        <p14:creationId xmlns:p14="http://schemas.microsoft.com/office/powerpoint/2010/main" val="195911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선형 회귀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423848" cy="360384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Linear_Regression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객체의 속성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X_data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: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입력 데이터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Y_data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입력에 대한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결괏값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데이터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 리스트와 결과 리스트는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대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대응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E1DFC38-8C95-4C53-B399-DBBC2DD9F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166207"/>
              </p:ext>
            </p:extLst>
          </p:nvPr>
        </p:nvGraphicFramePr>
        <p:xfrm>
          <a:off x="1403648" y="3147814"/>
          <a:ext cx="5688632" cy="518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8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LR.X_data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[[173],[171],[162],[187],[157],[169],[177],[159],[182]]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LR.Y_data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[[270],[275],[245],[280],[230],[265],[270],[250],[275]]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914705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문제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45.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다음은 코드 조각들입니다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Tensorflow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상수와 변수 값을 출력하고자 할 때 코드를 순서에 맞게 나열해보세요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  <a:endParaRPr lang="ko-KR" altLang="en-US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AC6815F-712A-477D-9C4A-9A872F62FE7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1600" y="2283718"/>
          <a:ext cx="5616624" cy="2574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912">
                  <a:extLst>
                    <a:ext uri="{9D8B030D-6E8A-4147-A177-3AD203B41FA5}">
                      <a16:colId xmlns:a16="http://schemas.microsoft.com/office/drawing/2014/main" val="1437221506"/>
                    </a:ext>
                  </a:extLst>
                </a:gridCol>
                <a:gridCol w="4997712">
                  <a:extLst>
                    <a:ext uri="{9D8B030D-6E8A-4147-A177-3AD203B41FA5}">
                      <a16:colId xmlns:a16="http://schemas.microsoft.com/office/drawing/2014/main" val="2004750029"/>
                    </a:ext>
                  </a:extLst>
                </a:gridCol>
              </a:tblGrid>
              <a:tr h="643508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altLang="ko-KR" b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kumimoji="0" lang="ko-KR" altLang="en-US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759446"/>
                  </a:ext>
                </a:extLst>
              </a:tr>
              <a:tr h="643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7283782"/>
                  </a:ext>
                </a:extLst>
              </a:tr>
              <a:tr h="643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948411"/>
                  </a:ext>
                </a:extLst>
              </a:tr>
              <a:tr h="643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943893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FAA423A1-478F-4A5A-8997-3E32079AC7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956" b="41754"/>
          <a:stretch/>
        </p:blipFill>
        <p:spPr>
          <a:xfrm>
            <a:off x="1907704" y="2357573"/>
            <a:ext cx="4019146" cy="5086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7E2E682-F803-4D11-9248-E679F4E824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956" b="33508"/>
          <a:stretch/>
        </p:blipFill>
        <p:spPr>
          <a:xfrm>
            <a:off x="1907704" y="2966260"/>
            <a:ext cx="4019146" cy="58064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3D53175-153B-4090-8A77-BB39A06611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956" b="33508"/>
          <a:stretch/>
        </p:blipFill>
        <p:spPr>
          <a:xfrm>
            <a:off x="1907704" y="3608446"/>
            <a:ext cx="4019146" cy="58064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514EE21-123E-484E-B758-B43C51A07A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4956" b="33508"/>
          <a:stretch/>
        </p:blipFill>
        <p:spPr>
          <a:xfrm>
            <a:off x="1906924" y="4277780"/>
            <a:ext cx="4019146" cy="58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09863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문제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46.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다음은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Tensorflow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플레이스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홀더를 사용해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차 함수 값을 출력하는 코드입니다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정상적으로 출력되도록 빈 칸에 들어갈 코드를 작성해보세요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  <a:endParaRPr lang="ko-KR" altLang="en-US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DAE45CF-14A2-4E4C-A470-A62ED71E8DE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82022" y="2683256"/>
          <a:ext cx="3600400" cy="1888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01:	import tensorflow.compat.v1 as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</a:t>
                      </a:r>
                      <a:endParaRPr kumimoji="0"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02:	tf.disable_v2_behavior()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04:	C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tf.constant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(13)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05:	V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tf.Variable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06:	X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tf.placeholder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(tf.int32)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tf.Session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sess.run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tf.global_variables_initializer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22FA021-7F42-43D0-ABDA-06E3D568AA3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97358" y="2683256"/>
          <a:ext cx="3600400" cy="1888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11:	F1 = C * X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12:	F2 = V * X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14:	R1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sess.run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(F1,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Afeed_dict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{X : 2})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15:	R2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sess.run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(F2,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feed_dictB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{X : 5})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17:	print(R1)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18:	print(R2)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399A7F23-1761-4BB7-B404-EC32B4817A01}"/>
              </a:ext>
            </a:extLst>
          </p:cNvPr>
          <p:cNvSpPr/>
          <p:nvPr/>
        </p:nvSpPr>
        <p:spPr>
          <a:xfrm>
            <a:off x="5833462" y="3548004"/>
            <a:ext cx="2483440" cy="188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0799D9-4AE0-4AC0-8473-14DC4B63E5F0}"/>
              </a:ext>
            </a:extLst>
          </p:cNvPr>
          <p:cNvSpPr/>
          <p:nvPr/>
        </p:nvSpPr>
        <p:spPr>
          <a:xfrm>
            <a:off x="6948750" y="3763376"/>
            <a:ext cx="1204056" cy="188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99511969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문제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47.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다음 수식과 코드는 선형 회귀 목표 가설과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Tensorflow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선형 회귀 모델을 구현한 코드입니다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질문을 읽고 답해보세요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  <a:endParaRPr lang="ko-KR" altLang="en-US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B489376-957D-42B2-8F8D-DCDB6735710C}"/>
                  </a:ext>
                </a:extLst>
              </p:cNvPr>
              <p:cNvSpPr/>
              <p:nvPr/>
            </p:nvSpPr>
            <p:spPr>
              <a:xfrm>
                <a:off x="3898707" y="2067694"/>
                <a:ext cx="13465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B489376-957D-42B2-8F8D-DCDB673571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707" y="2067694"/>
                <a:ext cx="1346586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54CE2CD-CE3D-4879-858F-337F0A45741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1520" y="2499742"/>
          <a:ext cx="4643443" cy="2475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3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01: import tensorflow.compat.v1 as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</a:t>
                      </a:r>
                      <a:endParaRPr kumimoji="0"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02: tf.disable_v2_behavior()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04: W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tf.Variable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(1.)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05: B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tf.Variable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(1.)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06: X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tf.placeholder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(tf.float32)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07: Y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tf.placeholder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(tf.float32)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09: H = W * X + B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10: Loss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tf.reduce_mean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tf.reduce_mean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tf.abs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(Y - H)))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12: optimizer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tf.train.GradientDescentOptimizer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learning_rate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=0.001)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62A2625-C87D-464A-8D23-94A03F6B6B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36149" y="2499742"/>
          <a:ext cx="4032448" cy="2475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13: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train_op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optimizer.minimize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(Loss)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15: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tf.Session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16: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sess.run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tf.global_variables_initializer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18: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X_data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[[0],[1],[X2],[3],[4]]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19: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Y_data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[[0],[2],[Y4],[6],[8]]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21: for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range(1000):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22:    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sess.run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train_op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feed_dict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={X :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X_data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Y :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Y_data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23:     loss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sess.run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(Loss,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feed_dict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={X :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X_data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Y :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Y_data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24:     print(loss)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BFEB12-A626-469A-B119-0D3B56359AB4}"/>
              </a:ext>
            </a:extLst>
          </p:cNvPr>
          <p:cNvSpPr/>
          <p:nvPr/>
        </p:nvSpPr>
        <p:spPr>
          <a:xfrm>
            <a:off x="5882445" y="3535009"/>
            <a:ext cx="1204056" cy="188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X</a:t>
            </a:r>
            <a:endParaRPr lang="ko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19CC42-592F-4F8F-B088-0C01CC503179}"/>
              </a:ext>
            </a:extLst>
          </p:cNvPr>
          <p:cNvSpPr/>
          <p:nvPr/>
        </p:nvSpPr>
        <p:spPr>
          <a:xfrm>
            <a:off x="5885728" y="3751033"/>
            <a:ext cx="1204056" cy="188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Y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97024689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200150"/>
                <a:ext cx="8531352" cy="3371850"/>
              </a:xfrm>
            </p:spPr>
            <p:txBody>
              <a:bodyPr>
                <a:noAutofit/>
              </a:bodyPr>
              <a:lstStyle/>
              <a:p>
                <a:pPr lvl="1">
                  <a:lnSpc>
                    <a:spcPct val="150000"/>
                  </a:lnSpc>
                  <a:defRPr/>
                </a:pPr>
                <a:r>
                  <a:rPr lang="en-US" altLang="ko-KR" sz="1700" dirty="0">
                    <a:solidFill>
                      <a:schemeClr val="accent2">
                        <a:lumMod val="50000"/>
                      </a:schemeClr>
                    </a:solidFill>
                    <a:latin typeface="HY동녘M" panose="02030600000101010101" pitchFamily="18" charset="-127"/>
                    <a:ea typeface="HY동녘M" panose="02030600000101010101" pitchFamily="18" charset="-127"/>
                  </a:rPr>
                  <a:t>A.</a:t>
                </a:r>
                <a:r>
                  <a:rPr lang="ko-KR" altLang="en-US" sz="1700" dirty="0">
                    <a:solidFill>
                      <a:schemeClr val="accent2">
                        <a:lumMod val="50000"/>
                      </a:schemeClr>
                    </a:solidFill>
                    <a:latin typeface="HY동녘M" panose="02030600000101010101" pitchFamily="18" charset="-127"/>
                    <a:ea typeface="HY동녘M" panose="02030600000101010101" pitchFamily="18" charset="-127"/>
                  </a:rPr>
                  <a:t> 수식을 회귀할 수 있도록 빈 칸 </a:t>
                </a:r>
                <a:r>
                  <a:rPr lang="en-US" altLang="ko-KR" sz="1700" dirty="0">
                    <a:solidFill>
                      <a:schemeClr val="accent2">
                        <a:lumMod val="50000"/>
                      </a:schemeClr>
                    </a:solidFill>
                    <a:latin typeface="HY동녘M" panose="02030600000101010101" pitchFamily="18" charset="-127"/>
                    <a:ea typeface="HY동녘M" panose="02030600000101010101" pitchFamily="18" charset="-127"/>
                  </a:rPr>
                  <a:t>X, Y</a:t>
                </a:r>
                <a:r>
                  <a:rPr lang="ko-KR" altLang="en-US" sz="1700" dirty="0">
                    <a:solidFill>
                      <a:schemeClr val="accent2">
                        <a:lumMod val="50000"/>
                      </a:schemeClr>
                    </a:solidFill>
                    <a:latin typeface="HY동녘M" panose="02030600000101010101" pitchFamily="18" charset="-127"/>
                    <a:ea typeface="HY동녘M" panose="02030600000101010101" pitchFamily="18" charset="-127"/>
                  </a:rPr>
                  <a:t>에 들어갈 학습 데이터셋을 작성해보세요</a:t>
                </a:r>
                <a:r>
                  <a:rPr lang="en-US" altLang="ko-KR" sz="1700" dirty="0">
                    <a:solidFill>
                      <a:schemeClr val="accent2">
                        <a:lumMod val="50000"/>
                      </a:schemeClr>
                    </a:solidFill>
                    <a:latin typeface="HY동녘M" panose="02030600000101010101" pitchFamily="18" charset="-127"/>
                    <a:ea typeface="HY동녘M" panose="02030600000101010101" pitchFamily="18" charset="-127"/>
                  </a:rPr>
                  <a:t>.</a:t>
                </a:r>
              </a:p>
              <a:p>
                <a:pPr lvl="1">
                  <a:lnSpc>
                    <a:spcPct val="150000"/>
                  </a:lnSpc>
                  <a:defRPr/>
                </a:pPr>
                <a:r>
                  <a:rPr lang="en-US" altLang="ko-KR" sz="1700" dirty="0">
                    <a:solidFill>
                      <a:schemeClr val="accent2">
                        <a:lumMod val="50000"/>
                      </a:schemeClr>
                    </a:solidFill>
                    <a:latin typeface="HY동녘M" panose="02030600000101010101" pitchFamily="18" charset="-127"/>
                    <a:ea typeface="HY동녘M" panose="02030600000101010101" pitchFamily="18" charset="-127"/>
                  </a:rPr>
                  <a:t>B. </a:t>
                </a:r>
                <a:r>
                  <a:rPr lang="ko-KR" altLang="en-US" sz="1700" dirty="0">
                    <a:solidFill>
                      <a:schemeClr val="accent2">
                        <a:lumMod val="50000"/>
                      </a:schemeClr>
                    </a:solidFill>
                    <a:latin typeface="HY동녘M" panose="02030600000101010101" pitchFamily="18" charset="-127"/>
                    <a:ea typeface="HY동녘M" panose="02030600000101010101" pitchFamily="18" charset="-127"/>
                  </a:rPr>
                  <a:t>선형 회귀 모델에 </a:t>
                </a:r>
                <a:r>
                  <a:rPr lang="en-US" altLang="ko-KR" sz="1700" dirty="0">
                    <a:solidFill>
                      <a:schemeClr val="accent2">
                        <a:lumMod val="50000"/>
                      </a:schemeClr>
                    </a:solidFill>
                    <a:latin typeface="HY동녘M" panose="02030600000101010101" pitchFamily="18" charset="-127"/>
                    <a:ea typeface="HY동녘M" panose="02030600000101010101" pitchFamily="18" charset="-127"/>
                  </a:rPr>
                  <a:t>100, 1000, 10000</a:t>
                </a:r>
                <a:r>
                  <a:rPr lang="ko-KR" altLang="en-US" sz="1700" dirty="0">
                    <a:solidFill>
                      <a:schemeClr val="accent2">
                        <a:lumMod val="50000"/>
                      </a:schemeClr>
                    </a:solidFill>
                    <a:latin typeface="HY동녘M" panose="02030600000101010101" pitchFamily="18" charset="-127"/>
                    <a:ea typeface="HY동녘M" panose="02030600000101010101" pitchFamily="18" charset="-127"/>
                  </a:rPr>
                  <a:t>를 입력했을 때의 출력을 작성해보세요</a:t>
                </a:r>
                <a:r>
                  <a:rPr lang="en-US" altLang="ko-KR" sz="1700" dirty="0">
                    <a:solidFill>
                      <a:schemeClr val="accent2">
                        <a:lumMod val="50000"/>
                      </a:schemeClr>
                    </a:solidFill>
                    <a:latin typeface="HY동녘M" panose="02030600000101010101" pitchFamily="18" charset="-127"/>
                    <a:ea typeface="HY동녘M" panose="02030600000101010101" pitchFamily="18" charset="-127"/>
                  </a:rPr>
                  <a:t>.</a:t>
                </a:r>
              </a:p>
              <a:p>
                <a:pPr lvl="1">
                  <a:lnSpc>
                    <a:spcPct val="150000"/>
                  </a:lnSpc>
                  <a:defRPr/>
                </a:pPr>
                <a:r>
                  <a:rPr lang="en-US" altLang="ko-KR" sz="1700" dirty="0">
                    <a:solidFill>
                      <a:schemeClr val="accent2">
                        <a:lumMod val="50000"/>
                      </a:schemeClr>
                    </a:solidFill>
                    <a:latin typeface="HY동녘M" panose="02030600000101010101" pitchFamily="18" charset="-127"/>
                    <a:ea typeface="HY동녘M" panose="02030600000101010101" pitchFamily="18" charset="-127"/>
                  </a:rPr>
                  <a:t>C. 10000</a:t>
                </a:r>
                <a:r>
                  <a:rPr lang="ko-KR" altLang="en-US" sz="1700" dirty="0">
                    <a:solidFill>
                      <a:schemeClr val="accent2">
                        <a:lumMod val="50000"/>
                      </a:schemeClr>
                    </a:solidFill>
                    <a:latin typeface="HY동녘M" panose="02030600000101010101" pitchFamily="18" charset="-127"/>
                    <a:ea typeface="HY동녘M" panose="02030600000101010101" pitchFamily="18" charset="-127"/>
                  </a:rPr>
                  <a:t>을 입력했을 때 오차가 </a:t>
                </a:r>
                <a14:m>
                  <m:oMath xmlns:m="http://schemas.openxmlformats.org/officeDocument/2006/math">
                    <m:r>
                      <a:rPr lang="en-US" altLang="ko-KR" sz="170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ko-KR" sz="1700" dirty="0">
                    <a:solidFill>
                      <a:schemeClr val="accent2">
                        <a:lumMod val="50000"/>
                      </a:schemeClr>
                    </a:solidFill>
                    <a:latin typeface="HY동녘M" panose="02030600000101010101" pitchFamily="18" charset="-127"/>
                    <a:ea typeface="HY동녘M" panose="02030600000101010101" pitchFamily="18" charset="-127"/>
                  </a:rPr>
                  <a:t>0.01 </a:t>
                </a:r>
                <a:r>
                  <a:rPr lang="ko-KR" altLang="en-US" sz="1700" dirty="0">
                    <a:solidFill>
                      <a:schemeClr val="accent2">
                        <a:lumMod val="50000"/>
                      </a:schemeClr>
                    </a:solidFill>
                    <a:latin typeface="HY동녘M" panose="02030600000101010101" pitchFamily="18" charset="-127"/>
                    <a:ea typeface="HY동녘M" panose="02030600000101010101" pitchFamily="18" charset="-127"/>
                  </a:rPr>
                  <a:t>이하인 모델을 만들고 손실율을 작성해보세요</a:t>
                </a:r>
                <a:r>
                  <a:rPr lang="en-US" altLang="ko-KR" sz="1700" dirty="0">
                    <a:solidFill>
                      <a:schemeClr val="accent2">
                        <a:lumMod val="50000"/>
                      </a:schemeClr>
                    </a:solidFill>
                    <a:latin typeface="HY동녘M" panose="02030600000101010101" pitchFamily="18" charset="-127"/>
                    <a:ea typeface="HY동녘M" panose="0203060000010101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200150"/>
                <a:ext cx="8531352" cy="3371850"/>
              </a:xfrm>
              <a:blipFill>
                <a:blip r:embed="rId3"/>
                <a:stretch>
                  <a:fillRect r="-6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3628086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문제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48.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다음 코드들은 각각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Tensorflow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이용한 선형 회귀 모델을 구현한 코드와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Cds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센서를 이용하여 밝기 값을 출력하는 코드입니다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조도계를 사용하거나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스마트폰에서 ‘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조도계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’ 애플리케이션을 다운 받아 다음 문제를 해결해보세요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(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단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조도계의 단위는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Lux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합니다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738627430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2F0C8F3-0CF4-453F-8A94-D8737EB7A03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512" y="1275606"/>
          <a:ext cx="4676350" cy="3258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01: import tensorflow.compat.v1 as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</a:t>
                      </a:r>
                      <a:endParaRPr kumimoji="0"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02: tf.disable_v2_behavior()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04: W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tf.Variable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(1.)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05: B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tf.Variable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(0.)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06: X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tf.placeholder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(tf.float32)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07: Y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tf.placeholder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(tf.float32)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08: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09: H = W * X + B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10: Loss = </a:t>
                      </a:r>
                      <a:r>
                        <a:rPr kumimoji="0" lang="en-US" altLang="ko-KR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tf.reduce_mean</a:t>
                      </a:r>
                      <a:r>
                        <a:rPr kumimoji="0"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tf.reduce_mean</a:t>
                      </a:r>
                      <a:r>
                        <a:rPr kumimoji="0"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tf.abs</a:t>
                      </a:r>
                      <a:r>
                        <a:rPr kumimoji="0"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(Y - H)))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12: optimizer = </a:t>
                      </a:r>
                      <a:r>
                        <a:rPr kumimoji="0" lang="en-US" altLang="ko-KR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tf.train.GradientDescentOptimizer</a:t>
                      </a:r>
                      <a:r>
                        <a:rPr kumimoji="0"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learning_rate</a:t>
                      </a:r>
                      <a:r>
                        <a:rPr kumimoji="0"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=0.001)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13: </a:t>
                      </a:r>
                      <a:r>
                        <a:rPr kumimoji="0" lang="en-US" altLang="ko-KR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train_op</a:t>
                      </a:r>
                      <a:r>
                        <a:rPr kumimoji="0"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US" altLang="ko-KR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optimizer.minimize</a:t>
                      </a:r>
                      <a:r>
                        <a:rPr kumimoji="0"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(Loss)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15: </a:t>
                      </a:r>
                      <a:r>
                        <a:rPr kumimoji="0" lang="en-US" altLang="ko-KR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</a:t>
                      </a:r>
                      <a:r>
                        <a:rPr kumimoji="0"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US" altLang="ko-KR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tf.Session</a:t>
                      </a:r>
                      <a:r>
                        <a:rPr kumimoji="0"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16: </a:t>
                      </a:r>
                      <a:r>
                        <a:rPr kumimoji="0" lang="en-US" altLang="ko-KR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sess.run</a:t>
                      </a:r>
                      <a:r>
                        <a:rPr kumimoji="0"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tf.global_variables_initializer</a:t>
                      </a:r>
                      <a:r>
                        <a:rPr kumimoji="0"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707ADC7-7EF5-4196-A710-3C8A318039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148064" y="1275606"/>
          <a:ext cx="3452216" cy="1301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2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01: from pop import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Cds</a:t>
                      </a:r>
                      <a:endParaRPr kumimoji="0"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03: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cds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Cds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(7)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05: value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cds.readAverage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06: print(value)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544953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7775776" cy="337185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A.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빈 배열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2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개를 생성하고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Cds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값과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조도계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값을 동시에 측정하여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Cds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값 배열과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조도계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값 배열을 만들어보세요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B.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Tensorflow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이용하여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에서 만든 두 배열을 선형 회귀하는 코드를 작성하세요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C.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회귀 모델의 출력과 실제 조도계의 값을 비교해보고 데이터셋 추가 수집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추가 학습 등 방법으로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±30 lux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미만의 오차 범위를 갖는 회귀 </a:t>
            </a:r>
            <a:b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</a:b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모델을 만들어보세요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0239452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7775776" cy="3371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문제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49.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다음 신경망 그림을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Tensorflow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구현해보세요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79721A-68FF-43B7-9E5D-CF25D09CA5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161"/>
          <a:stretch/>
        </p:blipFill>
        <p:spPr>
          <a:xfrm>
            <a:off x="899592" y="1813150"/>
            <a:ext cx="3946764" cy="280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247665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05600" cy="514350"/>
          </a:xfrm>
        </p:spPr>
        <p:txBody>
          <a:bodyPr/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7.5 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Keras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8981" y="1089942"/>
            <a:ext cx="8175635" cy="1975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3600" dirty="0" err="1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AIoT</a:t>
            </a:r>
            <a:r>
              <a:rPr lang="en-US" altLang="ko-KR" sz="3600" dirty="0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3600" dirty="0" err="1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SerBot</a:t>
            </a:r>
            <a:r>
              <a:rPr lang="ko-KR" altLang="en-US" sz="3600" dirty="0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으로 배우는</a:t>
            </a:r>
            <a:endParaRPr lang="en-US" altLang="ko-KR" sz="3600" dirty="0">
              <a:solidFill>
                <a:srgbClr val="FFFF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5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온디바이스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AI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프로그래밍</a:t>
            </a: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0" y="4537528"/>
            <a:ext cx="2267744" cy="5143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HY강B" panose="02030600000101010101" pitchFamily="18" charset="-127"/>
                <a:ea typeface="HY강B" panose="02030600000101010101" pitchFamily="18" charset="-127"/>
              </a:rPr>
              <a:t>7. </a:t>
            </a:r>
            <a:r>
              <a:rPr lang="ko-KR" altLang="en-US">
                <a:latin typeface="HY강B" panose="02030600000101010101" pitchFamily="18" charset="-127"/>
                <a:ea typeface="HY강B" panose="02030600000101010101" pitchFamily="18" charset="-127"/>
              </a:rPr>
              <a:t>인공지능</a:t>
            </a:r>
            <a:r>
              <a:rPr lang="en-US" altLang="ko-KR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4328808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Keras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4598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Keras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딥러닝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구현에 특화된 고수준 신경망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API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구글의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Tensorflow2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프레임워크와 함께 사용 가능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CNN, RNN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등 복잡한 신경망을 쉬운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API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제공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직관적인 구조로 되어 있어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다양한 신경망을 쉽게 설계 가능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4974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선형 회귀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423848" cy="360384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Linear_Regression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객체의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train()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회귀 학습을 시작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파라미터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times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와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print_every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times :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학습할 횟수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기본값은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100)</a:t>
            </a:r>
          </a:p>
          <a:p>
            <a:pPr lvl="3">
              <a:lnSpc>
                <a:spcPct val="150000"/>
              </a:lnSpc>
              <a:defRPr/>
            </a:pPr>
            <a:r>
              <a:rPr lang="en-US" altLang="ko-KR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print_every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: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학습 상황을 몇 번째마다 출력할지를 의미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기본값은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10)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train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실행하면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10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회마다 회귀 모델의 오차 출력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E1DFC38-8C95-4C53-B399-DBBC2DD9F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099604"/>
              </p:ext>
            </p:extLst>
          </p:nvPr>
        </p:nvGraphicFramePr>
        <p:xfrm>
          <a:off x="1331640" y="3435846"/>
          <a:ext cx="5688632" cy="374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8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779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LR.train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956591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모델과 레이어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675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모델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입력층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은닉층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출력층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등 레이어가 연결되어 이루는 하나의 레이어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연결체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레이어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모델을 구성하는 하나의 연산 계층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가중치를 조절하여 모델 학습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9613956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모델과 레이어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675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Keras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이용하면 직관적으로 레이어를 연결해 학습 모델 생성 가능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Keras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Sequential()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메소드로 순차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모델 생성 가능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순차 모델에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add()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메소드로 레이어를 추가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자동으로 가중치를 생성해 레이어 연결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0165278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모델과 레이어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675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Keras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실습 예제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Tensorflow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에서 라이브러리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import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간단한 모델을 만들어 임의 값을 입력하고 출력 확인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A5CAD75-F1F4-4A81-B919-C77E4B932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386131"/>
              </p:ext>
            </p:extLst>
          </p:nvPr>
        </p:nvGraphicFramePr>
        <p:xfrm>
          <a:off x="1043608" y="2715766"/>
          <a:ext cx="4608512" cy="2084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01:	from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tensorflow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import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keras</a:t>
                      </a:r>
                      <a:endParaRPr kumimoji="0"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03:	model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keras.models.Sequential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model.add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keras.layers.Input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(shape=(1,)))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model.add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keras.layers.Dense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(50))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model.add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keras.layers.Dense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(10))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09:	value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model.predict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([1])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10:	print(value)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403423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모델과 레이어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94335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summary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메소드를 통해 모델의 구조 확인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출력에는 입력층은 표시되지 않고 은닉층과 출력층만 표시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각 구간별 가중치의 수를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Parameter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 표시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A5CAD75-F1F4-4A81-B919-C77E4B93200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3608" y="1707654"/>
          <a:ext cx="4608512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model.summary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661B63C7-87F5-4981-A5DF-A2D88641E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172564"/>
            <a:ext cx="4176464" cy="212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16756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컴파일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675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Keras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컴파일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학습 과정을 명시하는 것</a:t>
            </a:r>
            <a:endParaRPr lang="en-US" altLang="ko-KR" sz="18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어떤 방식과 어떤 손실 함수를 이용할 것인지 명시</a:t>
            </a:r>
            <a:endParaRPr lang="en-US" altLang="ko-KR" sz="15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model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객체의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compile()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메소드로 컴파일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손실 함수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최적화 함수 등을 선택해 모델의 학습 방향을 지정하는 역할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손실 함수로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MSE,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최적화 함수로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SGD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을 사용해 컴파일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MSE 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평균 제곱 오차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SGD :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경사하강법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marL="365760" lvl="1" indent="0">
              <a:lnSpc>
                <a:spcPct val="150000"/>
              </a:lnSpc>
              <a:buNone/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721891B-A410-429A-8618-D743ECFB064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3608" y="4515528"/>
          <a:ext cx="4608512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model.compile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(loss='MSE', optimizer='SGD')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011672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컴파일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675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대표적으로 많이 사용하는 손실 함수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최적화 함수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손실함수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binary_crossentropy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이진 교차 엔트로피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categorical_crossentropy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다항 교차 엔트로피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최적화 함수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SGD: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경사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하강법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Adam,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Nadam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RMSProp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등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0015653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선형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회귀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675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Keras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선형 회귀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입력층과 출력층의 노드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개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평균 제곱 오차와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경사하강법으로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컴파일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model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fit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메소드를 사용해 컴파일한대로 모델 학습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기본적인 선형 회귀 모델을 목표로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X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와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Y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데이터를 입력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epochs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 학습 횟수를 입력하여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fit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 호출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1304166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선형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회귀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A0BDA98-2E8C-4019-A96B-6F6E08E33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418955"/>
              </p:ext>
            </p:extLst>
          </p:nvPr>
        </p:nvGraphicFramePr>
        <p:xfrm>
          <a:off x="1043608" y="1347614"/>
          <a:ext cx="4608512" cy="2671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01:	from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tensorflow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import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keras</a:t>
                      </a:r>
                      <a:endParaRPr kumimoji="0"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03:	model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keras.models.Sequential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model.add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keras.layers.Input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(shape=(1,)))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model.add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keras.layers.Dense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(1))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model.compile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(loss='MSE', optimizer='SGD’)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10:	X=[[0],[1],[2],[3],[4],[5]]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11:	Y=[[0],[2],[4],[6],[8],[10]]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model.fit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(X, Y, epochs=100)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194210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선형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회귀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675856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학습이 끝나면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model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predict()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메소드를 이용해 모델 출력 확인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D15D5D3-7532-4CB1-849A-F3B3D582C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146642"/>
              </p:ext>
            </p:extLst>
          </p:nvPr>
        </p:nvGraphicFramePr>
        <p:xfrm>
          <a:off x="1043608" y="1692915"/>
          <a:ext cx="4608512" cy="518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14:	value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model.predict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([[7], [-10], [358]])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15:	print(value)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768697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선형 회귀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675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전체 코드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7FA4D1F-EB33-4B83-9552-1C109C7D0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299007"/>
              </p:ext>
            </p:extLst>
          </p:nvPr>
        </p:nvGraphicFramePr>
        <p:xfrm>
          <a:off x="683568" y="1635646"/>
          <a:ext cx="4608512" cy="3258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01:	from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tensorflow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import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keras</a:t>
                      </a:r>
                      <a:endParaRPr kumimoji="0"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03:	model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keras.models.Sequential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model.add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keras.layers.Input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(shape=(1,)))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model.add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keras.layers.Dense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(1))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model.compile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(loss='MSE',  optimizer='SGD')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10:	X=[[0],[1],[2],[3],[4],[5]]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11:	Y=[[0],[2],[4],[6],[8],[10]]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model.fit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(X, Y, epochs=100)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15:	value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model.predict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([[7], [-10], [358]])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16:	print(value)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5067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선형 회귀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423848" cy="360384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Linear_Regression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객체의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run()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학습된 모델 사용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파라미터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inputs</a:t>
            </a:r>
          </a:p>
          <a:p>
            <a:pPr lvl="3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모델에 사용할 데이터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inputs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에는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[[172], [162]]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와 같이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2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차원 리스트로 입력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3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기본값은 </a:t>
            </a:r>
            <a:r>
              <a:rPr lang="en-US" altLang="ko-KR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X_data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사용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run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메소드를 실행하면 입력에 대한 회귀 모델의 예측 발 크기를 출력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E1DFC38-8C95-4C53-B399-DBBC2DD9F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300267"/>
              </p:ext>
            </p:extLst>
          </p:nvPr>
        </p:nvGraphicFramePr>
        <p:xfrm>
          <a:off x="1331640" y="3435846"/>
          <a:ext cx="5688632" cy="374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8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779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LR.run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281978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로지스틱 회귀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675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로지스틱 회귀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입력에 대해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0 ~ 1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을 출력하는 회귀 모델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기본적인 구성은 선형 회귀 모델과 같음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활성화 함수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손실 함수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최적화 함수를 조절해 구현 가능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7666683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로지스틱 회귀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675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로지스틱 회귀 예제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출력층의 활성화 함수를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Sigmoid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지정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컴파일 및 학습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손실 함수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binary_crossentropy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최적화 함수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Adam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모델은 음수와 양수를 구분하는 것을 목표로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X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와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Y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데이터를 입력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epochs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 학습 횟수를 입력하여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fit()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 호출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4032736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로지스틱 회귀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7FA4D1F-EB33-4B83-9552-1C109C7D0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449689"/>
              </p:ext>
            </p:extLst>
          </p:nvPr>
        </p:nvGraphicFramePr>
        <p:xfrm>
          <a:off x="683568" y="1347614"/>
          <a:ext cx="4968552" cy="2671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8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01:	from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tensorflow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import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keras</a:t>
                      </a:r>
                      <a:endParaRPr kumimoji="0"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03:	model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keras.models.Sequential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model.add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keras.layers.Input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(shape=(1,)))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model.add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keras.layers.Dense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(1, activation='sigmoid'))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model.compile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(loss='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binary_crossentropy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 optimizer='Adam’)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10:	X=[[-3],[-2],[-1],[1],[2],[3]]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11:	Y=[[0],[0],[0],[1],[1],[1]]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model.fit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(X, Y, epochs=100)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406060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로지스틱 회귀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675856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학습이 끝나면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model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predict()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메소드를 이용해 모델 출력 확인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D15D5D3-7532-4CB1-849A-F3B3D582C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42191"/>
              </p:ext>
            </p:extLst>
          </p:nvPr>
        </p:nvGraphicFramePr>
        <p:xfrm>
          <a:off x="1043608" y="1692915"/>
          <a:ext cx="4608512" cy="518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14:	value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model.predict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([[7], [-10], [358]])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15:	print(value)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82391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로지스틱 회귀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675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전체 코드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7FA4D1F-EB33-4B83-9552-1C109C7D0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567947"/>
              </p:ext>
            </p:extLst>
          </p:nvPr>
        </p:nvGraphicFramePr>
        <p:xfrm>
          <a:off x="683568" y="1635646"/>
          <a:ext cx="5112568" cy="3258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2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01:	from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tensorflow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import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keras</a:t>
                      </a:r>
                      <a:endParaRPr kumimoji="0"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03:	model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keras.models.Sequential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model.add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keras.layers.Input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(shape=(1,)))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model.add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keras.layers.Dense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(1, activation=</a:t>
                      </a:r>
                      <a:r>
                        <a:rPr kumimoji="0"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sigmoid</a:t>
                      </a:r>
                      <a:r>
                        <a:rPr kumimoji="0"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model.compile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(loss='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binary_crossentropy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 optimizer='Adam’)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10:	X=[[-3],[-2],[-1],[1],[2],[3]]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11:	Y=[[0],[0],[0],[1],[1],[1]]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model.fit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(X, Y, epochs=100)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15:	value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model.predict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([[7], [-10], [358]])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16:	print(value)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408656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심층신경망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675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심층신경망 실습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심층신경망의 학습 능력을 실험해보기 위해 비교적 복잡한 데이터셋을 준비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3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개의 입력 데이터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번째 원소와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2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번째 원소의 크기를 비교한 결과를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번째 출력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2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번째 원소와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3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번째 원소의 크기를 비교한 결과를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2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번째 출력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각 출력은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좌항이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크면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0,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우항이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크면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을 출력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5A1926F-D4F5-4AD7-B600-080186D79B09}"/>
              </a:ext>
            </a:extLst>
          </p:cNvPr>
          <p:cNvGrpSpPr/>
          <p:nvPr/>
        </p:nvGrpSpPr>
        <p:grpSpPr>
          <a:xfrm>
            <a:off x="1403648" y="3723879"/>
            <a:ext cx="2277617" cy="1419620"/>
            <a:chOff x="0" y="82888"/>
            <a:chExt cx="1628775" cy="1107737"/>
          </a:xfrm>
        </p:grpSpPr>
        <p:sp>
          <p:nvSpPr>
            <p:cNvPr id="7" name="Text Box 153">
              <a:extLst>
                <a:ext uri="{FF2B5EF4-FFF2-40B4-BE49-F238E27FC236}">
                  <a16:creationId xmlns:a16="http://schemas.microsoft.com/office/drawing/2014/main" id="{5E1FE119-EFAD-49B8-A91F-E5DC450DA254}"/>
                </a:ext>
              </a:extLst>
            </p:cNvPr>
            <p:cNvSpPr txBox="1"/>
            <p:nvPr/>
          </p:nvSpPr>
          <p:spPr>
            <a:xfrm>
              <a:off x="0" y="82888"/>
              <a:ext cx="1628775" cy="97395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[1, -2, 3]</a:t>
              </a:r>
              <a:endParaRPr 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6" name="Text Box 157">
              <a:extLst>
                <a:ext uri="{FF2B5EF4-FFF2-40B4-BE49-F238E27FC236}">
                  <a16:creationId xmlns:a16="http://schemas.microsoft.com/office/drawing/2014/main" id="{9FCCAE4B-9F97-4F7C-A0F6-E8FCA0F0334F}"/>
                </a:ext>
              </a:extLst>
            </p:cNvPr>
            <p:cNvSpPr txBox="1"/>
            <p:nvPr/>
          </p:nvSpPr>
          <p:spPr>
            <a:xfrm>
              <a:off x="0" y="884160"/>
              <a:ext cx="1628775" cy="30646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[0, 1]</a:t>
              </a:r>
              <a:endParaRPr 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ACE6EAC3-36E6-4E82-8356-4D1DC64D9900}"/>
                </a:ext>
              </a:extLst>
            </p:cNvPr>
            <p:cNvSpPr/>
            <p:nvPr/>
          </p:nvSpPr>
          <p:spPr>
            <a:xfrm>
              <a:off x="409575" y="85725"/>
              <a:ext cx="571500" cy="295275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C9528B1-F717-41AA-9960-FDE5E6A79298}"/>
                </a:ext>
              </a:extLst>
            </p:cNvPr>
            <p:cNvSpPr/>
            <p:nvPr/>
          </p:nvSpPr>
          <p:spPr>
            <a:xfrm>
              <a:off x="704850" y="85725"/>
              <a:ext cx="533400" cy="29527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A5D1E792-2939-4885-9F44-7D0E6A75C3E7}"/>
                </a:ext>
              </a:extLst>
            </p:cNvPr>
            <p:cNvCxnSpPr/>
            <p:nvPr/>
          </p:nvCxnSpPr>
          <p:spPr>
            <a:xfrm flipH="1">
              <a:off x="1009650" y="238125"/>
              <a:ext cx="266700" cy="800100"/>
            </a:xfrm>
            <a:prstGeom prst="bentConnector3">
              <a:avLst>
                <a:gd name="adj1" fmla="val -96429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46D95921-2C0B-4088-A3CD-8C015A982A65}"/>
                </a:ext>
              </a:extLst>
            </p:cNvPr>
            <p:cNvCxnSpPr/>
            <p:nvPr/>
          </p:nvCxnSpPr>
          <p:spPr>
            <a:xfrm>
              <a:off x="381000" y="238125"/>
              <a:ext cx="228600" cy="809625"/>
            </a:xfrm>
            <a:prstGeom prst="bentConnector3">
              <a:avLst>
                <a:gd name="adj1" fmla="val -96429"/>
              </a:avLst>
            </a:prstGeom>
            <a:ln w="28575">
              <a:solidFill>
                <a:schemeClr val="bg1">
                  <a:lumMod val="6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3316758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심층신경망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7719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입력층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노드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3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개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은닉층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노드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100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개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레이어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4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개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Relu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활성화 함수 사용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출력층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노드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2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개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sigmoid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활성화 함수 사용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5932249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심층신경망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387824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컴파일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손실함수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binary_crossentropy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최적화 함수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sigmoid 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심층신경망이 조금만 학습해도 충분한 학습이 이루어지는지 실험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20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회 학습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9465432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심층신경망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D6FD645-89F6-40CE-AA94-1EE2AC31F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595547"/>
              </p:ext>
            </p:extLst>
          </p:nvPr>
        </p:nvGraphicFramePr>
        <p:xfrm>
          <a:off x="683568" y="1347614"/>
          <a:ext cx="5472608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01:	from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tensorflow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import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keras</a:t>
                      </a:r>
                      <a:endParaRPr kumimoji="0"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03:	model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keras.models.Sequential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model.add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keras.layers.Input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(shape=(3,)))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model.add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keras.layers.Dense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(100, activation='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relu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'))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model.add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keras.layers.Dense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(100, activation='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relu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'))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model.add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keras.layers.Dense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(100, activation='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relu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'))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model.add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keras.layers.Dense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(100, activation='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relu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'))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model.add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keras.layers.Dense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(2, activation='sigmoid'))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model.compile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(loss='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binary_crossentropy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optimizer='Adam')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14:	X=[[1,-2,3],[2,-3,4],[3,5,4],[4,-5,6],[7,-5,3], [1,6,8], [3,8,1]]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15:	Y=[[0, 1],[0, 1],[1, 0],[0, 1],[0, 1],[1, 1],[1, 0]]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model.fit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(X, Y, epochs=20)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03776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심층신경망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675856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학습이 끝나면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model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predict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메소드를 이용해 모델 출력 확인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D15D5D3-7532-4CB1-849A-F3B3D582C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26621"/>
              </p:ext>
            </p:extLst>
          </p:nvPr>
        </p:nvGraphicFramePr>
        <p:xfrm>
          <a:off x="1043608" y="1692915"/>
          <a:ext cx="4608512" cy="518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18:	value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model.predict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([[10,-5,3], [-1,6,-8], [3,5,8]])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19:	print(value)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658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선형 회귀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423848" cy="36038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전체 코드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E1DFC38-8C95-4C53-B399-DBBC2DD9F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209600"/>
              </p:ext>
            </p:extLst>
          </p:nvPr>
        </p:nvGraphicFramePr>
        <p:xfrm>
          <a:off x="755576" y="1851670"/>
          <a:ext cx="5688632" cy="1888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8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779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01:	from pop import AI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03:	LR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AI.Linear_Regression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LR.X_data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[[173],[171],[162],[187],[157],[169],[177],[159],[182]]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LR.Y_data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[[270],[275],[245],[280],[230],[265],[270],[250],[275]]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LR.train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LR.run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308782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심층신경망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675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전체 코드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D15D5D3-7532-4CB1-849A-F3B3D582C41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3528" y="1711435"/>
          <a:ext cx="4104456" cy="2084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01: from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tensorflow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import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keras</a:t>
                      </a:r>
                      <a:endParaRPr kumimoji="0"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03: model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keras.models.Sequential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05: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model.add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keras.layers.Input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(shape=(3,)))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06: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model.add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keras.layers.Dense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(100, activation='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relu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'))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07: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model.add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keras.layers.Dense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(100, activation='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relu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'))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08: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model.add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keras.layers.Dense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(100, activation='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relu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'))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09: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model.add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keras.layers.Dense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(100, activation='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relu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'))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10: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model.add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keras.layers.Dense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(2, activation='sigmoid'))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E97A515-E623-4DDB-AD07-A30F96EF5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710138"/>
              </p:ext>
            </p:extLst>
          </p:nvPr>
        </p:nvGraphicFramePr>
        <p:xfrm>
          <a:off x="4572000" y="1711435"/>
          <a:ext cx="4104456" cy="2084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12: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model.compile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(loss='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binary_crossentropy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optimizer='Adam’)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14: X=[[1,-2,3],[2,-3,4],[3,5,4],[4,-5,6],[7,-5,3], [1,6,8], [3,8,1]]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15: Y=[[0, 1],[0, 1],[1, 0],[0, 1],[0, 1],[1, 1],[1, 0]]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17: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model.fit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(X, Y, epochs=20)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19: value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model.predict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([[10,-5,3], [-1,6,-8], [3,5,8]])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20: print(value)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452938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내용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케라스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en-US" altLang="ko-KR" sz="16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Keras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)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딥러닝에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특화된 고수준 신경망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API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라이브러리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모델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입력층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은닉층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출력층이 연결된 하나의 레이어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연결체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레이어 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모델을 구성하는 하나의 연산 계층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컴파일 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모델이 어떻게 학습할지 명시하는 과정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손실 함수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최적화 함수 등을 설정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48948721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문제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50.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다음은 코드 조각들입니다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Keras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3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개의 입력에 대해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4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개의 출력을 하는 모델을 작성하고자 할 때 코드를 순서에 맞게 나열하세요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73CD98A-6B78-4E4B-8263-997A7FA75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211692"/>
              </p:ext>
            </p:extLst>
          </p:nvPr>
        </p:nvGraphicFramePr>
        <p:xfrm>
          <a:off x="1691680" y="2643758"/>
          <a:ext cx="5184576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303">
                  <a:extLst>
                    <a:ext uri="{9D8B030D-6E8A-4147-A177-3AD203B41FA5}">
                      <a16:colId xmlns:a16="http://schemas.microsoft.com/office/drawing/2014/main" val="1437221506"/>
                    </a:ext>
                  </a:extLst>
                </a:gridCol>
                <a:gridCol w="4613273">
                  <a:extLst>
                    <a:ext uri="{9D8B030D-6E8A-4147-A177-3AD203B41FA5}">
                      <a16:colId xmlns:a16="http://schemas.microsoft.com/office/drawing/2014/main" val="2004750029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altLang="ko-KR" b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kumimoji="0" lang="ko-KR" altLang="en-US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759446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728378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94841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94389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0F9D6CF2-155C-42D9-8B46-BFCB86081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956" b="50000"/>
          <a:stretch/>
        </p:blipFill>
        <p:spPr>
          <a:xfrm>
            <a:off x="2339752" y="2761483"/>
            <a:ext cx="4019146" cy="3406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01304ED-B56B-46F7-8048-4E188BE7A5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956" b="50000"/>
          <a:stretch/>
        </p:blipFill>
        <p:spPr>
          <a:xfrm>
            <a:off x="2339752" y="3282427"/>
            <a:ext cx="4019146" cy="3406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F74A1DC-5C6E-451A-A2F6-97DB17B731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956" b="50000"/>
          <a:stretch/>
        </p:blipFill>
        <p:spPr>
          <a:xfrm>
            <a:off x="2339752" y="3845051"/>
            <a:ext cx="4019146" cy="3406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33E84F5-1771-485C-BA46-67523DD443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4956" b="50000"/>
          <a:stretch/>
        </p:blipFill>
        <p:spPr>
          <a:xfrm>
            <a:off x="2339752" y="4366127"/>
            <a:ext cx="4019146" cy="34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65783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371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문제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51.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어떤 모델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평균 제곱 오차로 손실율을 계산하고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경사하강법으로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최적화하는 모델로 컴파일하려고 할 때 빈 칸에 들어갈 내용을 작성하세요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EEDC2E7-5694-4EF0-B846-8F0C5A69CC7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1600" y="2715766"/>
          <a:ext cx="4608512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A.compile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(loss='MSE', optimizer='SGD')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81B72C17-D4C7-470A-AB36-EE2C9AC4D513}"/>
              </a:ext>
            </a:extLst>
          </p:cNvPr>
          <p:cNvSpPr/>
          <p:nvPr/>
        </p:nvSpPr>
        <p:spPr>
          <a:xfrm>
            <a:off x="2591968" y="2778982"/>
            <a:ext cx="1692000" cy="2248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907072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371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문제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52.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다음 코드는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Keras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로지스틱 회귀 모델을 구현한 코드입니다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질문을 읽고 답하세요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EEDC2E7-5694-4EF0-B846-8F0C5A69CC7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3608" y="2211710"/>
          <a:ext cx="4608512" cy="2867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01:	from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tensorflow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import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keras</a:t>
                      </a:r>
                      <a:endParaRPr kumimoji="0"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03:	model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keras.models.Sequential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model.add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keras.layers.Input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(shape=(1,)))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model.add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keras.layers.Dense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(1, activation=‘sigmoid’))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model.compile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(loss='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binary_crossentropy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09:	              optimizer='Adam')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11:	X=[[1],[2],[3] ,[4],[5],[6]]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12:	Y=[[1],[0],[1] ,[0],[1],[0]]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model.fit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(X, Y, epochs=100)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81B72C17-D4C7-470A-AB36-EE2C9AC4D513}"/>
              </a:ext>
            </a:extLst>
          </p:cNvPr>
          <p:cNvSpPr/>
          <p:nvPr/>
        </p:nvSpPr>
        <p:spPr>
          <a:xfrm>
            <a:off x="2195736" y="4227934"/>
            <a:ext cx="167376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X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9A22BA1-85F7-4F8A-B9EA-7F8349DD0DA1}"/>
              </a:ext>
            </a:extLst>
          </p:cNvPr>
          <p:cNvSpPr/>
          <p:nvPr/>
        </p:nvSpPr>
        <p:spPr>
          <a:xfrm>
            <a:off x="2195736" y="4466289"/>
            <a:ext cx="167376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Y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5012712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200150"/>
                <a:ext cx="8351840" cy="3371850"/>
              </a:xfrm>
            </p:spPr>
            <p:txBody>
              <a:bodyPr>
                <a:noAutofit/>
              </a:bodyPr>
              <a:lstStyle/>
              <a:p>
                <a:pPr lvl="1">
                  <a:lnSpc>
                    <a:spcPct val="150000"/>
                  </a:lnSpc>
                  <a:defRPr/>
                </a:pPr>
                <a:r>
                  <a:rPr lang="en-US" altLang="ko-KR" sz="1700" dirty="0">
                    <a:solidFill>
                      <a:schemeClr val="accent2">
                        <a:lumMod val="50000"/>
                      </a:schemeClr>
                    </a:solidFill>
                    <a:latin typeface="HY동녘M" panose="02030600000101010101" pitchFamily="18" charset="-127"/>
                    <a:ea typeface="HY동녘M" panose="02030600000101010101" pitchFamily="18" charset="-127"/>
                  </a:rPr>
                  <a:t>A.</a:t>
                </a:r>
                <a:r>
                  <a:rPr lang="ko-KR" altLang="en-US" sz="1700" dirty="0">
                    <a:solidFill>
                      <a:schemeClr val="accent2">
                        <a:lumMod val="50000"/>
                      </a:schemeClr>
                    </a:solidFill>
                    <a:latin typeface="HY동녘M" panose="02030600000101010101" pitchFamily="18" charset="-127"/>
                    <a:ea typeface="HY동녘M" panose="02030600000101010101" pitchFamily="18" charset="-127"/>
                  </a:rPr>
                  <a:t> 양수면 </a:t>
                </a:r>
                <a:r>
                  <a:rPr lang="en-US" altLang="ko-KR" sz="1700" dirty="0">
                    <a:solidFill>
                      <a:schemeClr val="accent2">
                        <a:lumMod val="50000"/>
                      </a:schemeClr>
                    </a:solidFill>
                    <a:latin typeface="HY동녘M" panose="02030600000101010101" pitchFamily="18" charset="-127"/>
                    <a:ea typeface="HY동녘M" panose="02030600000101010101" pitchFamily="18" charset="-127"/>
                  </a:rPr>
                  <a:t>1, </a:t>
                </a:r>
                <a:r>
                  <a:rPr lang="ko-KR" altLang="en-US" sz="1700" dirty="0">
                    <a:solidFill>
                      <a:schemeClr val="accent2">
                        <a:lumMod val="50000"/>
                      </a:schemeClr>
                    </a:solidFill>
                    <a:latin typeface="HY동녘M" panose="02030600000101010101" pitchFamily="18" charset="-127"/>
                    <a:ea typeface="HY동녘M" panose="02030600000101010101" pitchFamily="18" charset="-127"/>
                  </a:rPr>
                  <a:t>음수면 </a:t>
                </a:r>
                <a:r>
                  <a:rPr lang="en-US" altLang="ko-KR" sz="1700" dirty="0">
                    <a:solidFill>
                      <a:schemeClr val="accent2">
                        <a:lumMod val="50000"/>
                      </a:schemeClr>
                    </a:solidFill>
                    <a:latin typeface="HY동녘M" panose="02030600000101010101" pitchFamily="18" charset="-127"/>
                    <a:ea typeface="HY동녘M" panose="02030600000101010101" pitchFamily="18" charset="-127"/>
                  </a:rPr>
                  <a:t>0</a:t>
                </a:r>
                <a:r>
                  <a:rPr lang="ko-KR" altLang="en-US" sz="1700" dirty="0">
                    <a:solidFill>
                      <a:schemeClr val="accent2">
                        <a:lumMod val="50000"/>
                      </a:schemeClr>
                    </a:solidFill>
                    <a:latin typeface="HY동녘M" panose="02030600000101010101" pitchFamily="18" charset="-127"/>
                    <a:ea typeface="HY동녘M" panose="02030600000101010101" pitchFamily="18" charset="-127"/>
                  </a:rPr>
                  <a:t>을 출력하도록 회귀하고자 할 때 빈 칸 </a:t>
                </a:r>
                <a:r>
                  <a:rPr lang="en-US" altLang="ko-KR" sz="1700" dirty="0">
                    <a:solidFill>
                      <a:schemeClr val="accent2">
                        <a:lumMod val="50000"/>
                      </a:schemeClr>
                    </a:solidFill>
                    <a:latin typeface="HY동녘M" panose="02030600000101010101" pitchFamily="18" charset="-127"/>
                    <a:ea typeface="HY동녘M" panose="02030600000101010101" pitchFamily="18" charset="-127"/>
                  </a:rPr>
                  <a:t>X, Y</a:t>
                </a:r>
                <a:r>
                  <a:rPr lang="ko-KR" altLang="en-US" sz="1700" dirty="0">
                    <a:solidFill>
                      <a:schemeClr val="accent2">
                        <a:lumMod val="50000"/>
                      </a:schemeClr>
                    </a:solidFill>
                    <a:latin typeface="HY동녘M" panose="02030600000101010101" pitchFamily="18" charset="-127"/>
                    <a:ea typeface="HY동녘M" panose="02030600000101010101" pitchFamily="18" charset="-127"/>
                  </a:rPr>
                  <a:t>에 들어갈 학습 데이터셋을 작성하세요</a:t>
                </a:r>
                <a:r>
                  <a:rPr lang="en-US" altLang="ko-KR" sz="1700" dirty="0">
                    <a:solidFill>
                      <a:schemeClr val="accent2">
                        <a:lumMod val="50000"/>
                      </a:schemeClr>
                    </a:solidFill>
                    <a:latin typeface="HY동녘M" panose="02030600000101010101" pitchFamily="18" charset="-127"/>
                    <a:ea typeface="HY동녘M" panose="02030600000101010101" pitchFamily="18" charset="-127"/>
                  </a:rPr>
                  <a:t>.</a:t>
                </a:r>
              </a:p>
              <a:p>
                <a:pPr lvl="1">
                  <a:lnSpc>
                    <a:spcPct val="150000"/>
                  </a:lnSpc>
                  <a:defRPr/>
                </a:pPr>
                <a:r>
                  <a:rPr lang="en-US" altLang="ko-KR" sz="1700" dirty="0">
                    <a:solidFill>
                      <a:schemeClr val="accent2">
                        <a:lumMod val="50000"/>
                      </a:schemeClr>
                    </a:solidFill>
                    <a:latin typeface="HY동녘M" panose="02030600000101010101" pitchFamily="18" charset="-127"/>
                    <a:ea typeface="HY동녘M" panose="02030600000101010101" pitchFamily="18" charset="-127"/>
                  </a:rPr>
                  <a:t>B. </a:t>
                </a:r>
                <a:r>
                  <a:rPr lang="ko-KR" altLang="en-US" sz="1700" dirty="0">
                    <a:solidFill>
                      <a:schemeClr val="accent2">
                        <a:lumMod val="50000"/>
                      </a:schemeClr>
                    </a:solidFill>
                    <a:latin typeface="HY동녘M" panose="02030600000101010101" pitchFamily="18" charset="-127"/>
                    <a:ea typeface="HY동녘M" panose="02030600000101010101" pitchFamily="18" charset="-127"/>
                  </a:rPr>
                  <a:t>로지스틱 회귀 모델에 </a:t>
                </a:r>
                <a:r>
                  <a:rPr lang="en-US" altLang="ko-KR" sz="1700" dirty="0">
                    <a:solidFill>
                      <a:schemeClr val="accent2">
                        <a:lumMod val="50000"/>
                      </a:schemeClr>
                    </a:solidFill>
                    <a:latin typeface="HY동녘M" panose="02030600000101010101" pitchFamily="18" charset="-127"/>
                    <a:ea typeface="HY동녘M" panose="02030600000101010101" pitchFamily="18" charset="-127"/>
                  </a:rPr>
                  <a:t>-1, 1001, -10000</a:t>
                </a:r>
                <a:r>
                  <a:rPr lang="ko-KR" altLang="en-US" sz="1700" dirty="0">
                    <a:solidFill>
                      <a:schemeClr val="accent2">
                        <a:lumMod val="50000"/>
                      </a:schemeClr>
                    </a:solidFill>
                    <a:latin typeface="HY동녘M" panose="02030600000101010101" pitchFamily="18" charset="-127"/>
                    <a:ea typeface="HY동녘M" panose="02030600000101010101" pitchFamily="18" charset="-127"/>
                  </a:rPr>
                  <a:t>를 입력했을 때의 출력을 작성해보세요</a:t>
                </a:r>
                <a:r>
                  <a:rPr lang="en-US" altLang="ko-KR" sz="1700" dirty="0">
                    <a:solidFill>
                      <a:schemeClr val="accent2">
                        <a:lumMod val="50000"/>
                      </a:schemeClr>
                    </a:solidFill>
                    <a:latin typeface="HY동녘M" panose="02030600000101010101" pitchFamily="18" charset="-127"/>
                    <a:ea typeface="HY동녘M" panose="02030600000101010101" pitchFamily="18" charset="-127"/>
                  </a:rPr>
                  <a:t>.</a:t>
                </a:r>
              </a:p>
              <a:p>
                <a:pPr lvl="1">
                  <a:lnSpc>
                    <a:spcPct val="150000"/>
                  </a:lnSpc>
                  <a:defRPr/>
                </a:pPr>
                <a:r>
                  <a:rPr lang="en-US" altLang="ko-KR" sz="1700" dirty="0">
                    <a:solidFill>
                      <a:schemeClr val="accent2">
                        <a:lumMod val="50000"/>
                      </a:schemeClr>
                    </a:solidFill>
                    <a:latin typeface="HY동녘M" panose="02030600000101010101" pitchFamily="18" charset="-127"/>
                    <a:ea typeface="HY동녘M" panose="02030600000101010101" pitchFamily="18" charset="-127"/>
                  </a:rPr>
                  <a:t>C. 0.1</a:t>
                </a:r>
                <a:r>
                  <a:rPr lang="ko-KR" altLang="en-US" sz="1700" dirty="0">
                    <a:solidFill>
                      <a:schemeClr val="accent2">
                        <a:lumMod val="50000"/>
                      </a:schemeClr>
                    </a:solidFill>
                    <a:latin typeface="HY동녘M" panose="02030600000101010101" pitchFamily="18" charset="-127"/>
                    <a:ea typeface="HY동녘M" panose="02030600000101010101" pitchFamily="18" charset="-127"/>
                  </a:rPr>
                  <a:t>을 입력했을 때 오차가 </a:t>
                </a:r>
                <a14:m>
                  <m:oMath xmlns:m="http://schemas.openxmlformats.org/officeDocument/2006/math">
                    <m:r>
                      <a:rPr lang="en-US" altLang="ko-KR" sz="170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ko-KR" sz="1700" dirty="0">
                    <a:solidFill>
                      <a:schemeClr val="accent2">
                        <a:lumMod val="50000"/>
                      </a:schemeClr>
                    </a:solidFill>
                    <a:latin typeface="HY동녘M" panose="02030600000101010101" pitchFamily="18" charset="-127"/>
                    <a:ea typeface="HY동녘M" panose="02030600000101010101" pitchFamily="18" charset="-127"/>
                  </a:rPr>
                  <a:t>0.01 </a:t>
                </a:r>
                <a:r>
                  <a:rPr lang="ko-KR" altLang="en-US" sz="1700" dirty="0">
                    <a:solidFill>
                      <a:schemeClr val="accent2">
                        <a:lumMod val="50000"/>
                      </a:schemeClr>
                    </a:solidFill>
                    <a:latin typeface="HY동녘M" panose="02030600000101010101" pitchFamily="18" charset="-127"/>
                    <a:ea typeface="HY동녘M" panose="02030600000101010101" pitchFamily="18" charset="-127"/>
                  </a:rPr>
                  <a:t>이하인 모델을 만들어보고 모델의 손실율을 작성해보세요</a:t>
                </a:r>
                <a:r>
                  <a:rPr lang="en-US" altLang="ko-KR" sz="1700" dirty="0">
                    <a:solidFill>
                      <a:schemeClr val="accent2">
                        <a:lumMod val="50000"/>
                      </a:schemeClr>
                    </a:solidFill>
                    <a:latin typeface="HY동녘M" panose="02030600000101010101" pitchFamily="18" charset="-127"/>
                    <a:ea typeface="HY동녘M" panose="0203060000010101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200150"/>
                <a:ext cx="8351840" cy="3371850"/>
              </a:xfrm>
              <a:blipFill>
                <a:blip r:embed="rId2"/>
                <a:stretch>
                  <a:fillRect r="-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554838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371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문제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53.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다음 코드들은 각각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Keras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이용한 선형 회귀 모델을 구현한 코드와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Cds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센서를 이용하여 밝기 값을 출력하는 코드입니다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조도계를 사용하거나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스마트폰에서 ‘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조도계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’ 애플리케이션을 다운 받아 다음 문제를 해결하세요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(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단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조도계의 단위는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Lux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합니다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.)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EEDC2E7-5694-4EF0-B846-8F0C5A69CC7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7597" y="3154864"/>
          <a:ext cx="3816424" cy="1693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01:	from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tensorflow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import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keras</a:t>
                      </a:r>
                      <a:endParaRPr kumimoji="0"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03:	model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keras.models.Sequential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model.add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keras.layers.Input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(shape=(1,)))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model.add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keras.layers.Dense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(1))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model.compile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(loss=‘MAE’, optimizer=‘Adam’)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C9ADA7C-0C26-413E-B229-61F5B4717E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156520" y="3154864"/>
          <a:ext cx="2721923" cy="1105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1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01:	from pop import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Cds</a:t>
                      </a:r>
                      <a:endParaRPr kumimoji="0"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cds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Cds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(7)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05:	value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cds.readAverage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70650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37185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A.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빈 배열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2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개를 생성하고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Cds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값과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조도계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값을 동시에 측정하여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Cds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값 배열과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조도계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값 배열을 만들어보세요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B.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Keras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이용하여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에서 만든 두 배열을 선형 회귀하는 코드를 작성하세요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C.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회귀 모델의 출력과 실제 조도계의 값을 비교해보고 데이터셋 추가 수집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추가 학습 등 방법으로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±30 lux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미만의 오차 범위를 갖는 회귀 모델을 만들어보세요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4868020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371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문제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54.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다음 신경망 그림을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Keras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구현해보세요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A87968-296C-4451-AB98-4926B8A41D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417"/>
          <a:stretch/>
        </p:blipFill>
        <p:spPr>
          <a:xfrm>
            <a:off x="810028" y="1851670"/>
            <a:ext cx="3874756" cy="280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194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선형 회귀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423848" cy="360384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추가 학습을 위해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train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메소드의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times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파라미터를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1000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으로 설정하고 학습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print_every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파라미터를 이용해 출력량을 조절가능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E1DFC38-8C95-4C53-B399-DBBC2DD9F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611100"/>
              </p:ext>
            </p:extLst>
          </p:nvPr>
        </p:nvGraphicFramePr>
        <p:xfrm>
          <a:off x="1115616" y="2283718"/>
          <a:ext cx="5688632" cy="374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8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779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LR.train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(times=1000,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print_every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=100)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407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선형 회귀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423848" cy="360384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이전 학습 모델에 이어서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1,000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회 학습해 총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1,100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회를 학습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100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회마다 학습 오차를 출력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run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메소드를 이용해 학습 모델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예측값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출력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E1DFC38-8C95-4C53-B399-DBBC2DD9F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185235"/>
              </p:ext>
            </p:extLst>
          </p:nvPr>
        </p:nvGraphicFramePr>
        <p:xfrm>
          <a:off x="1115616" y="2701027"/>
          <a:ext cx="5688632" cy="374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8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779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LR.run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063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선형 회귀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423848" cy="360384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run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메소드의 파라미터로 새로운 데이터를 입력하여 출력 확인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E1DFC38-8C95-4C53-B399-DBBC2DD9F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414698"/>
              </p:ext>
            </p:extLst>
          </p:nvPr>
        </p:nvGraphicFramePr>
        <p:xfrm>
          <a:off x="1115616" y="1851670"/>
          <a:ext cx="5688632" cy="374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8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779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LR.run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([[150], [160], [170], [180], [190]])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6169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선형 회귀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423848" cy="36038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프로그램이 종료된 이후 학습 모델을 다시 불러와 사용하는 방법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Jupyter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Notebook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상단 툴바에서 커널 재시작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050892-C700-445E-B885-314E4FD8A4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15616" y="2355726"/>
            <a:ext cx="1353185" cy="7931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B62FEB9-D19A-43DA-BAB7-E575DE54223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43608" y="3454787"/>
            <a:ext cx="3759835" cy="84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670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선형 회귀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423848" cy="360384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AI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모듈을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import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Linear_Regression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객체를 생성할 때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restore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파라미터를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True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설정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Linear_Regression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객체에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X_data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와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Y_data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입력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run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 호출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-&gt;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이전에 학습된 모델의 출력 결과 확인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2A12E0A-A03A-4B0E-9A49-EAF7F177E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209054"/>
              </p:ext>
            </p:extLst>
          </p:nvPr>
        </p:nvGraphicFramePr>
        <p:xfrm>
          <a:off x="1115616" y="2196971"/>
          <a:ext cx="5688632" cy="714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8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779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01:	from pop import AI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03:	LR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AI.Linear_Regression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(restore=True)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5266A4B-BF17-4863-BC2D-2DDA15041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011101"/>
              </p:ext>
            </p:extLst>
          </p:nvPr>
        </p:nvGraphicFramePr>
        <p:xfrm>
          <a:off x="1115616" y="4089496"/>
          <a:ext cx="5688632" cy="910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8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779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LR.X_data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[[173],[171],[162],[187],[157],[169],[177],[159],[182]]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LR.Y_data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[[270],[275],[245],[280],[230],[265],[270],[250],[275]]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LR.run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52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머신러닝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207824" cy="381987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머신러닝</a:t>
            </a:r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</a:t>
            </a:r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컴퓨터 시스템이 주어진 데이터를 학습하는 과정</a:t>
            </a:r>
            <a:endParaRPr lang="en-US" altLang="ko-KR" sz="2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지도 학습  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훈련 데이터로부터 학습 모델을 유도할 때 학습 결과가 어떻게 출력되어야 하는지 알려줌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학습 모델이 출력한 결과와 비교하며 모델을 최적화하는 학습 방법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비지도 학습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훈련 데이터로부터 학습 모델을 유도할 때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목푯값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없이 학습 모델 스스로 각 데이터의 특징을 추론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특징값의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편차에 따라 데이터를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군집화하는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학습 방법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강화 학습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보상이라는 개념을 이용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학습 모델이 이전 출력과 비교해 더 나은 결과를 출력할 때 보상을 주며 오차를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줄여나가는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학습 방법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18998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선형 회귀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423848" cy="360384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train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메소드를 호출하면 이전 학습 모델에 이어서 학습 가능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restore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파라미터를 설정하지 않거나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False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설정한 경우 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이전 학습 모델에 덮어 씌워지므로 주의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ckpt_name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파라미터에 학습 모델을 구분할 수 있는 이름을 지정하여 개별 저장 가능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2A12E0A-A03A-4B0E-9A49-EAF7F177E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845772"/>
              </p:ext>
            </p:extLst>
          </p:nvPr>
        </p:nvGraphicFramePr>
        <p:xfrm>
          <a:off x="1115616" y="1707654"/>
          <a:ext cx="5688632" cy="374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8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779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LR.train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33FE524-9B83-49F6-AFCF-62A0EE012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212883"/>
              </p:ext>
            </p:extLst>
          </p:nvPr>
        </p:nvGraphicFramePr>
        <p:xfrm>
          <a:off x="1115616" y="3925163"/>
          <a:ext cx="5688632" cy="374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8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779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09:	LR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AI.Linear_Regression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(restore=True,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ckpt_name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="model_1")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9086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로지스틱 회귀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423848" cy="360384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입력에 대해 이항 확률 관계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입력이 주어졌을 때 결과를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0~1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사잇값으로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표현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입력이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True(1)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일 확률을 의미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08564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로지스틱 회귀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423848" cy="360384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키에 따른 성별을 예측하기 위한 회귀 모델을 구하는 예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키와 성별에 관한 데이터가 주어짐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성별 값은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True(1)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가 여성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False(0)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가 남성일 경우로 설정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F5090770-238D-420C-9234-4A529D6F24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2903537"/>
              </p:ext>
            </p:extLst>
          </p:nvPr>
        </p:nvGraphicFramePr>
        <p:xfrm>
          <a:off x="3707904" y="2562250"/>
          <a:ext cx="3712845" cy="2059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1A76D84D-BB2E-46D3-84AF-FAB093CA3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761" y="2562250"/>
            <a:ext cx="2344143" cy="221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6386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로지스틱 회귀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423848" cy="3603848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G(x) 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모든 데이터의 관계를 하나의 선을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그어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표현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G(x)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구하기 위해 로지스틱 회귀 모델이 임의의 곡선을 가설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H(x)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설정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로지스틱 회귀 모델은 이 가설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H(x)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데이터의 관계를 가장 잘 표현하도록 최적화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CBCD7AFC-9D00-4F81-A2B1-63FDB3A05B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7404379"/>
              </p:ext>
            </p:extLst>
          </p:nvPr>
        </p:nvGraphicFramePr>
        <p:xfrm>
          <a:off x="1403648" y="2499742"/>
          <a:ext cx="4044950" cy="2359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53948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로지스틱 회귀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423848" cy="3603848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최적화에 성공한 로지스틱 회귀 모델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3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새로운 키 데이터가 주어졌을 때 여성일 확률을 예측 가능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3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단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여성보다 키가 작은 남성이 존재하므로 확률로써 예측</a:t>
            </a:r>
            <a:endParaRPr lang="en-US" altLang="ko-KR" sz="8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70FDE2D2-40B4-465C-BC3B-A9D4B78482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8636032"/>
              </p:ext>
            </p:extLst>
          </p:nvPr>
        </p:nvGraphicFramePr>
        <p:xfrm>
          <a:off x="3722577" y="2585136"/>
          <a:ext cx="4044950" cy="2359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29CC50C1-4258-4F8B-BCB6-4B6DD5C97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537193"/>
            <a:ext cx="1979290" cy="114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709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로지스틱 회귀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423848" cy="36038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로지스틱 회귀 실습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키와 성별 데이터를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입력받아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로지스틱 회귀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새로운 키 데이터를 입력하면 성별을 예측하는 모델을 실습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Pop.AI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라이브러리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import,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Logistic_Regression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객체를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LR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변수에 생성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marL="365760" lvl="1" indent="0">
              <a:lnSpc>
                <a:spcPct val="150000"/>
              </a:lnSpc>
              <a:buNone/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14F0CD4-6EFC-4D92-B50D-261FA002C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437706"/>
              </p:ext>
            </p:extLst>
          </p:nvPr>
        </p:nvGraphicFramePr>
        <p:xfrm>
          <a:off x="1043608" y="3291830"/>
          <a:ext cx="4824536" cy="65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15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from pop import AI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LR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AI.Logistic_Regression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3012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로지스틱 회귀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60384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Logistic_Regression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 파라미터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5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input_size</a:t>
            </a:r>
            <a:r>
              <a:rPr lang="en-US" altLang="ko-KR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 데이터의 크기 </a:t>
            </a:r>
            <a:r>
              <a:rPr lang="en-US" altLang="ko-KR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ko-KR" altLang="en-US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</a:t>
            </a:r>
            <a:r>
              <a:rPr lang="en-US" altLang="ko-KR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1)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restore: </a:t>
            </a:r>
            <a:r>
              <a:rPr lang="ko-KR" altLang="en-US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최근 모델에 이어서 학습할지에 대한 여부를 입력 </a:t>
            </a:r>
            <a:r>
              <a:rPr lang="en-US" altLang="ko-KR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ko-KR" altLang="en-US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</a:t>
            </a:r>
            <a:r>
              <a:rPr lang="en-US" altLang="ko-KR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False)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5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ckpt_name</a:t>
            </a:r>
            <a:r>
              <a:rPr lang="en-US" altLang="ko-KR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저장 및 불러올 모델 파일의 이름 </a:t>
            </a:r>
            <a:r>
              <a:rPr lang="en-US" altLang="ko-KR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ko-KR" altLang="en-US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</a:t>
            </a:r>
            <a:r>
              <a:rPr lang="en-US" altLang="ko-KR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en-US" altLang="ko-KR" sz="15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logistic_regression</a:t>
            </a:r>
            <a:r>
              <a:rPr lang="en-US" altLang="ko-KR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)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Logistic_Regression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 속성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5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X_data</a:t>
            </a:r>
            <a:r>
              <a:rPr lang="ko-KR" altLang="en-US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</a:t>
            </a:r>
            <a:r>
              <a:rPr lang="ko-KR" altLang="en-US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입력 데이터</a:t>
            </a:r>
            <a:endParaRPr lang="en-US" altLang="ko-KR" sz="15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5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Y_data</a:t>
            </a:r>
            <a:r>
              <a:rPr lang="en-US" altLang="ko-KR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: </a:t>
            </a:r>
            <a:r>
              <a:rPr lang="ko-KR" altLang="en-US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입력에 대한 </a:t>
            </a:r>
            <a:r>
              <a:rPr lang="ko-KR" altLang="en-US" sz="15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결괏값</a:t>
            </a:r>
            <a:r>
              <a:rPr lang="ko-KR" altLang="en-US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데이터</a:t>
            </a:r>
            <a:endParaRPr lang="en-US" altLang="ko-KR" sz="15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marL="365760" lvl="1" indent="0">
              <a:lnSpc>
                <a:spcPct val="150000"/>
              </a:lnSpc>
              <a:buNone/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6130721-8562-408F-A12A-DC5ED52E0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335789"/>
              </p:ext>
            </p:extLst>
          </p:nvPr>
        </p:nvGraphicFramePr>
        <p:xfrm>
          <a:off x="1043608" y="4299942"/>
          <a:ext cx="5904656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4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LR.X_data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[[173],[171],[162],[187],[157],[169],[177],[159],[182]]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LR.Y_data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[[0],[1],[1],[0],[1],[0],[0],[1],[0]]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3633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로지스틱 회귀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60384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Logistic_Regression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객체의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train()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회귀 학습 시작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파라미터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times 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100</a:t>
            </a: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파라미터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print_every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10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Train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메소드를 실행하면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10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회마다 회귀 모델 오차 출력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6130721-8562-408F-A12A-DC5ED52E0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893892"/>
              </p:ext>
            </p:extLst>
          </p:nvPr>
        </p:nvGraphicFramePr>
        <p:xfrm>
          <a:off x="1043608" y="3363838"/>
          <a:ext cx="5904656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4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LR.train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5706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로지스틱 회귀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60384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Logistic_Regression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객체의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run()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학습된 모델 사용 가능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파라미터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inputs 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X_data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사용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run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메소드를 실행하면 입력에 대한 회귀 모델의 성별 확률을 출력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6130721-8562-408F-A12A-DC5ED52E0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862029"/>
              </p:ext>
            </p:extLst>
          </p:nvPr>
        </p:nvGraphicFramePr>
        <p:xfrm>
          <a:off x="1043608" y="3075806"/>
          <a:ext cx="5904656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4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LR.run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8076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로지스틱 회귀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6038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전체 코드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6130721-8562-408F-A12A-DC5ED52E0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988509"/>
              </p:ext>
            </p:extLst>
          </p:nvPr>
        </p:nvGraphicFramePr>
        <p:xfrm>
          <a:off x="755576" y="1851670"/>
          <a:ext cx="5904656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4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from pop import AI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LR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AI.Logistic_Regression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LR.X_data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[[173],[171],[162],[187],[157],[169],[177],[159],[182]]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LR.Y_data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[[0],[1],[1],[0],[1],[0],[0],[1],[0]]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LR.train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LR.run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09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지도 학습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207824" cy="38198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지도 학습의 장점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짧은 학습 시간을 투자해 낮은 오차를 얻을 수 있음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데이터양 대비 감소하는 오차가 적은 편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학습의 한계가 빨리 나타남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복잡한 학습 모델일수록 필요한 데이터양은 급격히 증가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훈련에 필요한 데이터를 가공하는 과정이 필요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학습 데이터가 단순하고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목푯값의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종류가 적은 문제에 적합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기본적인 지도 학습 기법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분류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회귀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03348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로지스틱 회귀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60384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추가 학습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train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메소드의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times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파라미터를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10000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으로 설정하고 학습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marL="365760" lvl="1" indent="0">
              <a:lnSpc>
                <a:spcPct val="150000"/>
              </a:lnSpc>
              <a:buNone/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이전 학습 모델에 이어서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10,000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회 학습해 총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10,100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회를 학습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1000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회마다 학습 오차를 출력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run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메소드를 이용해 학습 모델의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예측값을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출력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6130721-8562-408F-A12A-DC5ED52E0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682062"/>
              </p:ext>
            </p:extLst>
          </p:nvPr>
        </p:nvGraphicFramePr>
        <p:xfrm>
          <a:off x="1115616" y="1851670"/>
          <a:ext cx="5904656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4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LR.train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(times=10000,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print_every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=1000)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EE86C5A-7BBA-4C5B-9C8D-53E6FBAE5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017214"/>
              </p:ext>
            </p:extLst>
          </p:nvPr>
        </p:nvGraphicFramePr>
        <p:xfrm>
          <a:off x="1115616" y="3795886"/>
          <a:ext cx="5904656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4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Logistic_Regression.run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124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로지스틱 회귀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603848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run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메소드의 파라미터로 새로운 데이터를 입력하여 출력 확인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restore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파라미터를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True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설정하면 최근 사용한 학습 모델을 불러와 다시 사용 가능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CF0357C-9F71-4C6F-8A93-8D7B3924F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018998"/>
              </p:ext>
            </p:extLst>
          </p:nvPr>
        </p:nvGraphicFramePr>
        <p:xfrm>
          <a:off x="1115616" y="1635646"/>
          <a:ext cx="5904656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4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LR.run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([[150], [160], [170], [180], [190]])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A9551C9-AC71-4215-BC8C-32677C0C6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148453"/>
              </p:ext>
            </p:extLst>
          </p:nvPr>
        </p:nvGraphicFramePr>
        <p:xfrm>
          <a:off x="1115616" y="2561262"/>
          <a:ext cx="5904656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4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13:	LR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AI.Logistic_Regression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(restore=True,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ckpt_name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="model_1")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50658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소프트맥스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회귀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423848" cy="360384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인공신경망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ANN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개념 필요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인공신경망은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딥러닝에서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설명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현재 챕터에서는 다차원 방정식으로 대체하여 설명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소프트맥스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회귀는 입력에 대해 다항 확률 관계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입력이 주어졌을 때 각 클래스별로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0~1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사잇값으로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표현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모든 클래스 값의 합은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452404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소프트맥스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회귀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423848" cy="360384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키에 따른 연령층을 예측하기 위한 회귀 모델을 구하는 예제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키와 연령층에 관한 데이터가 주어졌을 때 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각 연령층에 관한 클래스는 유아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어린이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성인으로 설정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클래스의 개수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K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3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으로 합니다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EAED2B-3972-4ED2-8684-BF3BA7278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783076"/>
            <a:ext cx="4195936" cy="203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018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소프트맥스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회귀</a:t>
            </a:r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988DE725-FA8C-4C3F-9643-A1CF9B30C1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8653167"/>
              </p:ext>
            </p:extLst>
          </p:nvPr>
        </p:nvGraphicFramePr>
        <p:xfrm>
          <a:off x="755576" y="1491630"/>
          <a:ext cx="2249170" cy="1309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2EC2CAF2-4958-4B75-ACBD-969E3F47FF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2545741"/>
              </p:ext>
            </p:extLst>
          </p:nvPr>
        </p:nvGraphicFramePr>
        <p:xfrm>
          <a:off x="3347864" y="1499250"/>
          <a:ext cx="2249170" cy="1301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93F7562D-0668-4D21-BE67-30D57BDAFC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797497"/>
              </p:ext>
            </p:extLst>
          </p:nvPr>
        </p:nvGraphicFramePr>
        <p:xfrm>
          <a:off x="5868144" y="1491630"/>
          <a:ext cx="2249170" cy="1301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590596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소프트맥스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회귀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423848" cy="360384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G_i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(x) :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모든 데이터와 클래스 간의 관계를 표현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G_i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(x)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을 구하기 위해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소프트맥스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회귀 모델이 임의의 곡선들을 가설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H_i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(x)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설정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각 클래스에 대한 가설들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H_i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(x)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을 데이터의 관계를 가장 잘 표현하도록 최적화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D34085ED-3C94-4B04-987A-19AE911736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7095991"/>
              </p:ext>
            </p:extLst>
          </p:nvPr>
        </p:nvGraphicFramePr>
        <p:xfrm>
          <a:off x="1047878" y="2787774"/>
          <a:ext cx="2249170" cy="1309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8E55888C-A02C-4726-9F93-FDF3466D64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1117888"/>
              </p:ext>
            </p:extLst>
          </p:nvPr>
        </p:nvGraphicFramePr>
        <p:xfrm>
          <a:off x="3658176" y="2780180"/>
          <a:ext cx="2249170" cy="1301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77E8C5B8-C675-46F7-A426-BA6D2C0BF5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4261211"/>
              </p:ext>
            </p:extLst>
          </p:nvPr>
        </p:nvGraphicFramePr>
        <p:xfrm>
          <a:off x="6279237" y="2787774"/>
          <a:ext cx="2249170" cy="1301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321742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소프트맥스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회귀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423848" cy="360384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최적화에 성공한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소프트맥스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회귀 모델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새로운 키 데이터가 주어졌을 때 유아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어린이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성인일 확률 예측 가능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모든 클래스 값의 합이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이어야 하므로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소프트맥스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함수를 이용해 각 클래스 값 조정</a:t>
            </a:r>
            <a:endParaRPr lang="en-US" altLang="ko-KR" sz="8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BF11AA-057E-45B9-A10E-F3B489FB0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493588"/>
            <a:ext cx="5915369" cy="231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2466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소프트맥스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회귀</a:t>
            </a: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B8BF38EE-F6AE-434C-A253-29207E3D43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1879361"/>
              </p:ext>
            </p:extLst>
          </p:nvPr>
        </p:nvGraphicFramePr>
        <p:xfrm>
          <a:off x="1115616" y="1707654"/>
          <a:ext cx="2249170" cy="1309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6FEE1D1E-072B-40D3-BC90-EE861C5B3F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9349573"/>
              </p:ext>
            </p:extLst>
          </p:nvPr>
        </p:nvGraphicFramePr>
        <p:xfrm>
          <a:off x="3491880" y="1699367"/>
          <a:ext cx="2249170" cy="1301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BD165316-F2A9-4C18-895C-3C4E1753B0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0430306"/>
              </p:ext>
            </p:extLst>
          </p:nvPr>
        </p:nvGraphicFramePr>
        <p:xfrm>
          <a:off x="5878907" y="1699367"/>
          <a:ext cx="2249170" cy="1301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348971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소프트맥스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회귀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423848" cy="385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과적합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오버피팅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)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과도하게 최적화 과정을 진행하면 극단적인 형태의 모델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H_i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(x)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 생성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과도한 최적화로 인해 원하는 결과를 얻을 수 없는 상태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8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과소적합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언더피팅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)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부족한 최적화로 인해 원하는 결과를 얻을 수 없는 상태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BAD22A69-B95E-4B7F-A71D-997DD1B6E2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3445254"/>
              </p:ext>
            </p:extLst>
          </p:nvPr>
        </p:nvGraphicFramePr>
        <p:xfrm>
          <a:off x="683568" y="2633980"/>
          <a:ext cx="2249170" cy="1309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FDB22C2E-B4A9-437E-BF75-B329A50B11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5294527"/>
              </p:ext>
            </p:extLst>
          </p:nvPr>
        </p:nvGraphicFramePr>
        <p:xfrm>
          <a:off x="3131840" y="2648792"/>
          <a:ext cx="2249170" cy="1301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51D1BDCF-7470-47C8-A0E3-C65C01830B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3675896"/>
              </p:ext>
            </p:extLst>
          </p:nvPr>
        </p:nvGraphicFramePr>
        <p:xfrm>
          <a:off x="5580112" y="2637790"/>
          <a:ext cx="2249170" cy="1301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574388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K-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평균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군집화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423848" cy="36038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예측과 최대화를 반복하며 최적해로 수렴하는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EM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알고리즘을 기반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차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군집 기준점으로부터 가까운 데이터들을 묶음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2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차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묶인 데이터들의 중심점을 군집 기준점으로 재설정하는 과정 반복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endParaRPr lang="en-US" altLang="ko-KR" sz="8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1747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분류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분류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입력과 처리 결과로 이루어진 훈련 데이터에서 분석할 수 있는 기준을 학습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학습된 기준에 따라 새로운 데이터를 어떤 종류로 구분할지 선택하는 기법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훈련 데이터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값과 클래스 또는 라벨로 이루어져 있음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분류 모델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값과 클래스를 학습해 새로운 값이 입력되면 어떤 클래스를 부여할지 선택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33568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K-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평균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군집화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423848" cy="36038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데이터들의 특징에 따라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K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개의 군집을 구하는 예제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키와 나이에 대한 데이터가 주어졌을 때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AD4F8F41-0320-408A-8F43-31B55E59B4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7068511"/>
              </p:ext>
            </p:extLst>
          </p:nvPr>
        </p:nvGraphicFramePr>
        <p:xfrm>
          <a:off x="3203848" y="2401222"/>
          <a:ext cx="4044950" cy="2359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4FEFF20-0B5F-4EBD-A0FA-11875B809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330959"/>
              </p:ext>
            </p:extLst>
          </p:nvPr>
        </p:nvGraphicFramePr>
        <p:xfrm>
          <a:off x="820568" y="2436490"/>
          <a:ext cx="2166620" cy="1828800"/>
        </p:xfrm>
        <a:graphic>
          <a:graphicData uri="http://schemas.openxmlformats.org/drawingml/2006/table">
            <a:tbl>
              <a:tblPr firstRow="1" firstCol="1" bandRow="1"/>
              <a:tblGrid>
                <a:gridCol w="1083310">
                  <a:extLst>
                    <a:ext uri="{9D8B030D-6E8A-4147-A177-3AD203B41FA5}">
                      <a16:colId xmlns:a16="http://schemas.microsoft.com/office/drawing/2014/main" val="3284632044"/>
                    </a:ext>
                  </a:extLst>
                </a:gridCol>
                <a:gridCol w="1083310">
                  <a:extLst>
                    <a:ext uri="{9D8B030D-6E8A-4147-A177-3AD203B41FA5}">
                      <a16:colId xmlns:a16="http://schemas.microsoft.com/office/drawing/2014/main" val="127595149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900">
                          <a:solidFill>
                            <a:srgbClr val="000000"/>
                          </a:solidFill>
                          <a:effectLst/>
                          <a:latin typeface="-윤명조22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키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-윤명조22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(cm)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900">
                          <a:solidFill>
                            <a:srgbClr val="000000"/>
                          </a:solidFill>
                          <a:effectLst/>
                          <a:latin typeface="-윤명조22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나이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7294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73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04124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62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0.3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66587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83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1.8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7845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110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5.5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8637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139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10.3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61149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123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7.7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814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177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17.8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29107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159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16.3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43516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182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19.1</a:t>
                      </a:r>
                      <a:endParaRPr lang="ko-KR" sz="1000" dirty="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8137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5216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K-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평균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군집화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423848" cy="360384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랜덤으로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K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개의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군집점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설정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각 군집점을 기준으로 가까운 데이터들을 묶음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8DAAAA-EEB8-44CC-9BC9-FC8F0D8AB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283718"/>
            <a:ext cx="4060288" cy="23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757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K-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평균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군집화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423848" cy="360384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묶인 데이터들의 중심점을 찾고 이 점을 군집점으로 재설정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4B9A81-8E64-44EA-8317-6536BB8E2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816299"/>
            <a:ext cx="4060288" cy="23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424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K-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평균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군집화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423848" cy="360384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 과정을 군집점과 중심점의 오차가 최솟값이 될 때까지 반복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최적화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2985CC-1980-46E1-AF78-F2163EB28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923678"/>
            <a:ext cx="4060288" cy="23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663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K-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평균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군집화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423848" cy="360384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최적화에 성공한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K-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평균 군집화 모델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새로운 키 데이터가 주어졌을 때 가장 가까운 군집에 포함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필요에 따라 군집점을 재설정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E65404-EEF7-4C56-9D99-D51857652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551600"/>
            <a:ext cx="4060288" cy="23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473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내용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인공지능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약인공지능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특정 분야에서 우수한 능력을 가진 인공지능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강인공지능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모든 분야에서 인간과 비슷한 능력을 가진 인공지능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초인공지능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모든 분야에서 인간을 초월한 능력을 가진 인공지능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머신러닝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컴퓨터 시스템이 데이터를 학습하는 과정</a:t>
            </a:r>
          </a:p>
        </p:txBody>
      </p:sp>
    </p:spTree>
    <p:extLst>
      <p:ext uri="{BB962C8B-B14F-4D97-AF65-F5344CB8AC3E}">
        <p14:creationId xmlns:p14="http://schemas.microsoft.com/office/powerpoint/2010/main" val="39807460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내용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지도 학습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컴퓨터가 출력한 결과와 비교하여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머신러닝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모델을 최적화하는 방법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학습 결과가 어떻게 출력되어야 하는지 알려준 상태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분류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분류 기준을 학습하고 새로운 데이터를 어떤 결과로 분류할지 선택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입력과 분류 결과가 주어진 상태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회귀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두 값의 수학적 관계를 학습하고 새로운 데이터의 결과의 출력 예측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입력과 결과가 주어진 상태</a:t>
            </a:r>
          </a:p>
        </p:txBody>
      </p:sp>
    </p:spTree>
    <p:extLst>
      <p:ext uri="{BB962C8B-B14F-4D97-AF65-F5344CB8AC3E}">
        <p14:creationId xmlns:p14="http://schemas.microsoft.com/office/powerpoint/2010/main" val="38259267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내용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74786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비지도 학습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컴퓨터가 입력 데이터의 특징을 추론하고 특징의 기준을 구체화하는 방법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 데이터만 주어진 상태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군집화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 데이터 값이 비슷한 것끼리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군집시켜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군집 기준을 구체화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새로운 데이터에 대한 군집 그룹을 정하는 기법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강화 학습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더 나은 결과를 출력할 때 보상을 주며 오차를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줄여나가는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학습 방법</a:t>
            </a:r>
          </a:p>
        </p:txBody>
      </p:sp>
    </p:spTree>
    <p:extLst>
      <p:ext uri="{BB962C8B-B14F-4D97-AF65-F5344CB8AC3E}">
        <p14:creationId xmlns:p14="http://schemas.microsoft.com/office/powerpoint/2010/main" val="8637688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내용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머신러닝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기법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선형 회귀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입력과 결과의 선형 관계를 분석하는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머신러닝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모델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로지스틱 회귀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입력과 결과에 대해 이항 관계를 분석하는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머신러닝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모델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소프트맥스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회귀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입력과 결과에 대해 다항 관계를 분석하는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머신러닝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모델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K-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평균 군집화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가까운 입력 데이터끼리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군집시키는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방법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군집 기준을 추론하는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머신러닝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모델</a:t>
            </a:r>
          </a:p>
        </p:txBody>
      </p:sp>
    </p:spTree>
    <p:extLst>
      <p:ext uri="{BB962C8B-B14F-4D97-AF65-F5344CB8AC3E}">
        <p14:creationId xmlns:p14="http://schemas.microsoft.com/office/powerpoint/2010/main" val="35338410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문제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34.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다음 문장들을 읽고 빈 칸을 채워보세요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A.	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특정 분야에서 우수한 능력을 가진 인공지능을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약인공지능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이라 한다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B.	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컴퓨터 시스템이 주어진 데이터를 학습하는 과정을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머신러닝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이라 한다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C.	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머신러닝은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학습 방식에 따라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지도 학습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-, -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비지도 학습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-, -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강화 학습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으로 나눌 수 있다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D.	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대표적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머신러닝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기법은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선형 회귀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-, -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로지스틱 회귀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-, -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소프트맥스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회귀</a:t>
            </a:r>
            <a:b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</a:b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-K-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평균 군집화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등이 있다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C870E9-3E67-4914-8CE4-6672D8543FB3}"/>
              </a:ext>
            </a:extLst>
          </p:cNvPr>
          <p:cNvSpPr/>
          <p:nvPr/>
        </p:nvSpPr>
        <p:spPr>
          <a:xfrm>
            <a:off x="6084168" y="1851670"/>
            <a:ext cx="15086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E677F3-A055-4CEF-8DFA-3A86E5B64DDB}"/>
              </a:ext>
            </a:extLst>
          </p:cNvPr>
          <p:cNvSpPr/>
          <p:nvPr/>
        </p:nvSpPr>
        <p:spPr>
          <a:xfrm>
            <a:off x="6539735" y="2283718"/>
            <a:ext cx="122060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58CC12-2A02-4DD1-B189-5857BFEE8EAB}"/>
              </a:ext>
            </a:extLst>
          </p:cNvPr>
          <p:cNvSpPr/>
          <p:nvPr/>
        </p:nvSpPr>
        <p:spPr>
          <a:xfrm>
            <a:off x="4524998" y="2748986"/>
            <a:ext cx="122060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6D9B0E-EB72-459B-9A15-1C671733560B}"/>
              </a:ext>
            </a:extLst>
          </p:cNvPr>
          <p:cNvSpPr/>
          <p:nvPr/>
        </p:nvSpPr>
        <p:spPr>
          <a:xfrm>
            <a:off x="5947676" y="2742059"/>
            <a:ext cx="147693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0CC1257-56A1-4BD2-98E7-8DC6A412CCF3}"/>
              </a:ext>
            </a:extLst>
          </p:cNvPr>
          <p:cNvSpPr/>
          <p:nvPr/>
        </p:nvSpPr>
        <p:spPr>
          <a:xfrm>
            <a:off x="7571410" y="2748986"/>
            <a:ext cx="134266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6CD1A8-37B2-4105-9A76-7C085DA98100}"/>
              </a:ext>
            </a:extLst>
          </p:cNvPr>
          <p:cNvSpPr/>
          <p:nvPr/>
        </p:nvSpPr>
        <p:spPr>
          <a:xfrm>
            <a:off x="4041092" y="3637409"/>
            <a:ext cx="122060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A25C46-9103-4776-AE66-956467F42764}"/>
              </a:ext>
            </a:extLst>
          </p:cNvPr>
          <p:cNvSpPr/>
          <p:nvPr/>
        </p:nvSpPr>
        <p:spPr>
          <a:xfrm>
            <a:off x="5352328" y="3627253"/>
            <a:ext cx="1787093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B990CD7-7CD5-41FD-B65D-65DB787A4AC2}"/>
              </a:ext>
            </a:extLst>
          </p:cNvPr>
          <p:cNvSpPr/>
          <p:nvPr/>
        </p:nvSpPr>
        <p:spPr>
          <a:xfrm>
            <a:off x="7248164" y="3637409"/>
            <a:ext cx="1787093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459F63B-4CDE-4348-87FA-14FE9E6A3B63}"/>
              </a:ext>
            </a:extLst>
          </p:cNvPr>
          <p:cNvSpPr/>
          <p:nvPr/>
        </p:nvSpPr>
        <p:spPr>
          <a:xfrm>
            <a:off x="1475656" y="4011910"/>
            <a:ext cx="187220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10812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분류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분류 기법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이진 분류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클래스가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True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와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False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이루어져 있는 모델로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데이터를 두 가지로 분류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로지스틱 회귀를 이용해 구현하기도 함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다중 분류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클래스가 여러 개로 이루어져 있는 모델로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데이터를 여러 클래스로 분류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소프트맥스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회귀를 이용해 구현하기도 함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81504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문제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35.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다음 코드는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Pop.AI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라이브러리를 이용하여 선형 회귀를 구현한 코드입니다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질문을 읽고 답해보세요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742F5BB-C87E-401F-AA1D-1688A0B93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410400"/>
              </p:ext>
            </p:extLst>
          </p:nvPr>
        </p:nvGraphicFramePr>
        <p:xfrm>
          <a:off x="755576" y="2228850"/>
          <a:ext cx="5904656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4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from pop import AI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LR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AI.Linear_Regression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LR.X_data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[[0],[1],[2],[3], [4],[5],[6],[7],[8]]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LR.Y_data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[[0],[1],[2],[3], [4],[5],[6],[7],[8]]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LR.train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(times=1000,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print_every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=100)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LR.run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51955221-B653-4A4E-AF71-CED77CA3FEA9}"/>
              </a:ext>
            </a:extLst>
          </p:cNvPr>
          <p:cNvSpPr/>
          <p:nvPr/>
        </p:nvSpPr>
        <p:spPr>
          <a:xfrm>
            <a:off x="2541450" y="2951522"/>
            <a:ext cx="2012696" cy="21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X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C870E9-3E67-4914-8CE4-6672D8543FB3}"/>
              </a:ext>
            </a:extLst>
          </p:cNvPr>
          <p:cNvSpPr/>
          <p:nvPr/>
        </p:nvSpPr>
        <p:spPr>
          <a:xfrm>
            <a:off x="2541450" y="3208201"/>
            <a:ext cx="2012696" cy="21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Y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665327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A.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수식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y=2x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회귀할 수 있도록 빈 칸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X, Y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 들어갈 학습 데이터셋을 작성해보세요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B. A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에서 작성한 데이터셋으로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손실율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0.001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이하까지 학습시키고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100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을 입력했을 때 출력을 작성하세요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25561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C.	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선형회귀 모델을 새롭게 생성하고 다음과 같은 주가 그래프와 표가 주어졌을 때 선형 회귀하여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15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시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30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분 예측 값과 학습 횟수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(Step)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을 작성하세요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AC6143-DACB-41CE-92E3-E979D9082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2090972"/>
            <a:ext cx="3287063" cy="1852378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8078608-A6D1-4180-B090-FFA829FA2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24673"/>
              </p:ext>
            </p:extLst>
          </p:nvPr>
        </p:nvGraphicFramePr>
        <p:xfrm>
          <a:off x="1086994" y="4091622"/>
          <a:ext cx="7582659" cy="960755"/>
        </p:xfrm>
        <a:graphic>
          <a:graphicData uri="http://schemas.openxmlformats.org/drawingml/2006/table">
            <a:tbl>
              <a:tblPr firstRow="1" firstCol="1" bandRow="1"/>
              <a:tblGrid>
                <a:gridCol w="1083237">
                  <a:extLst>
                    <a:ext uri="{9D8B030D-6E8A-4147-A177-3AD203B41FA5}">
                      <a16:colId xmlns:a16="http://schemas.microsoft.com/office/drawing/2014/main" val="3810952913"/>
                    </a:ext>
                  </a:extLst>
                </a:gridCol>
                <a:gridCol w="1083237">
                  <a:extLst>
                    <a:ext uri="{9D8B030D-6E8A-4147-A177-3AD203B41FA5}">
                      <a16:colId xmlns:a16="http://schemas.microsoft.com/office/drawing/2014/main" val="4143784576"/>
                    </a:ext>
                  </a:extLst>
                </a:gridCol>
                <a:gridCol w="1083237">
                  <a:extLst>
                    <a:ext uri="{9D8B030D-6E8A-4147-A177-3AD203B41FA5}">
                      <a16:colId xmlns:a16="http://schemas.microsoft.com/office/drawing/2014/main" val="2443702767"/>
                    </a:ext>
                  </a:extLst>
                </a:gridCol>
                <a:gridCol w="1083237">
                  <a:extLst>
                    <a:ext uri="{9D8B030D-6E8A-4147-A177-3AD203B41FA5}">
                      <a16:colId xmlns:a16="http://schemas.microsoft.com/office/drawing/2014/main" val="1083360529"/>
                    </a:ext>
                  </a:extLst>
                </a:gridCol>
                <a:gridCol w="1083237">
                  <a:extLst>
                    <a:ext uri="{9D8B030D-6E8A-4147-A177-3AD203B41FA5}">
                      <a16:colId xmlns:a16="http://schemas.microsoft.com/office/drawing/2014/main" val="1848412337"/>
                    </a:ext>
                  </a:extLst>
                </a:gridCol>
                <a:gridCol w="1083237">
                  <a:extLst>
                    <a:ext uri="{9D8B030D-6E8A-4147-A177-3AD203B41FA5}">
                      <a16:colId xmlns:a16="http://schemas.microsoft.com/office/drawing/2014/main" val="2821476815"/>
                    </a:ext>
                  </a:extLst>
                </a:gridCol>
                <a:gridCol w="1083237">
                  <a:extLst>
                    <a:ext uri="{9D8B030D-6E8A-4147-A177-3AD203B41FA5}">
                      <a16:colId xmlns:a16="http://schemas.microsoft.com/office/drawing/2014/main" val="4087039984"/>
                    </a:ext>
                  </a:extLst>
                </a:gridCol>
              </a:tblGrid>
              <a:tr h="27495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643255" algn="l"/>
                        </a:tabLst>
                      </a:pPr>
                      <a:r>
                        <a:rPr lang="en-US" sz="1500">
                          <a:effectLst/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  <a:cs typeface="경기천년바탕 Regular" panose="02020503020101020101" pitchFamily="18" charset="-127"/>
                        </a:rPr>
                        <a:t>9</a:t>
                      </a:r>
                      <a:endParaRPr lang="ko-KR" sz="1500">
                        <a:effectLst/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  <a:cs typeface="경기천년바탕 Regular" panose="020205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643255" algn="l"/>
                        </a:tabLst>
                      </a:pPr>
                      <a:r>
                        <a:rPr lang="en-US" sz="1500">
                          <a:effectLst/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  <a:cs typeface="경기천년바탕 Regular" panose="02020503020101020101" pitchFamily="18" charset="-127"/>
                        </a:rPr>
                        <a:t>9.5</a:t>
                      </a:r>
                      <a:endParaRPr lang="ko-KR" sz="1500">
                        <a:effectLst/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  <a:cs typeface="경기천년바탕 Regular" panose="020205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643255" algn="l"/>
                        </a:tabLst>
                      </a:pPr>
                      <a:r>
                        <a:rPr lang="en-US" sz="1500">
                          <a:effectLst/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  <a:cs typeface="경기천년바탕 Regular" panose="02020503020101020101" pitchFamily="18" charset="-127"/>
                        </a:rPr>
                        <a:t>10</a:t>
                      </a:r>
                      <a:endParaRPr lang="ko-KR" sz="1500">
                        <a:effectLst/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  <a:cs typeface="경기천년바탕 Regular" panose="020205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643255" algn="l"/>
                        </a:tabLst>
                      </a:pPr>
                      <a:r>
                        <a:rPr lang="en-US" sz="1500">
                          <a:effectLst/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  <a:cs typeface="경기천년바탕 Regular" panose="02020503020101020101" pitchFamily="18" charset="-127"/>
                        </a:rPr>
                        <a:t>10.5</a:t>
                      </a:r>
                      <a:endParaRPr lang="ko-KR" sz="1500">
                        <a:effectLst/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  <a:cs typeface="경기천년바탕 Regular" panose="020205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643255" algn="l"/>
                        </a:tabLst>
                      </a:pPr>
                      <a:r>
                        <a:rPr lang="en-US" sz="1500">
                          <a:effectLst/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  <a:cs typeface="경기천년바탕 Regular" panose="02020503020101020101" pitchFamily="18" charset="-127"/>
                        </a:rPr>
                        <a:t>11</a:t>
                      </a:r>
                      <a:endParaRPr lang="ko-KR" sz="1500">
                        <a:effectLst/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  <a:cs typeface="경기천년바탕 Regular" panose="020205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643255" algn="l"/>
                        </a:tabLst>
                      </a:pPr>
                      <a:r>
                        <a:rPr lang="en-US" sz="1500">
                          <a:effectLst/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  <a:cs typeface="경기천년바탕 Regular" panose="02020503020101020101" pitchFamily="18" charset="-127"/>
                        </a:rPr>
                        <a:t>11.5</a:t>
                      </a:r>
                      <a:endParaRPr lang="ko-KR" sz="1500">
                        <a:effectLst/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  <a:cs typeface="경기천년바탕 Regular" panose="020205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643255" algn="l"/>
                        </a:tabLst>
                      </a:pPr>
                      <a:r>
                        <a:rPr lang="en-US" sz="1500">
                          <a:effectLst/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  <a:cs typeface="경기천년바탕 Regular" panose="02020503020101020101" pitchFamily="18" charset="-127"/>
                        </a:rPr>
                        <a:t>12</a:t>
                      </a:r>
                      <a:endParaRPr lang="ko-KR" sz="1500">
                        <a:effectLst/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  <a:cs typeface="경기천년바탕 Regular" panose="020205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087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643255" algn="l"/>
                        </a:tabLst>
                      </a:pPr>
                      <a:r>
                        <a:rPr lang="en-US" sz="1500">
                          <a:effectLst/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  <a:cs typeface="경기천년바탕 Regular" panose="02020503020101020101" pitchFamily="18" charset="-127"/>
                        </a:rPr>
                        <a:t>48.7</a:t>
                      </a:r>
                      <a:endParaRPr lang="ko-KR" sz="1500">
                        <a:effectLst/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  <a:cs typeface="경기천년바탕 Regular" panose="020205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643255" algn="l"/>
                        </a:tabLst>
                      </a:pPr>
                      <a:r>
                        <a:rPr lang="en-US" sz="1500">
                          <a:effectLst/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  <a:cs typeface="경기천년바탕 Regular" panose="02020503020101020101" pitchFamily="18" charset="-127"/>
                        </a:rPr>
                        <a:t>48.45</a:t>
                      </a:r>
                      <a:endParaRPr lang="ko-KR" sz="1500">
                        <a:effectLst/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  <a:cs typeface="경기천년바탕 Regular" panose="020205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643255" algn="l"/>
                        </a:tabLst>
                      </a:pPr>
                      <a:r>
                        <a:rPr lang="en-US" sz="1500">
                          <a:effectLst/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  <a:cs typeface="경기천년바탕 Regular" panose="02020503020101020101" pitchFamily="18" charset="-127"/>
                        </a:rPr>
                        <a:t>48.45</a:t>
                      </a:r>
                      <a:endParaRPr lang="ko-KR" sz="1500">
                        <a:effectLst/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  <a:cs typeface="경기천년바탕 Regular" panose="020205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643255" algn="l"/>
                        </a:tabLst>
                      </a:pPr>
                      <a:r>
                        <a:rPr lang="en-US" sz="1500">
                          <a:effectLst/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  <a:cs typeface="경기천년바탕 Regular" panose="02020503020101020101" pitchFamily="18" charset="-127"/>
                        </a:rPr>
                        <a:t>48.6</a:t>
                      </a:r>
                      <a:endParaRPr lang="ko-KR" sz="1500">
                        <a:effectLst/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  <a:cs typeface="경기천년바탕 Regular" panose="020205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643255" algn="l"/>
                        </a:tabLst>
                      </a:pPr>
                      <a:r>
                        <a:rPr lang="en-US" sz="1500">
                          <a:effectLst/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  <a:cs typeface="경기천년바탕 Regular" panose="02020503020101020101" pitchFamily="18" charset="-127"/>
                        </a:rPr>
                        <a:t>48.7</a:t>
                      </a:r>
                      <a:endParaRPr lang="ko-KR" sz="1500">
                        <a:effectLst/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  <a:cs typeface="경기천년바탕 Regular" panose="020205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643255" algn="l"/>
                        </a:tabLst>
                      </a:pPr>
                      <a:r>
                        <a:rPr lang="en-US" sz="1500">
                          <a:effectLst/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  <a:cs typeface="경기천년바탕 Regular" panose="02020503020101020101" pitchFamily="18" charset="-127"/>
                        </a:rPr>
                        <a:t>48.9</a:t>
                      </a:r>
                      <a:endParaRPr lang="ko-KR" sz="1500">
                        <a:effectLst/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  <a:cs typeface="경기천년바탕 Regular" panose="020205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643255" algn="l"/>
                        </a:tabLst>
                      </a:pPr>
                      <a:r>
                        <a:rPr lang="en-US" sz="1500">
                          <a:effectLst/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  <a:cs typeface="경기천년바탕 Regular" panose="02020503020101020101" pitchFamily="18" charset="-127"/>
                        </a:rPr>
                        <a:t>49.05</a:t>
                      </a:r>
                      <a:endParaRPr lang="ko-KR" sz="1500">
                        <a:effectLst/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  <a:cs typeface="경기천년바탕 Regular" panose="020205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754086"/>
                  </a:ext>
                </a:extLst>
              </a:tr>
              <a:tr h="11938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643255" algn="l"/>
                        </a:tabLst>
                      </a:pPr>
                      <a:r>
                        <a:rPr lang="en-US" sz="1500">
                          <a:effectLst/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  <a:cs typeface="경기천년바탕 Regular" panose="02020503020101020101" pitchFamily="18" charset="-127"/>
                        </a:rPr>
                        <a:t>12.5</a:t>
                      </a:r>
                      <a:endParaRPr lang="ko-KR" sz="1500">
                        <a:effectLst/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  <a:cs typeface="경기천년바탕 Regular" panose="020205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643255" algn="l"/>
                        </a:tabLst>
                      </a:pPr>
                      <a:r>
                        <a:rPr lang="en-US" sz="1500">
                          <a:effectLst/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  <a:cs typeface="경기천년바탕 Regular" panose="02020503020101020101" pitchFamily="18" charset="-127"/>
                        </a:rPr>
                        <a:t>13</a:t>
                      </a:r>
                      <a:endParaRPr lang="ko-KR" sz="1500">
                        <a:effectLst/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  <a:cs typeface="경기천년바탕 Regular" panose="020205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643255" algn="l"/>
                        </a:tabLst>
                      </a:pPr>
                      <a:r>
                        <a:rPr lang="en-US" sz="1500">
                          <a:effectLst/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  <a:cs typeface="경기천년바탕 Regular" panose="02020503020101020101" pitchFamily="18" charset="-127"/>
                        </a:rPr>
                        <a:t>13.5</a:t>
                      </a:r>
                      <a:endParaRPr lang="ko-KR" sz="1500">
                        <a:effectLst/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  <a:cs typeface="경기천년바탕 Regular" panose="020205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643255" algn="l"/>
                        </a:tabLst>
                      </a:pPr>
                      <a:r>
                        <a:rPr lang="en-US" sz="1500">
                          <a:effectLst/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  <a:cs typeface="경기천년바탕 Regular" panose="02020503020101020101" pitchFamily="18" charset="-127"/>
                        </a:rPr>
                        <a:t>14</a:t>
                      </a:r>
                      <a:endParaRPr lang="ko-KR" sz="1500">
                        <a:effectLst/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  <a:cs typeface="경기천년바탕 Regular" panose="020205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643255" algn="l"/>
                        </a:tabLst>
                      </a:pPr>
                      <a:r>
                        <a:rPr lang="en-US" sz="1500">
                          <a:effectLst/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  <a:cs typeface="경기천년바탕 Regular" panose="02020503020101020101" pitchFamily="18" charset="-127"/>
                        </a:rPr>
                        <a:t>14.5</a:t>
                      </a:r>
                      <a:endParaRPr lang="ko-KR" sz="1500">
                        <a:effectLst/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  <a:cs typeface="경기천년바탕 Regular" panose="020205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643255" algn="l"/>
                        </a:tabLst>
                      </a:pPr>
                      <a:r>
                        <a:rPr lang="en-US" sz="1500">
                          <a:effectLst/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  <a:cs typeface="경기천년바탕 Regular" panose="02020503020101020101" pitchFamily="18" charset="-127"/>
                        </a:rPr>
                        <a:t>15</a:t>
                      </a:r>
                      <a:endParaRPr lang="ko-KR" sz="1500">
                        <a:effectLst/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  <a:cs typeface="경기천년바탕 Regular" panose="020205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643255" algn="l"/>
                        </a:tabLst>
                      </a:pPr>
                      <a:r>
                        <a:rPr lang="en-US" sz="1500">
                          <a:effectLst/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  <a:cs typeface="경기천년바탕 Regular" panose="02020503020101020101" pitchFamily="18" charset="-127"/>
                        </a:rPr>
                        <a:t> </a:t>
                      </a:r>
                      <a:endParaRPr lang="ko-KR" sz="1500">
                        <a:effectLst/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  <a:cs typeface="경기천년바탕 Regular" panose="020205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386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643255" algn="l"/>
                        </a:tabLst>
                      </a:pPr>
                      <a:r>
                        <a:rPr lang="en-US" sz="1500">
                          <a:effectLst/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  <a:cs typeface="경기천년바탕 Regular" panose="02020503020101020101" pitchFamily="18" charset="-127"/>
                        </a:rPr>
                        <a:t>49.05</a:t>
                      </a:r>
                      <a:endParaRPr lang="ko-KR" sz="1500">
                        <a:effectLst/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  <a:cs typeface="경기천년바탕 Regular" panose="020205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643255" algn="l"/>
                        </a:tabLst>
                      </a:pPr>
                      <a:r>
                        <a:rPr lang="en-US" sz="1500">
                          <a:effectLst/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  <a:cs typeface="경기천년바탕 Regular" panose="02020503020101020101" pitchFamily="18" charset="-127"/>
                        </a:rPr>
                        <a:t>48.95</a:t>
                      </a:r>
                      <a:endParaRPr lang="ko-KR" sz="1500">
                        <a:effectLst/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  <a:cs typeface="경기천년바탕 Regular" panose="020205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643255" algn="l"/>
                        </a:tabLst>
                      </a:pPr>
                      <a:r>
                        <a:rPr lang="en-US" sz="1500">
                          <a:effectLst/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  <a:cs typeface="경기천년바탕 Regular" panose="02020503020101020101" pitchFamily="18" charset="-127"/>
                        </a:rPr>
                        <a:t>49.05</a:t>
                      </a:r>
                      <a:endParaRPr lang="ko-KR" sz="1500">
                        <a:effectLst/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  <a:cs typeface="경기천년바탕 Regular" panose="020205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643255" algn="l"/>
                        </a:tabLst>
                      </a:pPr>
                      <a:r>
                        <a:rPr lang="en-US" sz="1500">
                          <a:effectLst/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  <a:cs typeface="경기천년바탕 Regular" panose="02020503020101020101" pitchFamily="18" charset="-127"/>
                        </a:rPr>
                        <a:t>48.9</a:t>
                      </a:r>
                      <a:endParaRPr lang="ko-KR" sz="1500">
                        <a:effectLst/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  <a:cs typeface="경기천년바탕 Regular" panose="020205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643255" algn="l"/>
                        </a:tabLst>
                      </a:pPr>
                      <a:r>
                        <a:rPr lang="en-US" sz="1500">
                          <a:effectLst/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  <a:cs typeface="경기천년바탕 Regular" panose="02020503020101020101" pitchFamily="18" charset="-127"/>
                        </a:rPr>
                        <a:t>49.35</a:t>
                      </a:r>
                      <a:endParaRPr lang="ko-KR" sz="1500">
                        <a:effectLst/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  <a:cs typeface="경기천년바탕 Regular" panose="020205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643255" algn="l"/>
                        </a:tabLst>
                      </a:pPr>
                      <a:r>
                        <a:rPr lang="en-US" sz="1500" dirty="0">
                          <a:effectLst/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  <a:cs typeface="경기천년바탕 Regular" panose="02020503020101020101" pitchFamily="18" charset="-127"/>
                        </a:rPr>
                        <a:t>49.65</a:t>
                      </a:r>
                      <a:endParaRPr lang="ko-KR" sz="1500" dirty="0">
                        <a:effectLst/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  <a:cs typeface="경기천년바탕 Regular" panose="020205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36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3560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문제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36.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다음 코드는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Pop.AI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라이브러리를 이용하여 로지스틱 회귀를 구현한 코드입니다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질문을 읽고 답해보세요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B5F2C-451E-4912-984E-31A385000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835031"/>
              </p:ext>
            </p:extLst>
          </p:nvPr>
        </p:nvGraphicFramePr>
        <p:xfrm>
          <a:off x="755576" y="2228850"/>
          <a:ext cx="5904656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4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from pop import AI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LR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AI.Logistic_Regression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LR.X_data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[[0],[1],[2],[3], [4],[5],[6],[7],[8]]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LR.Y_data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[[0],[1],[2],[3], [4],[5],[6],[7],[8]]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LR.train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LR.run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E444539B-4F7F-4C3C-8D0A-424FE414B218}"/>
              </a:ext>
            </a:extLst>
          </p:cNvPr>
          <p:cNvSpPr/>
          <p:nvPr/>
        </p:nvSpPr>
        <p:spPr>
          <a:xfrm>
            <a:off x="2541450" y="2951522"/>
            <a:ext cx="2012696" cy="21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X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F7DA93-928A-43E7-8996-DBE7CE5ACC96}"/>
              </a:ext>
            </a:extLst>
          </p:cNvPr>
          <p:cNvSpPr/>
          <p:nvPr/>
        </p:nvSpPr>
        <p:spPr>
          <a:xfrm>
            <a:off x="2541450" y="3208201"/>
            <a:ext cx="2012696" cy="21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Y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470166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A.	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양수면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음수면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0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을 출력하도록 회귀하고자 할 때 빈 칸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X, Y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 들어갈 학습 데이터셋을 작성하세요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B.	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로지스틱 회귀 모델에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-1, 100, -0.01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입력했을 때의 출력을 확인해보고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 -0.01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을 입력했을 때 오차가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0.1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이하인 모델을 만들어보고 모델의 손실율을 작성하세요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27757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문제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37.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아래의 코드는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AIoT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SerBot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Cds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센서를 이용하여 주변 밝기를 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저항값으로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출력하는 코드입니다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조도계를 사용하거나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스마트폰에서 ‘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조도계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’ 애플리케이션을 다운 받아 다음 문제를 해결해보세요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(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단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조도계의 단위는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Lux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합니다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.)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B5F2C-451E-4912-984E-31A385000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231355"/>
              </p:ext>
            </p:extLst>
          </p:nvPr>
        </p:nvGraphicFramePr>
        <p:xfrm>
          <a:off x="755576" y="3219822"/>
          <a:ext cx="5904656" cy="1348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4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from pop import AI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from pop 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Cds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delay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cds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Cds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(7)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value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cds.readAverage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print(value)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4763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A.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조도계를 옆에 두고 코드를 실행시킨 후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조도계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값과 출력 값의 차이를 확인해보세요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B.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빈 배열을 생성하고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Cds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값을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0.5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초 간격으로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10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회 이상 추가하는 코드를 작성하세요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C.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다음 코드를 이용해 빈 배열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2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개를 생성하고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Cds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값과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조도계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값을 동시에 측정하여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Cds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값 배열과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조도계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값 배열을 만들어보세요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BF12189-2425-40F7-A855-E3956F10C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070381"/>
              </p:ext>
            </p:extLst>
          </p:nvPr>
        </p:nvGraphicFramePr>
        <p:xfrm>
          <a:off x="1259632" y="3723878"/>
          <a:ext cx="5904656" cy="116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4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arr_cds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[]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arr_lux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[]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for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in range(10):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arr_cds.append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cds.readAverage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arr_lux.append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(int(input("Lux: ")))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101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D.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Pop.AI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라이브러리의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Linear_Regression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클래스를 사용해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에서 만든 두 배열을 각각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X, Y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데이터로 하고 선형 회귀하는 코드를 작성하세요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E.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회귀 모델의 출력과 실제 조도계의 값을 비교해보고 데이터셋 추가 수집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추가 학습 등 방법으로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±30 lux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미만의 오차 범위를 갖는 회귀 모델을 만들어보세요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540660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05600" cy="514350"/>
          </a:xfrm>
        </p:spPr>
        <p:txBody>
          <a:bodyPr/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7.2 </a:t>
            </a:r>
            <a:r>
              <a:rPr lang="ko-KR" altLang="en-US" dirty="0" err="1">
                <a:latin typeface="HY강B" panose="02030600000101010101" pitchFamily="18" charset="-127"/>
                <a:ea typeface="HY강B" panose="02030600000101010101" pitchFamily="18" charset="-127"/>
              </a:rPr>
              <a:t>딥러닝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8981" y="1089942"/>
            <a:ext cx="8175635" cy="1975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3600" dirty="0" err="1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AIoT</a:t>
            </a:r>
            <a:r>
              <a:rPr lang="en-US" altLang="ko-KR" sz="3600" dirty="0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3600" dirty="0" err="1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Serbot</a:t>
            </a:r>
            <a:r>
              <a:rPr lang="ko-KR" altLang="en-US" sz="3600" dirty="0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으로 배우는</a:t>
            </a:r>
            <a:endParaRPr lang="en-US" altLang="ko-KR" sz="3600" dirty="0">
              <a:solidFill>
                <a:srgbClr val="FFFF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5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온디바이스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AI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프로그래밍</a:t>
            </a: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0" y="4537528"/>
            <a:ext cx="2267744" cy="5143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HY강B" panose="02030600000101010101" pitchFamily="18" charset="-127"/>
                <a:ea typeface="HY강B" panose="02030600000101010101" pitchFamily="18" charset="-127"/>
              </a:rPr>
              <a:t>7. </a:t>
            </a:r>
            <a:r>
              <a:rPr lang="ko-KR" altLang="en-US">
                <a:latin typeface="HY강B" panose="02030600000101010101" pitchFamily="18" charset="-127"/>
                <a:ea typeface="HY강B" panose="02030600000101010101" pitchFamily="18" charset="-127"/>
              </a:rPr>
              <a:t>인공지능</a:t>
            </a:r>
            <a:r>
              <a:rPr lang="en-US" altLang="ko-KR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225028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딥러닝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딥러닝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인공신경망을 기반으로 설계된 기법들을 일컫는 말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인공신경망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인간의 신경망을 모방하여 만들어진 알고리즘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퍼셉트론에서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시작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인공신경망을 기반으로 만들어진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딥러닝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기법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심층신경망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합성곱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신경망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순환신경망 등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338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회귀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회귀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입력과 처리 결과로 이루어진 훈련 데이터로부터 두 값의 관계를 학습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어떤 데이터가 새롭게 입력될지 예측하는 기법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60505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퍼셉트론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다수의 데이터로 하나의 결과를 출력하도록 하는 복합 논리 회로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하나 이상의 데이터 값을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입력받고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각 입력에 가중치를 곱함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 값들을 모두 합해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기준값보다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크면 활성화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(True)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기준값보다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작으면 비활성화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(False)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복합적 요인 중 각 요인이 결과에 미치는 영향을 분석할 때 사용</a:t>
            </a:r>
            <a:endParaRPr lang="en-US" altLang="ko-KR" sz="8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11542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퍼셉트론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복합적 요인에 따른 성별 예측을 위한 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퍼셉트론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모델 구하는 예제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같이 키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발 크기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머리카락 길이와 성별에 관한 데이터 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성별 값은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True(1)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가 여성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False(0)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가 남성일 경우로 설정</a:t>
            </a:r>
            <a:endParaRPr lang="en-US" altLang="ko-KR" sz="5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2EA65D1-D9A3-45DB-ADB2-04DB1D441A0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59632" y="2743200"/>
          <a:ext cx="4306570" cy="1828800"/>
        </p:xfrm>
        <a:graphic>
          <a:graphicData uri="http://schemas.openxmlformats.org/drawingml/2006/table">
            <a:tbl>
              <a:tblPr firstRow="1" firstCol="1" bandRow="1"/>
              <a:tblGrid>
                <a:gridCol w="1083310">
                  <a:extLst>
                    <a:ext uri="{9D8B030D-6E8A-4147-A177-3AD203B41FA5}">
                      <a16:colId xmlns:a16="http://schemas.microsoft.com/office/drawing/2014/main" val="1386647630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1427183940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3019041599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19000296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900">
                          <a:solidFill>
                            <a:srgbClr val="000000"/>
                          </a:solidFill>
                          <a:effectLst/>
                          <a:latin typeface="-윤명조22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키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-윤명조22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(cm)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900">
                          <a:solidFill>
                            <a:srgbClr val="000000"/>
                          </a:solidFill>
                          <a:effectLst/>
                          <a:latin typeface="-윤명조22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발 크기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-윤명조22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(mm)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900">
                          <a:solidFill>
                            <a:srgbClr val="000000"/>
                          </a:solidFill>
                          <a:effectLst/>
                          <a:latin typeface="-윤명조22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머리카락 길이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-윤명조22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(cm)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900">
                          <a:solidFill>
                            <a:srgbClr val="000000"/>
                          </a:solidFill>
                          <a:effectLst/>
                          <a:latin typeface="-윤명조22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성별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6786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173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270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17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6622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171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275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51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8037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162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245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62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19290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187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280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12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7993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157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230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47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7671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169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265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1470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177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270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7732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159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250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32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07284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182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275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000" dirty="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9858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1128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퍼셉트론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표에서의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튜플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데이터 형태일 때는 데이터셋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각 데이터에 가중치를 곱하고 모든 데이터를 합한 값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x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과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기준값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θ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을 비교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가중치는 각 데이터가 결과에 가지는 영향력을 의미</a:t>
            </a:r>
            <a:endParaRPr lang="en-US" altLang="ko-KR" sz="2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8B3C4F-6CBB-4784-BB54-D228C90A4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716878"/>
            <a:ext cx="5721096" cy="223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9573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퍼셉트론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출력값과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실제값을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비교하고 가중치를 조절해 오차를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줄여나가도록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반복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최적화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)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손실 함수 또는 비용 함수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모델의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출력값과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실제값을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비교하는 함수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손실 함수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하나의 데이터셋에서 비교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비용 함수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여러 데이터셋을 기준으로 통계를 내거나 성능을 평가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289706-4D94-4CFA-9EFB-6F8399D63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003798"/>
            <a:ext cx="4680520" cy="223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225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퍼셉트론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최적화에 성공한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퍼셉트론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모델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새로운 복합 데이터가 주어졌을 때 여성인지 아닌지를 판단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각 데이터에 대한 가중치를 조사해 성별과 관련 있는 데이터 분석 가능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93F3D421-D55E-4E48-B151-9E40FE20D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656194"/>
            <a:ext cx="5380828" cy="257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2405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퍼셉트론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94335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성별을 예측하는 모델 실습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키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발 크기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머리카락 길이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성별 데이터를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입력받아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학습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새로운 데이터를 입력하면 성별을 예측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Perceptron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객체의 파라미터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input_size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 데이터의 크기를 의미하며 최하위 차원의 크기 입력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필수 입력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)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output_size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결과 데이터의 크기를 의미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(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1)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restore: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최근 모델에 이어서 학습할지에 대한 여부를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Boolean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으로 입력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False)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ckpt_name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저장 및 불러올 모델 파일의 이름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perceptron)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softmax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모델의 예측 결과에 총합이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 되도록 할지에 대한 여부를 입력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True)</a:t>
            </a:r>
          </a:p>
          <a:p>
            <a:pPr lvl="3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결과 데이터의 크기가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2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이상일 때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252808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퍼셉트론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53184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input_size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는 사용자 입력이 필수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input_size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외 각 기본값은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1, False, perceptron, True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설정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Pop.AI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라이브러리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import, Perceptron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객체의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input_size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파라미터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3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으로 설정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Perc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변수 생성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3463DC1-CA0F-4014-A99B-5C0C7502CA6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3608" y="3291830"/>
          <a:ext cx="5688632" cy="714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8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01:	from pop import AI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03:	Perc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AI.Perceptron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input_size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=3)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09556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퍼셉트론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53184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Perceptron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객체의 속성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X_data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: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입력 데이터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Y_data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입력에 대한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결괏값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데이터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3463DC1-CA0F-4014-A99B-5C0C7502CA6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3608" y="2715766"/>
          <a:ext cx="6552728" cy="714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it-IT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04:	Perc.X_data = [[173,270,17], [171,275,51], [162,245,62], [187,280,12],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it-IT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         [157,230,47], [169,265,30], [177,270,5], [159,250,32], [182,275,0]]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it-IT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05:	Perc.Y_data = [[0],[1],[1],[0],[1],[0],[0],[1],[0]]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55633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퍼셉트론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53184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Perceptron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객체의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train()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퍼셉트론의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학습 시작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파라미터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times 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학습할 횟수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기본값은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100)</a:t>
            </a: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파라미터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print_every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학습 상황을 몇 번째마다 출력할지를 의미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기본값은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10)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train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메소드를 실행하면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10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회마다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퍼셉트론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모델의 오차 출력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3463DC1-CA0F-4014-A99B-5C0C7502CA6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03648" y="3291830"/>
          <a:ext cx="5760640" cy="426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470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it-IT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06:	Perc.train()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47332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퍼셉트론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53184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Perceptron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객체의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run()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학습된 모델을 사용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파라미터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inputs</a:t>
            </a:r>
          </a:p>
          <a:p>
            <a:pPr lvl="3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기본값은 </a:t>
            </a:r>
            <a:r>
              <a:rPr lang="en-US" altLang="ko-KR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X_data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사용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run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메소드를 실행하면 입력에 대한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퍼셉트론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모델의 성별 확률 출력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3463DC1-CA0F-4014-A99B-5C0C7502CA6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31640" y="3291830"/>
          <a:ext cx="5760640" cy="426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470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it-IT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07:	Perc.run()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958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선형 회귀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입력과 처리 결과를 선형적 관계로 모델링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관계식이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차원 방정식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결괏값의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범위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-∞~∞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단순히 입력이 어떤 결과를 가지는지에 대한 관계식을 갖음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대표적으로 함수 회귀 모델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기후 예측 모델이 있음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E5B0ED9-EC17-4D4D-8A8C-9EB7E42BBF24}"/>
              </a:ext>
            </a:extLst>
          </p:cNvPr>
          <p:cNvGrpSpPr/>
          <p:nvPr/>
        </p:nvGrpSpPr>
        <p:grpSpPr>
          <a:xfrm>
            <a:off x="1115616" y="3507854"/>
            <a:ext cx="2752983" cy="1630451"/>
            <a:chOff x="0" y="0"/>
            <a:chExt cx="3041402" cy="2008555"/>
          </a:xfrm>
          <a:effectLst/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61E5B36-7395-48B3-A961-9CF7C327F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041402" cy="2008555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04C4EF9-732D-4756-A251-1DBE8E487E5A}"/>
                </a:ext>
              </a:extLst>
            </p:cNvPr>
            <p:cNvSpPr/>
            <p:nvPr/>
          </p:nvSpPr>
          <p:spPr>
            <a:xfrm>
              <a:off x="389683" y="372621"/>
              <a:ext cx="459740" cy="44259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1000" dirty="0">
                  <a:ln w="3175" cap="flat" cmpd="sng" algn="ctr">
                    <a:solidFill>
                      <a:srgbClr val="000000">
                        <a:alpha val="30000"/>
                      </a:srgbClr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굴림" panose="020B0600000101010101" pitchFamily="50" charset="-127"/>
                  <a:cs typeface="Times New Roman" panose="02020603050405020304" pitchFamily="18" charset="0"/>
                </a:rPr>
                <a:t>Price </a:t>
              </a:r>
              <a:endParaRPr lang="ko-KR" sz="12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endParaRPr>
            </a:p>
            <a:p>
              <a:pPr algn="ctr" latinLnBrk="1">
                <a:spcAft>
                  <a:spcPts val="0"/>
                </a:spcAft>
              </a:pPr>
              <a:r>
                <a:rPr lang="en-US" sz="600" dirty="0">
                  <a:ln w="3175" cap="flat" cmpd="sng" algn="ctr">
                    <a:solidFill>
                      <a:srgbClr val="000000">
                        <a:alpha val="30000"/>
                      </a:srgbClr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굴림" panose="020B0600000101010101" pitchFamily="50" charset="-127"/>
                  <a:cs typeface="Times New Roman" panose="02020603050405020304" pitchFamily="18" charset="0"/>
                </a:rPr>
                <a:t>($1,000)</a:t>
              </a:r>
              <a:endParaRPr lang="ko-KR" sz="12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BDD3740-5F03-4316-A8A1-4D1FC242F7F3}"/>
                </a:ext>
              </a:extLst>
            </p:cNvPr>
            <p:cNvSpPr/>
            <p:nvPr/>
          </p:nvSpPr>
          <p:spPr>
            <a:xfrm>
              <a:off x="2251966" y="1393297"/>
              <a:ext cx="742950" cy="44259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900">
                  <a:ln w="3175" cap="flat" cmpd="sng" algn="ctr">
                    <a:solidFill>
                      <a:srgbClr val="000000">
                        <a:alpha val="30000"/>
                      </a:srgbClr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굴림" panose="020B0600000101010101" pitchFamily="50" charset="-127"/>
                  <a:cs typeface="Times New Roman" panose="02020603050405020304" pitchFamily="18" charset="0"/>
                </a:rPr>
                <a:t>House size </a:t>
              </a:r>
              <a:endParaRPr lang="ko-KR" sz="12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endParaRPr>
            </a:p>
            <a:p>
              <a:pPr algn="ctr" latinLnBrk="1">
                <a:spcAft>
                  <a:spcPts val="0"/>
                </a:spcAft>
              </a:pPr>
              <a:r>
                <a:rPr lang="en-US" sz="700">
                  <a:ln w="3175" cap="flat" cmpd="sng" algn="ctr">
                    <a:solidFill>
                      <a:srgbClr val="000000">
                        <a:alpha val="30000"/>
                      </a:srgbClr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굴림" panose="020B0600000101010101" pitchFamily="50" charset="-127"/>
                  <a:cs typeface="Times New Roman" panose="02020603050405020304" pitchFamily="18" charset="0"/>
                </a:rPr>
                <a:t>(sq.ft)</a:t>
              </a:r>
              <a:endParaRPr lang="ko-KR" sz="12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87598112-343D-44F0-86BB-3B03897B92BD}"/>
              </a:ext>
            </a:extLst>
          </p:cNvPr>
          <p:cNvSpPr/>
          <p:nvPr/>
        </p:nvSpPr>
        <p:spPr>
          <a:xfrm>
            <a:off x="3826521" y="4789707"/>
            <a:ext cx="3073277" cy="325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7155" indent="-97155" latinLnBrk="1">
              <a:lnSpc>
                <a:spcPct val="120000"/>
              </a:lnSpc>
              <a:spcBef>
                <a:spcPts val="500"/>
              </a:spcBef>
              <a:spcAft>
                <a:spcPts val="3500"/>
              </a:spcAft>
            </a:pPr>
            <a:r>
              <a:rPr lang="ko-KR" altLang="ko-KR" sz="1400" kern="1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집 면적 대비 가격에 대한 선형 회귀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75024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퍼셉트론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5318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전체 코드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3463DC1-CA0F-4014-A99B-5C0C7502CA6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5576" y="1995686"/>
          <a:ext cx="7272808" cy="2084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470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it-IT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01:	from pop import AI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it-IT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it-IT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03:	Perc = AI.Perceptron(input_size=3)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it-IT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it-IT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05:	Perc.X_data = [[173,270,17], [171,275,51], [162,245,62], [187,280,12], [157,230,47],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it-IT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         [169,265,30], [177,270,5], [159,250,32], [182,275,0]]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it-IT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06:	Perc.Y_data = [[0],[1],[1],[0],[1],[0],[0],[1],[0]]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it-IT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it-IT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08:	Perc.train()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it-IT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09:	Perc.run()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315486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퍼셉트론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53184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추가 학습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train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메소드의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times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파라미터를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1000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으로 설정하고 학습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이전 학습 모델에 이어서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1,000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회 학습해 총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1,100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회를 학습했고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100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회마다 학습 오차를 출력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run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메소드를 이용해 학습 모델의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예측값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출력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3463DC1-CA0F-4014-A99B-5C0C7502CA6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31640" y="2153583"/>
          <a:ext cx="5760640" cy="426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470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Perc.train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(times=1000,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print_every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=100)</a:t>
                      </a:r>
                      <a:endParaRPr kumimoji="0" lang="it-IT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37689F0-7D25-40E6-AC94-AA9F48A6C73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31640" y="4083918"/>
          <a:ext cx="5760640" cy="426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470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Perc.run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kumimoji="0" lang="it-IT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02263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퍼셉트론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531840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run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메소드의 파라미터로 새로운 데이터를 입력하여 출력 확인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학습 횟수를 과도하게 늘려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100,000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회를 학습시켰을 때 결과 확인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run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메소드의 파라미터로 새로운 데이터를 입력하여 출력 확인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3463DC1-CA0F-4014-A99B-5C0C7502CA6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31640" y="1707654"/>
          <a:ext cx="5760640" cy="426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470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Perc.run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([[174,265,6], [152,230,30], [162,255,10]])</a:t>
                      </a:r>
                      <a:endParaRPr kumimoji="0" lang="it-IT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73EAA16-9B37-44D2-B9CE-65589F61251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31640" y="2859782"/>
          <a:ext cx="5760640" cy="426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470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Perc.train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(times=100000,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print_every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=10000)</a:t>
                      </a:r>
                      <a:endParaRPr kumimoji="0" lang="it-IT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27C689D-4897-4FB6-A62C-942A8C5B3F0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31640" y="3950196"/>
          <a:ext cx="5760640" cy="426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470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14:	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Perc.run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([[152,230,28], [152,230,30]))</a:t>
                      </a:r>
                      <a:endParaRPr kumimoji="0" lang="it-IT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62381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퍼셉트론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531840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두 표본 데이터의 차이는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2cm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정도의 머리카락 길이임에도 극단적인 결과임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이러한 현상이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소프트맥스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회귀에서 언급된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과적합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현상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최적의 학습 모델이 무조건 학습 오차를 낮추는 것이 아니라 적절한 수준을 유지하는 것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044352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퍼셉트론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53184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Perceptron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객체의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restore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파라미터를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True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설정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최근 사용한 학습 모델을 불러와 다시 사용 가능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3463DC1-CA0F-4014-A99B-5C0C7502CA6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31640" y="2217288"/>
          <a:ext cx="5760640" cy="426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470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15:	Perc =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AI.Perceptron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input_size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=3, restore=True,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ckpt_name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="model_1")</a:t>
                      </a:r>
                      <a:endParaRPr kumimoji="0" lang="it-IT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375802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인공신경망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5318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인공신경망은 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퍼셉트론을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기반으로 고안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다수의 데이터로 하나 이상의 결과를 출력하도록 하는 알고리즘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하나 이상의 데이터 값을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입력받고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각 입력에 가중치를 곱함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 값들을 모두 합해 활성화 함수에 입력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0~1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사잇값으로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결과 출력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728842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인공신경망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5318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퍼셉트론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형태를 기반으로 기초적인 형태의 인공신경망 모델 설명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복합적 요인에 따른 성별을 예측하기 위한 인공신경망 모델 구하기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키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발 크기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머리카락 길이와 성별에 관한 데이터가 주어졌을 때 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성별 값은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True(1)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가 여성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False(0)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가 남성일 경우로 설정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8060578-ED25-4ABB-A228-24F8FA36342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15616" y="3196499"/>
          <a:ext cx="4306570" cy="1828800"/>
        </p:xfrm>
        <a:graphic>
          <a:graphicData uri="http://schemas.openxmlformats.org/drawingml/2006/table">
            <a:tbl>
              <a:tblPr firstRow="1" firstCol="1" bandRow="1"/>
              <a:tblGrid>
                <a:gridCol w="1083310">
                  <a:extLst>
                    <a:ext uri="{9D8B030D-6E8A-4147-A177-3AD203B41FA5}">
                      <a16:colId xmlns:a16="http://schemas.microsoft.com/office/drawing/2014/main" val="3712889244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988424319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1912569376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225481367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900">
                          <a:solidFill>
                            <a:srgbClr val="000000"/>
                          </a:solidFill>
                          <a:effectLst/>
                          <a:latin typeface="-윤명조22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키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-윤명조22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(cm)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900">
                          <a:solidFill>
                            <a:srgbClr val="000000"/>
                          </a:solidFill>
                          <a:effectLst/>
                          <a:latin typeface="-윤명조22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발 크기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-윤명조22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(mm)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900">
                          <a:solidFill>
                            <a:srgbClr val="000000"/>
                          </a:solidFill>
                          <a:effectLst/>
                          <a:latin typeface="-윤명조22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머리카락 길이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-윤명조22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(cm)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900">
                          <a:solidFill>
                            <a:srgbClr val="000000"/>
                          </a:solidFill>
                          <a:effectLst/>
                          <a:latin typeface="-윤명조22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성별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6314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173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270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17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881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171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275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51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46220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162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245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62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16642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187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280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12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52608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157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230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47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08239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169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265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30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7049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177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270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30572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159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250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32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35217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182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275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00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맑은 고딕" panose="020B0503020000020004" pitchFamily="50" charset="-127"/>
                          <a:ea typeface="경기천년바탕 Regular" panose="02020503020101020101" pitchFamily="18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000" dirty="0">
                        <a:effectLst/>
                        <a:latin typeface="-윤명조220"/>
                        <a:ea typeface="경기천년바탕 Regular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1634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20434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인공신경망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53184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주어진 데이터셋을 나열하고 각 데이터에 임의의 가중치를 곱함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모든 데이터를 합한 값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x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을 활성화 함수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 입력하면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0~1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사잇값으로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출력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활성화 함수에는 주로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시그모이드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함수와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렐루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함수가 사용됨</a:t>
            </a:r>
            <a:endParaRPr lang="en-US" altLang="ko-KR" sz="8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996DC3-A3AE-4E43-887F-76860BF5B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750852"/>
            <a:ext cx="5721096" cy="223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15376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인공신경망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53184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활성화 함수의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출력값과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실제값을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비교하고 가중치를 조절하는 과정을 반복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marL="365760" lvl="1" indent="0">
              <a:lnSpc>
                <a:spcPct val="150000"/>
              </a:lnSpc>
              <a:buNone/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   -&gt;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모델의 최적화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endParaRPr lang="en-US" altLang="ko-KR" sz="8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DED7B19-2E9A-4133-9E8B-F78CBEE5B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83714"/>
            <a:ext cx="5721096" cy="268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03038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인공신경망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53184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기초 인공신경망 모델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역할에 따라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입력층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은닉층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출력층으로 구분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노드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각 계층에 속해 있는 하나의 변수 또는 함수</a:t>
            </a:r>
            <a:endParaRPr lang="en-US" altLang="ko-KR" sz="5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723243-322B-4218-8200-8AC477C54B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345"/>
          <a:stretch/>
        </p:blipFill>
        <p:spPr>
          <a:xfrm>
            <a:off x="1351412" y="2427734"/>
            <a:ext cx="4156692" cy="272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642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로지스틱 회귀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279832" cy="337185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입력과 처리 결과를 이항 확률 관계로 모델링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관계식의 결과는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2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개이며 값은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0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과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사이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입력이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True(1)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와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False(0)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중 어느 것일 확률이 높은지에 대한 관계식을 갖음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대표적으로 논리 회귀 모델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시험 합격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/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불합격 예측 모델이 있음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F494010-535F-4BE8-BFF9-7E885B27F2D9}"/>
              </a:ext>
            </a:extLst>
          </p:cNvPr>
          <p:cNvGrpSpPr/>
          <p:nvPr/>
        </p:nvGrpSpPr>
        <p:grpSpPr>
          <a:xfrm>
            <a:off x="1397669" y="3231968"/>
            <a:ext cx="2495903" cy="1588510"/>
            <a:chOff x="394648" y="0"/>
            <a:chExt cx="3492267" cy="2216006"/>
          </a:xfrm>
          <a:effectLst/>
        </p:grpSpPr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82B0CDB8-EF33-4D5C-98AF-163E67AAF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648" y="0"/>
              <a:ext cx="3492267" cy="2193733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7FC066B-A5DA-4DB9-AB5E-A3E951687C5C}"/>
                </a:ext>
              </a:extLst>
            </p:cNvPr>
            <p:cNvSpPr/>
            <p:nvPr/>
          </p:nvSpPr>
          <p:spPr>
            <a:xfrm>
              <a:off x="441741" y="1991905"/>
              <a:ext cx="3108345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TextBox 28">
              <a:extLst>
                <a:ext uri="{FF2B5EF4-FFF2-40B4-BE49-F238E27FC236}">
                  <a16:creationId xmlns:a16="http://schemas.microsoft.com/office/drawing/2014/main" id="{AB5918C3-68D4-4172-901F-880FE729F8FE}"/>
                </a:ext>
              </a:extLst>
            </p:cNvPr>
            <p:cNvSpPr txBox="1"/>
            <p:nvPr/>
          </p:nvSpPr>
          <p:spPr>
            <a:xfrm>
              <a:off x="441741" y="1915457"/>
              <a:ext cx="3050526" cy="30054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800" b="1" kern="12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굴림" panose="020B0600000101010101" pitchFamily="50" charset="-127"/>
                  <a:cs typeface="Times New Roman" panose="02020603050405020304" pitchFamily="18" charset="0"/>
                </a:rPr>
                <a:t>0     1.0      2.0      3.0      4.0      5.0     6</a:t>
              </a:r>
              <a:endParaRPr lang="ko-KR" sz="12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5DD505-2478-4015-8F40-C46E542D7FF6}"/>
              </a:ext>
            </a:extLst>
          </p:cNvPr>
          <p:cNvSpPr/>
          <p:nvPr/>
        </p:nvSpPr>
        <p:spPr>
          <a:xfrm>
            <a:off x="4119730" y="4297257"/>
            <a:ext cx="48424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400" dirty="0">
                <a:solidFill>
                  <a:srgbClr val="595959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종양의 크기에 따라 음성과 양성을 구분하는 로지스틱 회귀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3162459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인공신경망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53184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인공신경망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은닉층과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출력층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노드의 개수 조절 가능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다수의 입력을 받아 다수의 출력 가능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다수의 활성화 함수를 둬서 복잡한 학습 가능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8CF488-0CCF-4EE4-80F4-86B9233C0A6A}"/>
              </a:ext>
            </a:extLst>
          </p:cNvPr>
          <p:cNvSpPr/>
          <p:nvPr/>
        </p:nvSpPr>
        <p:spPr>
          <a:xfrm>
            <a:off x="4355976" y="4377079"/>
            <a:ext cx="4572000" cy="56066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키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발 크기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머리카락 길이와 연령층 데이터가 주어졌을 때 복합적 요인에 따른 연령층을 예측하기 위한 인공신경망 모델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A0EE836-76B8-4CAE-8764-2A189E3770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086"/>
          <a:stretch/>
        </p:blipFill>
        <p:spPr>
          <a:xfrm>
            <a:off x="1369704" y="2882597"/>
            <a:ext cx="3508620" cy="226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0054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인공신경망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53184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유아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어린이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성인에 대한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출력층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노드를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3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개로 늘림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은닉 노드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출력 노드들에 대해 가중치를 갖음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은닉 노드가 출력에 대한 가중치를 주지 않으면 모든 출력 노드가 같은 값을 갖음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은닉층에서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개 노드만으로 입력을 연산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3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 데이터의 활용 한계가 낮고 잘못된 학습을 하게 될 가능성이 큼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3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은닉층의 노드를 여러 개로 늘려야 함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829877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인공신경망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69055F-8733-4C48-9AB6-8D7A67CE1E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345" b="2254"/>
          <a:stretch/>
        </p:blipFill>
        <p:spPr>
          <a:xfrm>
            <a:off x="827584" y="1286662"/>
            <a:ext cx="4156692" cy="368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0265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인공신경망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53184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은닉층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노드가 여러 개일 경우 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노드들이 각각 받아들이는 입력에 대한 가중치가 다르게 적용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출력에 대한 은닉 노드의 영향력을 분산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한 노드가 잘못된 학습을 하더라도 나머지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3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개의 노드에서 정상적인 값을 출력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3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모델의 오차를 획기적으로 감소가능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예시 모델에서는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4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개의 은닉 노드의 가중치가 각각 다름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은닉 구간에서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12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개의 가중치와 은닉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출력 구간에서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12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개의 가중치를 이용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205683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인공신경망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53184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은닉층에서 나온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3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개의 출력은 실수 범위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합산 범위를 알 수 없음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결과를 활용하기 위해선 정규화 필요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소프트맥스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함수를 이용해 출력 노드들의 합이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 되도록 조정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E8010C-118B-4A6F-B88A-52A0B2406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831213"/>
            <a:ext cx="3508620" cy="231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7818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인공신경망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5318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연령층을 예측하는 모델 실습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키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발 크기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머리카락 길이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연령층에 대한 데이터를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입력받아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학습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새로운 데이터를 입력하면 연령층을 예측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572237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인공신경망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7719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ANN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객체의 파라미터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input_size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 데이터의 크기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최하위 차원의 크기 입력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필수 입력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)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hidden_size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은닉층의 노드 수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(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10)</a:t>
            </a:r>
          </a:p>
          <a:p>
            <a:pPr lvl="3">
              <a:lnSpc>
                <a:spcPct val="150000"/>
              </a:lnSpc>
              <a:defRPr/>
            </a:pPr>
            <a:r>
              <a:rPr lang="en-US" altLang="ko-KR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hidden_size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조절하여 더 복잡한 학습이 가능하지만 크기가 커질수록 학습 속도는 </a:t>
            </a:r>
            <a:r>
              <a:rPr lang="ko-KR" altLang="en-US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느려짐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output_size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결과 데이터의 크기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최하위 차원의 크기 입력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(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1)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restore: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최근 모델에 이어서 학습할지에 대한 여부를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Boolean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으로 입력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False)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ckpt_name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저장 및 불러올 모델 파일의 이름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ANN)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softmax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총합이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 되도록 할지에 대한 여부를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Boolean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으로 입력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True) </a:t>
            </a:r>
          </a:p>
          <a:p>
            <a:pPr lvl="3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결과 데이터의 크기가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2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이상일 때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모델의 예측 결과에 </a:t>
            </a:r>
            <a:r>
              <a:rPr lang="ko-KR" altLang="en-US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소프트맥스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함수를 적용</a:t>
            </a:r>
            <a:endParaRPr lang="en-US" altLang="ko-KR" sz="8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51024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인공신경망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53184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Pop.AI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라이브러리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import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ANN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이라는 변수에 생성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ANN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객체의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input_size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파라미터를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3,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output_size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파라미터를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3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으로 설정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A2480A8-AB8F-4EC1-9959-65D94E36210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31640" y="2571750"/>
          <a:ext cx="5760640" cy="714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470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01:	from pop import AI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02:	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03:	ANN = AI.ANN(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input_size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=3, </a:t>
                      </a:r>
                      <a:r>
                        <a:rPr kumimoji="0"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output_size</a:t>
                      </a:r>
                      <a:r>
                        <a:rPr kumimoji="0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=3)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25809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인공신경망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53184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ANN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객체의 속성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X_data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: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입력 데이터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Y_data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입력에 대한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결괏값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데이터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입력할 데이터들은 유아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어린이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성인 각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분류별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3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개의 데이터를 사용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3463DC1-CA0F-4014-A99B-5C0C7502CA6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31640" y="2931790"/>
          <a:ext cx="6552728" cy="714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it-IT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04:	ANN.X_data = [[73,90,1], [62,70,0], [83,100,2], [110,150,7], [139,220,15], 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it-IT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         [123,190,10], [177,275,7], [159,240,35], [182,280,15]]</a:t>
                      </a:r>
                    </a:p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it-IT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05:	ANN.Y_data = [[1,0,0], [1,0,0], [1,0,0], [0,1,0], [0,1,0], [0,1,0], [0,0,1], [0,0,1], [0,0,1]]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79007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인공신경망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53184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ANN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객체의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train()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인공신경망 학습 시작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파라미터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times 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학습할 횟수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기본값은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100)</a:t>
            </a: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파라미터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print_every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학습 상황을 몇 번째마다 출력할지를 의미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기본값은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10)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train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메소드를 실행하면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10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회마다 인공신경망 모델의 오차 출력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3463DC1-CA0F-4014-A99B-5C0C7502CA6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03648" y="3291830"/>
          <a:ext cx="5760640" cy="426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470">
                <a:tc>
                  <a:txBody>
                    <a:bodyPr/>
                    <a:lstStyle/>
                    <a:p>
                      <a:pPr marL="0" indent="-228600" algn="l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it-IT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06:	ANN.train()</a:t>
                      </a:r>
                    </a:p>
                  </a:txBody>
                  <a:tcPr marL="68580" marR="6858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491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1038</TotalTime>
  <Words>17089</Words>
  <Application>Microsoft Office PowerPoint</Application>
  <PresentationFormat>화면 슬라이드 쇼(16:9)</PresentationFormat>
  <Paragraphs>2186</Paragraphs>
  <Slides>248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248</vt:i4>
      </vt:variant>
    </vt:vector>
  </HeadingPairs>
  <TitlesOfParts>
    <vt:vector size="263" baseType="lpstr">
      <vt:lpstr>HY강B</vt:lpstr>
      <vt:lpstr>HY동녘B</vt:lpstr>
      <vt:lpstr>HY동녘M</vt:lpstr>
      <vt:lpstr>HY얕은샘물M</vt:lpstr>
      <vt:lpstr>HY헤드라인M</vt:lpstr>
      <vt:lpstr>경기천년바탕 Regular</vt:lpstr>
      <vt:lpstr>굴림</vt:lpstr>
      <vt:lpstr>맑은 고딕</vt:lpstr>
      <vt:lpstr>-윤명조220</vt:lpstr>
      <vt:lpstr>Cambria Math</vt:lpstr>
      <vt:lpstr>Times New Roman</vt:lpstr>
      <vt:lpstr>Tw Cen MT</vt:lpstr>
      <vt:lpstr>Wingdings</vt:lpstr>
      <vt:lpstr>Wingdings 2</vt:lpstr>
      <vt:lpstr>가을</vt:lpstr>
      <vt:lpstr>PowerPoint 프레젠테이션</vt:lpstr>
      <vt:lpstr>인공지능</vt:lpstr>
      <vt:lpstr>머신러닝</vt:lpstr>
      <vt:lpstr>지도 학습</vt:lpstr>
      <vt:lpstr>분류</vt:lpstr>
      <vt:lpstr>분류</vt:lpstr>
      <vt:lpstr>회귀</vt:lpstr>
      <vt:lpstr>선형 회귀</vt:lpstr>
      <vt:lpstr>로지스틱 회귀</vt:lpstr>
      <vt:lpstr>소프트맥스 회귀</vt:lpstr>
      <vt:lpstr>비지도 학습</vt:lpstr>
      <vt:lpstr>군집화</vt:lpstr>
      <vt:lpstr>군집화</vt:lpstr>
      <vt:lpstr>머신러닝 기법</vt:lpstr>
      <vt:lpstr>선형 회귀</vt:lpstr>
      <vt:lpstr>선형 회귀</vt:lpstr>
      <vt:lpstr>선형 회귀</vt:lpstr>
      <vt:lpstr>선형 회귀</vt:lpstr>
      <vt:lpstr>선형 회귀</vt:lpstr>
      <vt:lpstr>선형 회귀</vt:lpstr>
      <vt:lpstr>선형 회귀</vt:lpstr>
      <vt:lpstr>선형 회귀</vt:lpstr>
      <vt:lpstr>선형 회귀</vt:lpstr>
      <vt:lpstr>선형 회귀</vt:lpstr>
      <vt:lpstr>선형 회귀</vt:lpstr>
      <vt:lpstr>선형 회귀</vt:lpstr>
      <vt:lpstr>선형 회귀</vt:lpstr>
      <vt:lpstr>선형 회귀</vt:lpstr>
      <vt:lpstr>선형 회귀</vt:lpstr>
      <vt:lpstr>선형 회귀</vt:lpstr>
      <vt:lpstr>로지스틱 회귀</vt:lpstr>
      <vt:lpstr>로지스틱 회귀</vt:lpstr>
      <vt:lpstr>로지스틱 회귀</vt:lpstr>
      <vt:lpstr>로지스틱 회귀</vt:lpstr>
      <vt:lpstr>로지스틱 회귀</vt:lpstr>
      <vt:lpstr>로지스틱 회귀</vt:lpstr>
      <vt:lpstr>로지스틱 회귀</vt:lpstr>
      <vt:lpstr>로지스틱 회귀</vt:lpstr>
      <vt:lpstr>로지스틱 회귀</vt:lpstr>
      <vt:lpstr>로지스틱 회귀</vt:lpstr>
      <vt:lpstr>로지스틱 회귀</vt:lpstr>
      <vt:lpstr>소프트맥스 회귀</vt:lpstr>
      <vt:lpstr>소프트맥스 회귀</vt:lpstr>
      <vt:lpstr>소프트맥스 회귀</vt:lpstr>
      <vt:lpstr>소프트맥스 회귀</vt:lpstr>
      <vt:lpstr>소프트맥스 회귀</vt:lpstr>
      <vt:lpstr>소프트맥스 회귀</vt:lpstr>
      <vt:lpstr>소프트맥스 회귀</vt:lpstr>
      <vt:lpstr>K-평균 군집화</vt:lpstr>
      <vt:lpstr>K-평균 군집화</vt:lpstr>
      <vt:lpstr>K-평균 군집화</vt:lpstr>
      <vt:lpstr>K-평균 군집화</vt:lpstr>
      <vt:lpstr>K-평균 군집화</vt:lpstr>
      <vt:lpstr>K-평균 군집화</vt:lpstr>
      <vt:lpstr>내용 정리</vt:lpstr>
      <vt:lpstr>내용 정리</vt:lpstr>
      <vt:lpstr>내용 정리</vt:lpstr>
      <vt:lpstr>내용 정리</vt:lpstr>
      <vt:lpstr>연습문제</vt:lpstr>
      <vt:lpstr>연습문제</vt:lpstr>
      <vt:lpstr>연습문제</vt:lpstr>
      <vt:lpstr>연습문제</vt:lpstr>
      <vt:lpstr>연습문제</vt:lpstr>
      <vt:lpstr>연습문제</vt:lpstr>
      <vt:lpstr>연습문제</vt:lpstr>
      <vt:lpstr>연습문제</vt:lpstr>
      <vt:lpstr>연습문제</vt:lpstr>
      <vt:lpstr>PowerPoint 프레젠테이션</vt:lpstr>
      <vt:lpstr>딥러닝</vt:lpstr>
      <vt:lpstr>퍼셉트론</vt:lpstr>
      <vt:lpstr>퍼셉트론</vt:lpstr>
      <vt:lpstr>퍼셉트론</vt:lpstr>
      <vt:lpstr>퍼셉트론</vt:lpstr>
      <vt:lpstr>퍼셉트론</vt:lpstr>
      <vt:lpstr>퍼셉트론</vt:lpstr>
      <vt:lpstr>퍼셉트론</vt:lpstr>
      <vt:lpstr>퍼셉트론</vt:lpstr>
      <vt:lpstr>퍼셉트론</vt:lpstr>
      <vt:lpstr>퍼셉트론</vt:lpstr>
      <vt:lpstr>퍼셉트론</vt:lpstr>
      <vt:lpstr>퍼셉트론</vt:lpstr>
      <vt:lpstr>퍼셉트론</vt:lpstr>
      <vt:lpstr>퍼셉트론</vt:lpstr>
      <vt:lpstr>퍼셉트론</vt:lpstr>
      <vt:lpstr>인공신경망</vt:lpstr>
      <vt:lpstr>인공신경망</vt:lpstr>
      <vt:lpstr>인공신경망</vt:lpstr>
      <vt:lpstr>인공신경망</vt:lpstr>
      <vt:lpstr>인공신경망</vt:lpstr>
      <vt:lpstr>인공신경망</vt:lpstr>
      <vt:lpstr>인공신경망</vt:lpstr>
      <vt:lpstr>인공신경망</vt:lpstr>
      <vt:lpstr>인공신경망</vt:lpstr>
      <vt:lpstr>인공신경망</vt:lpstr>
      <vt:lpstr>인공신경망</vt:lpstr>
      <vt:lpstr>인공신경망</vt:lpstr>
      <vt:lpstr>인공신경망</vt:lpstr>
      <vt:lpstr>인공신경망</vt:lpstr>
      <vt:lpstr>인공신경망</vt:lpstr>
      <vt:lpstr>인공신경망</vt:lpstr>
      <vt:lpstr>인공신경망</vt:lpstr>
      <vt:lpstr>인공신경망</vt:lpstr>
      <vt:lpstr>인공신경망</vt:lpstr>
      <vt:lpstr>인공신경망</vt:lpstr>
      <vt:lpstr>심층신경망</vt:lpstr>
      <vt:lpstr>심층신경망</vt:lpstr>
      <vt:lpstr>심층신경망</vt:lpstr>
      <vt:lpstr>심층신경망</vt:lpstr>
      <vt:lpstr>심층신경망</vt:lpstr>
      <vt:lpstr>심층신경망 실습</vt:lpstr>
      <vt:lpstr>심층신경망 실습</vt:lpstr>
      <vt:lpstr>심층신경망 실습</vt:lpstr>
      <vt:lpstr>심층신경망 실습</vt:lpstr>
      <vt:lpstr>심층신경망 실습</vt:lpstr>
      <vt:lpstr>심층신경망</vt:lpstr>
      <vt:lpstr>심층신경망</vt:lpstr>
      <vt:lpstr>심층신경망</vt:lpstr>
      <vt:lpstr>합성곱 신경망</vt:lpstr>
      <vt:lpstr>합성곱 신경망</vt:lpstr>
      <vt:lpstr>합성곱 신경망</vt:lpstr>
      <vt:lpstr>합성곱 신경망</vt:lpstr>
      <vt:lpstr>합성곱 신경망</vt:lpstr>
      <vt:lpstr>합성곱 신경망</vt:lpstr>
      <vt:lpstr>합성곱 신경망</vt:lpstr>
      <vt:lpstr>합성곱 신경망</vt:lpstr>
      <vt:lpstr>합성곱 신경망 실습</vt:lpstr>
      <vt:lpstr>합성곱 신경망 실습</vt:lpstr>
      <vt:lpstr>합성곱 신경망 실습</vt:lpstr>
      <vt:lpstr>합성곱 신경망 실습</vt:lpstr>
      <vt:lpstr>합성곱 신경망 실습</vt:lpstr>
      <vt:lpstr>합성곱 신경망 실습</vt:lpstr>
      <vt:lpstr>합성곱 신경망 실습</vt:lpstr>
      <vt:lpstr>합성곱 신경망 실습</vt:lpstr>
      <vt:lpstr>생산적 적대 신경망</vt:lpstr>
      <vt:lpstr>생산적 적대 신경망</vt:lpstr>
      <vt:lpstr>생산적 적대 신경망</vt:lpstr>
      <vt:lpstr>순환신경망</vt:lpstr>
      <vt:lpstr>순환신경망</vt:lpstr>
      <vt:lpstr>순환신경망</vt:lpstr>
      <vt:lpstr>순환신경망</vt:lpstr>
      <vt:lpstr>순환신경망</vt:lpstr>
      <vt:lpstr>내용 정리</vt:lpstr>
      <vt:lpstr>내용 정리</vt:lpstr>
      <vt:lpstr>연습문제</vt:lpstr>
      <vt:lpstr>연습문제</vt:lpstr>
      <vt:lpstr>연습문제</vt:lpstr>
      <vt:lpstr>연습문제</vt:lpstr>
      <vt:lpstr>연습문제</vt:lpstr>
      <vt:lpstr>연습문제</vt:lpstr>
      <vt:lpstr>연습문제</vt:lpstr>
      <vt:lpstr>연습문제</vt:lpstr>
      <vt:lpstr>연습문제</vt:lpstr>
      <vt:lpstr>연습문제</vt:lpstr>
      <vt:lpstr>PowerPoint 프레젠테이션</vt:lpstr>
      <vt:lpstr>강화 학습</vt:lpstr>
      <vt:lpstr>Deep Q-Network</vt:lpstr>
      <vt:lpstr>Deep Q-Network</vt:lpstr>
      <vt:lpstr>Deep Q-Network</vt:lpstr>
      <vt:lpstr>Deep Q-Network</vt:lpstr>
      <vt:lpstr>Deep Q-Network</vt:lpstr>
      <vt:lpstr>Deep Q-Network</vt:lpstr>
      <vt:lpstr>Deep Q-Network</vt:lpstr>
      <vt:lpstr>Deep Q-Network</vt:lpstr>
      <vt:lpstr>OpenAI Gym</vt:lpstr>
      <vt:lpstr>OpenAI Gym</vt:lpstr>
      <vt:lpstr>OpenAI Gym</vt:lpstr>
      <vt:lpstr>OpenAI Gym – pop.AI</vt:lpstr>
      <vt:lpstr>OpenAI Gym – pop.AI</vt:lpstr>
      <vt:lpstr>OpenAI Gym – pop.AI</vt:lpstr>
      <vt:lpstr>OpenAI Gym – pop.AI</vt:lpstr>
      <vt:lpstr>OpenAI Gym – pop.AI</vt:lpstr>
      <vt:lpstr>OpenAI Gym – pop.AI</vt:lpstr>
      <vt:lpstr>OpenAI Gym – pop.AI</vt:lpstr>
      <vt:lpstr>OpenAI Gym – pop.AI</vt:lpstr>
      <vt:lpstr>OpenAI Gym – pop.AI</vt:lpstr>
      <vt:lpstr>내용 정리</vt:lpstr>
      <vt:lpstr>내용 정리</vt:lpstr>
      <vt:lpstr>연습문제</vt:lpstr>
      <vt:lpstr>연습문제</vt:lpstr>
      <vt:lpstr>연습문제</vt:lpstr>
      <vt:lpstr>PowerPoint 프레젠테이션</vt:lpstr>
      <vt:lpstr>Tensorflow</vt:lpstr>
      <vt:lpstr>상수, 변수와 플레이스 홀더</vt:lpstr>
      <vt:lpstr>상수, 변수와 플레이스 홀더</vt:lpstr>
      <vt:lpstr>상수, 변수와 플레이스 홀더</vt:lpstr>
      <vt:lpstr>상수, 변수와 플레이스 홀더</vt:lpstr>
      <vt:lpstr>그래프와 세션</vt:lpstr>
      <vt:lpstr>최적화 함수</vt:lpstr>
      <vt:lpstr>선형 회귀</vt:lpstr>
      <vt:lpstr>선형 회귀</vt:lpstr>
      <vt:lpstr>선형 회귀</vt:lpstr>
      <vt:lpstr>선형 회귀</vt:lpstr>
      <vt:lpstr>선형 회귀</vt:lpstr>
      <vt:lpstr>선형 회귀</vt:lpstr>
      <vt:lpstr>인공신경망</vt:lpstr>
      <vt:lpstr>인공신경망</vt:lpstr>
      <vt:lpstr>인공신경망</vt:lpstr>
      <vt:lpstr>인공신경망</vt:lpstr>
      <vt:lpstr>인공신경망</vt:lpstr>
      <vt:lpstr>인공신경망</vt:lpstr>
      <vt:lpstr>심층신경망</vt:lpstr>
      <vt:lpstr>심층신경망</vt:lpstr>
      <vt:lpstr>심층신경망</vt:lpstr>
      <vt:lpstr>심층신경망</vt:lpstr>
      <vt:lpstr>심층신경망</vt:lpstr>
      <vt:lpstr>심층신경망</vt:lpstr>
      <vt:lpstr>심층신경망</vt:lpstr>
      <vt:lpstr>내용 정리</vt:lpstr>
      <vt:lpstr>내용 정리</vt:lpstr>
      <vt:lpstr>연습문제</vt:lpstr>
      <vt:lpstr>연습문제</vt:lpstr>
      <vt:lpstr>연습문제</vt:lpstr>
      <vt:lpstr>연습문제</vt:lpstr>
      <vt:lpstr>연습문제</vt:lpstr>
      <vt:lpstr>연습문제</vt:lpstr>
      <vt:lpstr>연습문제</vt:lpstr>
      <vt:lpstr>연습문제</vt:lpstr>
      <vt:lpstr>PowerPoint 프레젠테이션</vt:lpstr>
      <vt:lpstr>Keras</vt:lpstr>
      <vt:lpstr>모델과 레이어</vt:lpstr>
      <vt:lpstr>모델과 레이어</vt:lpstr>
      <vt:lpstr>모델과 레이어</vt:lpstr>
      <vt:lpstr>모델과 레이어</vt:lpstr>
      <vt:lpstr>컴파일</vt:lpstr>
      <vt:lpstr>컴파일</vt:lpstr>
      <vt:lpstr>선형 회귀</vt:lpstr>
      <vt:lpstr>선형 회귀</vt:lpstr>
      <vt:lpstr>선형 회귀</vt:lpstr>
      <vt:lpstr>선형 회귀</vt:lpstr>
      <vt:lpstr>로지스틱 회귀</vt:lpstr>
      <vt:lpstr>로지스틱 회귀</vt:lpstr>
      <vt:lpstr>로지스틱 회귀</vt:lpstr>
      <vt:lpstr>로지스틱 회귀</vt:lpstr>
      <vt:lpstr>로지스틱 회귀</vt:lpstr>
      <vt:lpstr>심층신경망</vt:lpstr>
      <vt:lpstr>심층신경망</vt:lpstr>
      <vt:lpstr>심층신경망</vt:lpstr>
      <vt:lpstr>심층신경망</vt:lpstr>
      <vt:lpstr>심층신경망</vt:lpstr>
      <vt:lpstr>심층신경망</vt:lpstr>
      <vt:lpstr>내용 정리</vt:lpstr>
      <vt:lpstr>연습문제</vt:lpstr>
      <vt:lpstr>연습문제</vt:lpstr>
      <vt:lpstr>연습문제</vt:lpstr>
      <vt:lpstr>연습문제</vt:lpstr>
      <vt:lpstr>연습문제</vt:lpstr>
      <vt:lpstr>연습문제</vt:lpstr>
      <vt:lpstr>연습문제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hanback</dc:creator>
  <cp:lastModifiedBy>Hyunwoo</cp:lastModifiedBy>
  <cp:revision>283</cp:revision>
  <dcterms:created xsi:type="dcterms:W3CDTF">2020-03-24T00:53:35Z</dcterms:created>
  <dcterms:modified xsi:type="dcterms:W3CDTF">2020-06-29T02:09:23Z</dcterms:modified>
</cp:coreProperties>
</file>