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Do Hyeon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Hyeo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7fdf66649_9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7fdf66649_9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7fdf66649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7fdf6664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7fdf66649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7fdf66649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7fdf66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7fdf66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7fdf66649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7fdf66649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7fdf66649_8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7fdf66649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7fdf66649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7fdf66649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7fdf66649_8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7fdf66649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7fdf66649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7fdf66649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7fdf66649_8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7fdf66649_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fdf6664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fdf6664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7fdf66649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7fdf66649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7fdf666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7fdf666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7fdf66649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7fdf66649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fdf66649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fdf6664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https://www.kaggle.com/uciml/red-wine-quality-cortez-et-al-2009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7fdf6664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7fdf6664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교재 182쪽.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7fdf66649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7fdf6664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fdf66649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fdf66649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7fdf66649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7fdf6664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7fdf66649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7fdf66649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7fdf66649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7fdf66649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uciml/red-wine-quality-cortez-et-al-2009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583" y="724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41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ㅇㅋ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ANN 모델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SVM 모델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719250"/>
            <a:ext cx="8199000" cy="1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###  ‘valitile acidity’ 피처 제거 </a:t>
            </a:r>
            <a:endParaRPr b="1"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red_final2 = red_final[red_final.columns[:-1]]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red_final2 = red_final[red_final.columns[:-1]]</a:t>
            </a:r>
            <a:endParaRPr b="1" sz="1200"/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# red_final2 , y 데이터 split</a:t>
            </a:r>
            <a:endParaRPr b="1"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from sklearn.model_selection import train_test_split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x_train, x_test, y_train, y_test = \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/>
              <a:t>train_test_split(red_final2, y, stratify=y, test_size=0.2, random_state=42</a:t>
            </a:r>
            <a:r>
              <a:rPr lang="ko" sz="1100"/>
              <a:t>)</a:t>
            </a:r>
            <a:endParaRPr sz="1100"/>
          </a:p>
        </p:txBody>
      </p:sp>
      <p:sp>
        <p:nvSpPr>
          <p:cNvPr id="180" name="Google Shape;180;p25"/>
          <p:cNvSpPr txBox="1"/>
          <p:nvPr/>
        </p:nvSpPr>
        <p:spPr>
          <a:xfrm>
            <a:off x="377425" y="2551325"/>
            <a:ext cx="83775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### red_final2 데이터 LogisticReression 모델 훈련 및 평가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x1 = x_train.values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y1 = y_train.values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from sklearn.linear_model import LogisticRegression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clf = LogisticRegression(C=10, solver='newton-cg', max_iter=100, random_state=42).fit(x1, y1)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predict = clf.predict(x_test)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accuracy= (predict == y_test).sum() /len(y1)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print(accuracy)      = &gt;  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</a:rPr>
              <a:t>0.2501954652071931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Logistic Regression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152475"/>
            <a:ext cx="85206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# X_scaled, y 데이터 split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from sklearn.model_selection import train_test_split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/>
              <a:t>x_train2, x_test2, y_train2, y_test2 = train_test_split(X_scaled, y, stratify=y, test_size=0.2, random_state=42)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57425" y="2323825"/>
            <a:ext cx="8607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# X_scaled 데이터 RogisticRegression 모델 훈련 및 평가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x3 = x_train2.values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y3 = y_train2.values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from sklearn.linear_model import LogisticRegression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clf = LogisticRegression(solver='newton-cg', max_iter=100).fit(x3, y3)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predict = clf.predict(x_test2)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accuracy= (predict == y_test2).sum() /len(y3)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print(accuracy)   =&gt;  </a:t>
            </a:r>
            <a:r>
              <a:rPr lang="ko" sz="1000">
                <a:solidFill>
                  <a:srgbClr val="FF0000"/>
                </a:solidFill>
                <a:highlight>
                  <a:srgbClr val="FFFFFF"/>
                </a:highlight>
              </a:rPr>
              <a:t>0.18451915559030493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ko" sz="2355">
                <a:solidFill>
                  <a:schemeClr val="accent2"/>
                </a:solidFill>
              </a:rPr>
              <a:t>경사하강법 클래스</a:t>
            </a:r>
            <a:endParaRPr b="1" sz="3355">
              <a:solidFill>
                <a:schemeClr val="accent2"/>
              </a:solidFill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from sklearn.linear_model import SGDClassifier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sgd = SGDClassifier(loss='log', max_iter=100, tol=1e-3, random_state=42)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sgd.fit(x_train2, y_train2)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sgd.score(x_test2,y_test2)   =&gt;   </a:t>
            </a:r>
            <a:r>
              <a:rPr lang="ko" sz="1200">
                <a:solidFill>
                  <a:srgbClr val="FF0000"/>
                </a:solidFill>
                <a:highlight>
                  <a:srgbClr val="FFFFFF"/>
                </a:highlight>
              </a:rPr>
              <a:t>0.71875</a:t>
            </a:r>
            <a:endParaRPr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2683">
                <a:highlight>
                  <a:srgbClr val="FFFFFF"/>
                </a:highlight>
              </a:rPr>
              <a:t>CNN(합성곱 신경망</a:t>
            </a:r>
            <a:r>
              <a:rPr b="1" lang="ko" sz="2683">
                <a:highlight>
                  <a:srgbClr val="FFFFFF"/>
                </a:highlight>
              </a:rPr>
              <a:t>)</a:t>
            </a:r>
            <a:endParaRPr b="1" sz="2683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from tensorflow import keras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from sklearn.model_selection import train_test_split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x_train, x_test, y_train, y_test = train_test_split(red_final2,y,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                                                    stratify=y, test_size=0.2, random_state=42)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# 검증세트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/>
              <a:t>train_scaled, val_scaled, train_target, val_target =\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train_test_split(x_train, y_train, stratify=y, test_size=0.2,random_state=42)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993"/>
              <a:buFont typeface="Arial"/>
              <a:buNone/>
            </a:pPr>
            <a:r>
              <a:rPr b="1" lang="ko" sz="2683">
                <a:highlight>
                  <a:srgbClr val="FFFFFF"/>
                </a:highlight>
              </a:rPr>
              <a:t>CNN(합성곱 신경망)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model = keras.Sequential()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91"/>
              <a:t>model.add(keras.layers.Dense(128, #kernel_size=3, activation='relu', #padding='same',</a:t>
            </a:r>
            <a:r>
              <a:rPr lang="ko" sz="1291"/>
              <a:t> </a:t>
            </a:r>
            <a:r>
              <a:rPr lang="ko" sz="1291"/>
              <a:t>input_shape=(9,)))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91"/>
              <a:t>model.add(keras.layers.MaxPool2D(2))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model.add(keras.layers.Conv2D(64, kernel_size=3, activation='relu', padding='same'))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91"/>
              <a:t>model.add(keras.layers.MaxPool2D(2))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model.add(keras.layers.Dense(100, activation='relu'))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model.add(keras.layers.Dropout(0.4))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model.add(keras.layers.Dense(10, activation='softmax'))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model.summary()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993"/>
              <a:buFont typeface="Arial"/>
              <a:buNone/>
            </a:pPr>
            <a:r>
              <a:rPr b="1" lang="ko" sz="2683">
                <a:highlight>
                  <a:srgbClr val="FFFFFF"/>
                </a:highlight>
              </a:rPr>
              <a:t>CNN(합성곱 신경망)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model.compile(optimizer = 'adam', loss='sparse_categorical_crossentropy',metrics=['accuracy'])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# 복구점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checkpoint_cb = keras.callbacks.ModelCheckpoint('best-cnn-model.h5')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# 조기종료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early_stopping_cb = keras.callbacks.EarlyStopping(patience=2,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</a:t>
            </a:r>
            <a:r>
              <a:rPr lang="ko"/>
              <a:t>                                 </a:t>
            </a:r>
            <a:r>
              <a:rPr lang="ko"/>
              <a:t>restore_best_weights=True)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history = model.fit(train_scaled, train_target, epochs=20,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validation_data=(val_scaled, val_target),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              callbacks=[checkpoint_cb, early_stopping_cb])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993"/>
              <a:buFont typeface="Arial"/>
              <a:buNone/>
            </a:pPr>
            <a:r>
              <a:rPr b="1" lang="ko" sz="2683">
                <a:highlight>
                  <a:srgbClr val="FFFFFF"/>
                </a:highlight>
              </a:rPr>
              <a:t>CNN(합성곱 신경망)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37587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# 훈련손실과 검증손실 시각화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plt.plot(history.history['loss'])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plt.plot(history.history['val_loss'])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plt.xlabel('epoch')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plt.ylabel('loss')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plt.legend(['train','val'])</a:t>
            </a:r>
            <a:endParaRPr sz="1291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91"/>
              <a:t>plt.show()</a:t>
            </a:r>
            <a:endParaRPr sz="12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model.evaluate(train_scaled, train_target)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</a:rPr>
              <a:t>[0.0005498099538148494, 1.0]</a:t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75" y="1087350"/>
            <a:ext cx="3700900" cy="35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의사결정 나무 &amp; 랜덤 포레스트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R_P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" y="1523255"/>
            <a:ext cx="9144000" cy="338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의사결정 나무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ㅋㅋ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랜덤포레스트 적용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적용했다.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2501425"/>
            <a:ext cx="8833626" cy="23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0600" y="17707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사용한 데이터셋</a:t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68" name="Google Shape;68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78631"/>
            <a:ext cx="9143999" cy="154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80075" y="177075"/>
            <a:ext cx="5754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winequality-red.csv</a:t>
            </a:r>
            <a:endParaRPr sz="27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0588" y="318625"/>
            <a:ext cx="7905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2501425"/>
            <a:ext cx="8833626" cy="23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0600" y="214100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Feature 소개</a:t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5250" y="1569375"/>
            <a:ext cx="7950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주석산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농도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54250" y="1569375"/>
            <a:ext cx="795000" cy="58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8761D"/>
                </a:solidFill>
              </a:rPr>
              <a:t>아세트산</a:t>
            </a:r>
            <a:endParaRPr b="1" sz="12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농도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37950" y="1569375"/>
            <a:ext cx="7950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구연산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농도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250650" y="1569375"/>
            <a:ext cx="7950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염화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나트륨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농도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99375" y="1569375"/>
            <a:ext cx="795000" cy="8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유리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아황산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농도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88400" y="1569375"/>
            <a:ext cx="7950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총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아황산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농도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407200" y="1569375"/>
            <a:ext cx="795000" cy="61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밀도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(점성)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080250" y="1569375"/>
            <a:ext cx="7950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pH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708000" y="1569375"/>
            <a:ext cx="795000" cy="8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황산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칼륨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농도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462650" y="1569375"/>
            <a:ext cx="7950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알코올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도수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181375" y="1569375"/>
            <a:ext cx="795000" cy="61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와인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등급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25250" y="960325"/>
            <a:ext cx="795000" cy="615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fixed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acidity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154250" y="1036525"/>
            <a:ext cx="795000" cy="5541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A61C00"/>
                </a:solidFill>
              </a:rPr>
              <a:t>volatile</a:t>
            </a:r>
            <a:endParaRPr b="1" sz="12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A61C00"/>
                </a:solidFill>
              </a:rPr>
              <a:t>acidity</a:t>
            </a:r>
            <a:endParaRPr b="1" sz="1200">
              <a:solidFill>
                <a:srgbClr val="A61C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837950" y="1005775"/>
            <a:ext cx="795000" cy="615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citric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acid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480625" y="960325"/>
            <a:ext cx="827400" cy="6003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A61C00"/>
                </a:solidFill>
              </a:rPr>
              <a:t>residual</a:t>
            </a:r>
            <a:endParaRPr b="1" sz="13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A61C00"/>
                </a:solidFill>
              </a:rPr>
              <a:t>sugar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480625" y="1569375"/>
            <a:ext cx="795000" cy="8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잔류 당분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농도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250650" y="960325"/>
            <a:ext cx="795000" cy="615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chlo-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rides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999375" y="773425"/>
            <a:ext cx="795000" cy="8157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A61C00"/>
                </a:solidFill>
              </a:rPr>
              <a:t>free</a:t>
            </a:r>
            <a:endParaRPr b="1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A61C00"/>
                </a:solidFill>
              </a:rPr>
              <a:t>sulfur</a:t>
            </a:r>
            <a:endParaRPr b="1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A61C00"/>
                </a:solidFill>
              </a:rPr>
              <a:t>dioxide</a:t>
            </a:r>
            <a:endParaRPr b="1" sz="1300">
              <a:solidFill>
                <a:srgbClr val="A61C00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688400" y="773425"/>
            <a:ext cx="795000" cy="815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total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sulfur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</a:rPr>
              <a:t>dioxide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407200" y="1225950"/>
            <a:ext cx="795000" cy="3849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A61C00"/>
                </a:solidFill>
              </a:rPr>
              <a:t>density</a:t>
            </a:r>
            <a:endParaRPr b="1" sz="1300">
              <a:solidFill>
                <a:srgbClr val="A61C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080250" y="1218300"/>
            <a:ext cx="7950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pH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708000" y="1005775"/>
            <a:ext cx="795000" cy="6156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A61C00"/>
                </a:solidFill>
              </a:rPr>
              <a:t>sulpha-tes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462650" y="1225950"/>
            <a:ext cx="7950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</a:rPr>
              <a:t>alcohol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181375" y="1218300"/>
            <a:ext cx="795000" cy="4002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A61C00"/>
                </a:solidFill>
              </a:rPr>
              <a:t>quality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80600" y="17707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데이터 전처리</a:t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038" y="1160400"/>
            <a:ext cx="418147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80600" y="61672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결측값, 데이터형식 확인</a:t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433100" y="616725"/>
            <a:ext cx="4065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타겟</a:t>
            </a:r>
            <a:r>
              <a:rPr lang="ko" sz="270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 확인</a:t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25" y="1164375"/>
            <a:ext cx="3883175" cy="37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204500" y="3884550"/>
            <a:ext cx="4065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→</a:t>
            </a: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결측값 없음</a:t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accen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204500" y="4356000"/>
            <a:ext cx="4065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→ </a:t>
            </a: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타겟 수정 </a:t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   </a:t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804700" y="4385050"/>
            <a:ext cx="4065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700">
                <a:solidFill>
                  <a:srgbClr val="674EA7"/>
                </a:solidFill>
                <a:latin typeface="Do Hyeon"/>
                <a:ea typeface="Do Hyeon"/>
                <a:cs typeface="Do Hyeon"/>
                <a:sym typeface="Do Hyeon"/>
              </a:rPr>
              <a:t>(5이하 =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0</a:t>
            </a:r>
            <a:r>
              <a:rPr lang="ko" sz="2700">
                <a:solidFill>
                  <a:srgbClr val="674EA7"/>
                </a:solidFill>
                <a:latin typeface="Do Hyeon"/>
                <a:ea typeface="Do Hyeon"/>
                <a:cs typeface="Do Hyeon"/>
                <a:sym typeface="Do Hyeon"/>
              </a:rPr>
              <a:t>, 6이상 =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1</a:t>
            </a:r>
            <a:r>
              <a:rPr lang="ko" sz="2700">
                <a:solidFill>
                  <a:srgbClr val="674EA7"/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endParaRPr sz="2700">
              <a:solidFill>
                <a:srgbClr val="674EA7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370200" y="2748250"/>
            <a:ext cx="54621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VIF 계수가 10을 넘는게 없으므로 변수 간 상관 관계가 높지 않은 것으로 판단.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782075" cy="389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247" y="1220122"/>
            <a:ext cx="4630950" cy="1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80600" y="17707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데이터 전처리   </a:t>
            </a:r>
            <a:r>
              <a:rPr lang="ko" sz="2700">
                <a:solidFill>
                  <a:schemeClr val="accent2"/>
                </a:solidFill>
                <a:latin typeface="Do Hyeon"/>
                <a:ea typeface="Do Hyeon"/>
                <a:cs typeface="Do Hyeon"/>
                <a:sym typeface="Do Hyeon"/>
              </a:rPr>
              <a:t>피처 상관도 분석</a:t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727938"/>
            <a:ext cx="3898400" cy="390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575" y="488450"/>
            <a:ext cx="451600" cy="381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433100" y="4279800"/>
            <a:ext cx="40659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→ </a:t>
            </a: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피처 삭제</a:t>
            </a: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</a:rPr>
              <a:t>   </a:t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21550" y="4636850"/>
            <a:ext cx="60963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E7398F"/>
                </a:solidFill>
                <a:latin typeface="Do Hyeon"/>
                <a:ea typeface="Do Hyeon"/>
                <a:cs typeface="Do Hyeon"/>
                <a:sym typeface="Do Hyeon"/>
              </a:rPr>
              <a:t>free sulfur dioxide , total sulfur dioxide</a:t>
            </a:r>
            <a:endParaRPr sz="2100">
              <a:solidFill>
                <a:srgbClr val="E7398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E7398F"/>
                </a:solidFill>
                <a:latin typeface="Do Hyeon"/>
                <a:ea typeface="Do Hyeon"/>
                <a:cs typeface="Do Hyeon"/>
                <a:sym typeface="Do Hyeon"/>
              </a:rPr>
              <a:t>   </a:t>
            </a:r>
            <a:endParaRPr sz="2100">
              <a:solidFill>
                <a:srgbClr val="E7398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7398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E7398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608525" y="1744950"/>
            <a:ext cx="16653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coef</a:t>
            </a:r>
            <a:endParaRPr b="1" sz="1500"/>
          </a:p>
        </p:txBody>
      </p:sp>
      <p:sp>
        <p:nvSpPr>
          <p:cNvPr id="131" name="Google Shape;131;p19"/>
          <p:cNvSpPr/>
          <p:nvPr/>
        </p:nvSpPr>
        <p:spPr>
          <a:xfrm>
            <a:off x="5071675" y="2175800"/>
            <a:ext cx="3172200" cy="281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659750" y="727950"/>
            <a:ext cx="281100" cy="3172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2181" r="0" t="0"/>
          <a:stretch/>
        </p:blipFill>
        <p:spPr>
          <a:xfrm>
            <a:off x="355675" y="727950"/>
            <a:ext cx="3989925" cy="44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80600" y="17707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데이터 </a:t>
            </a: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예측   </a:t>
            </a: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앙상블 기법</a:t>
            </a:r>
            <a:endParaRPr sz="27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48625" y="914675"/>
            <a:ext cx="829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# 로지스틱, 결정트리, </a:t>
            </a:r>
            <a:r>
              <a:rPr b="1" lang="ko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최근접이웃</a:t>
            </a:r>
            <a:endParaRPr b="1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</a:t>
            </a: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 = LogisticRegression(C=0.1, random_state=42)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tree</a:t>
            </a: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 = DecisionTreeClassifier(max_depth=20, criterion='entropy', random_state=42)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knn</a:t>
            </a: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 = KNeighborsClassifier(n_neighbors=1, p=2, metric='manhattan') # metric='minkowski'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voting_estimators = [('logistic', logistic), ('tree', tree), ('knn', knn)]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voting = VotingClassifier(estimators = voting_estimators, voting='soft')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clf_labels = ['Logistic regression', 'Decision tree', 'KNN', 'Majority voting']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all_clf = [logistic, tree, knn, voting]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48625" y="3655950"/>
            <a:ext cx="787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voting.fit(X_train, y_train)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pred = voting.predict(X_test)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print('보팅 분류기의 정확도 : {0:.4f}'.format(accuracy_score(y_test, pred)))</a:t>
            </a:r>
            <a:endParaRPr>
              <a:solidFill>
                <a:srgbClr val="99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24825" y="4541850"/>
            <a:ext cx="3000000" cy="431100"/>
          </a:xfrm>
          <a:prstGeom prst="rect">
            <a:avLst/>
          </a:prstGeom>
          <a:solidFill>
            <a:srgbClr val="FFBCBC">
              <a:alpha val="843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보팅 분류기의 정확도 : 0.7969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80600" y="177075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Do Hyeon"/>
                <a:ea typeface="Do Hyeon"/>
                <a:cs typeface="Do Hyeon"/>
                <a:sym typeface="Do Hyeon"/>
              </a:rPr>
              <a:t>데이터 예측   </a:t>
            </a: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앙상블 기법 - </a:t>
            </a:r>
            <a:r>
              <a:rPr lang="ko" sz="2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하이퍼 파라미터 튜닝</a:t>
            </a:r>
            <a:endParaRPr sz="2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781950"/>
            <a:ext cx="2500099" cy="15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925" y="764950"/>
            <a:ext cx="2615950" cy="15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469" y="781950"/>
            <a:ext cx="2615932" cy="15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891835"/>
            <a:ext cx="2615925" cy="156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8925" y="2836925"/>
            <a:ext cx="2682775" cy="1653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56800" y="2099900"/>
            <a:ext cx="30291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Logic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C </a:t>
            </a:r>
            <a:r>
              <a:rPr lang="ko" sz="21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(penalty)</a:t>
            </a:r>
            <a:endParaRPr sz="1400">
              <a:solidFill>
                <a:srgbClr val="9900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419200" y="2099900"/>
            <a:ext cx="36345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Tree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max_depth</a:t>
            </a:r>
            <a:endParaRPr sz="2000">
              <a:solidFill>
                <a:srgbClr val="9900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306400" y="2099900"/>
            <a:ext cx="36345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knn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n_neighbors</a:t>
            </a:r>
            <a:endParaRPr sz="2000">
              <a:solidFill>
                <a:srgbClr val="9900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62700" y="4364525"/>
            <a:ext cx="36345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knn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p</a:t>
            </a:r>
            <a:endParaRPr sz="2000">
              <a:solidFill>
                <a:srgbClr val="9900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508000" y="4364525"/>
            <a:ext cx="36345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knn </a:t>
            </a:r>
            <a:r>
              <a:rPr lang="ko" sz="2700">
                <a:solidFill>
                  <a:srgbClr val="9900FF"/>
                </a:solidFill>
                <a:latin typeface="Do Hyeon"/>
                <a:ea typeface="Do Hyeon"/>
                <a:cs typeface="Do Hyeon"/>
                <a:sym typeface="Do Hyeon"/>
              </a:rPr>
              <a:t>metric</a:t>
            </a:r>
            <a:endParaRPr sz="2000">
              <a:solidFill>
                <a:srgbClr val="9900FF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