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54" userDrawn="1">
          <p15:clr>
            <a:srgbClr val="747775"/>
          </p15:clr>
        </p15:guide>
        <p15:guide id="2" pos="2880" userDrawn="1">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si joshi" initials="M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77" d="100"/>
          <a:sy n="77" d="100"/>
        </p:scale>
        <p:origin x="974" y="816"/>
      </p:cViewPr>
      <p:guideLst>
        <p:guide orient="horz" pos="165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02T21:40:02.493" idx="1">
    <p:pos x="42" y="19"/>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2b13d69569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b13d69569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2b1da83d7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b1da83d7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
        <p:cNvGrpSpPr/>
        <p:nvPr/>
      </p:nvGrpSpPr>
      <p:grpSpPr>
        <a:xfrm>
          <a:off x="0" y="0"/>
          <a:ext cx="0" cy="0"/>
          <a:chOff x="0" y="0"/>
          <a:chExt cx="0" cy="0"/>
        </a:xfrm>
      </p:grpSpPr>
      <p:sp>
        <p:nvSpPr>
          <p:cNvPr id="74" name="Google Shape;74;g2b1da83d74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b1da83d74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g2b1da83d74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b1da83d74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2b1da83d74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1da83d74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g2b1da83d74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1da83d74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3.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p>
        </p:txBody>
      </p:sp>
      <p:pic>
        <p:nvPicPr>
          <p:cNvPr id="56" name="Google Shape;56;p13"/>
          <p:cNvPicPr preferRelativeResize="0"/>
          <p:nvPr/>
        </p:nvPicPr>
        <p:blipFill>
          <a:blip r:embed="rId1"/>
          <a:stretch>
            <a:fillRect/>
          </a:stretch>
        </p:blipFill>
        <p:spPr>
          <a:xfrm>
            <a:off x="0" y="-1"/>
            <a:ext cx="9144003"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63" name="Google Shape;63;p14"/>
          <p:cNvPicPr preferRelativeResize="0"/>
          <p:nvPr/>
        </p:nvPicPr>
        <p:blipFill>
          <a:blip r:embed="rId1"/>
          <a:stretch>
            <a:fillRect/>
          </a:stretch>
        </p:blipFill>
        <p:spPr>
          <a:xfrm>
            <a:off x="-3" y="0"/>
            <a:ext cx="9144003" cy="5143501"/>
          </a:xfrm>
          <a:prstGeom prst="rect">
            <a:avLst/>
          </a:prstGeom>
          <a:noFill/>
          <a:ln>
            <a:noFill/>
          </a:ln>
        </p:spPr>
      </p:pic>
      <p:sp>
        <p:nvSpPr>
          <p:cNvPr id="3" name="TextBox 2"/>
          <p:cNvSpPr txBox="1"/>
          <p:nvPr/>
        </p:nvSpPr>
        <p:spPr>
          <a:xfrm>
            <a:off x="92856" y="629388"/>
            <a:ext cx="8210811" cy="523220"/>
          </a:xfrm>
          <a:prstGeom prst="rect">
            <a:avLst/>
          </a:prstGeom>
          <a:solidFill>
            <a:schemeClr val="accent5">
              <a:lumMod val="20000"/>
              <a:lumOff val="80000"/>
            </a:schemeClr>
          </a:solidFill>
        </p:spPr>
        <p:txBody>
          <a:bodyPr wrap="square" rtlCol="0">
            <a:spAutoFit/>
          </a:bodyPr>
          <a:lstStyle/>
          <a:p>
            <a:r>
              <a:rPr lang="en-US" dirty="0"/>
              <a:t>Topic :- </a:t>
            </a:r>
            <a:r>
              <a:rPr lang="en-US" dirty="0">
                <a:solidFill>
                  <a:schemeClr val="tx1"/>
                </a:solidFill>
                <a:latin typeface="Söhne"/>
              </a:rPr>
              <a:t> Traffic </a:t>
            </a:r>
            <a:r>
              <a:rPr lang="en-US" b="0" i="0" dirty="0">
                <a:solidFill>
                  <a:schemeClr val="tx1"/>
                </a:solidFill>
                <a:effectLst/>
                <a:latin typeface="Söhne"/>
              </a:rPr>
              <a:t>Flow Guardian :   </a:t>
            </a:r>
            <a:r>
              <a:rPr lang="en-US" b="0" i="0" dirty="0">
                <a:solidFill>
                  <a:schemeClr val="accent2">
                    <a:lumMod val="75000"/>
                    <a:lumOff val="25000"/>
                  </a:schemeClr>
                </a:solidFill>
                <a:effectLst/>
                <a:latin typeface="Söhne"/>
              </a:rPr>
              <a:t>A Smart Traffic Management System Prioritizing Efficiency through </a:t>
            </a:r>
            <a:r>
              <a:rPr lang="en-US" b="0" i="0" dirty="0" err="1">
                <a:solidFill>
                  <a:schemeClr val="accent2">
                    <a:lumMod val="75000"/>
                    <a:lumOff val="25000"/>
                  </a:schemeClr>
                </a:solidFill>
                <a:effectLst/>
                <a:latin typeface="Söhne"/>
              </a:rPr>
              <a:t>WiFi</a:t>
            </a:r>
            <a:r>
              <a:rPr lang="en-US" b="0" i="0" dirty="0">
                <a:solidFill>
                  <a:schemeClr val="accent2">
                    <a:lumMod val="75000"/>
                    <a:lumOff val="25000"/>
                  </a:schemeClr>
                </a:solidFill>
                <a:effectLst/>
                <a:latin typeface="Söhne"/>
              </a:rPr>
              <a:t> Technology</a:t>
            </a:r>
            <a:endParaRPr lang="en-US" dirty="0">
              <a:solidFill>
                <a:schemeClr val="accent2">
                  <a:lumMod val="75000"/>
                  <a:lumOff val="25000"/>
                </a:schemeClr>
              </a:solidFill>
            </a:endParaRPr>
          </a:p>
        </p:txBody>
      </p:sp>
      <p:sp>
        <p:nvSpPr>
          <p:cNvPr id="5" name="Rounded Rectangle 4"/>
          <p:cNvSpPr/>
          <p:nvPr/>
        </p:nvSpPr>
        <p:spPr>
          <a:xfrm>
            <a:off x="0" y="1204595"/>
            <a:ext cx="5921375" cy="3736975"/>
          </a:xfrm>
          <a:prstGeom prst="roundRect">
            <a:avLst/>
          </a:prstGeom>
          <a:solidFill>
            <a:schemeClr val="accent6">
              <a:lumMod val="40000"/>
              <a:lumOff val="60000"/>
            </a:schemeClr>
          </a:solidFill>
        </p:spPr>
        <p:style>
          <a:lnRef idx="0">
            <a:srgbClr val="FFFFFF"/>
          </a:lnRef>
          <a:fillRef idx="2">
            <a:schemeClr val="accent1"/>
          </a:fillRef>
          <a:effectRef idx="0">
            <a:srgbClr val="FFFFFF"/>
          </a:effectRef>
          <a:fontRef idx="minor">
            <a:schemeClr val="lt1"/>
          </a:fontRef>
        </p:style>
        <p:txBody>
          <a:bodyPr rtlCol="0" anchor="ctr"/>
          <a:p>
            <a:pPr algn="ctr"/>
            <a:endParaRPr lang="en-US"/>
          </a:p>
        </p:txBody>
      </p:sp>
      <p:pic>
        <p:nvPicPr>
          <p:cNvPr id="9" name="Picture 8"/>
          <p:cNvPicPr>
            <a:picLocks noChangeAspect="1"/>
          </p:cNvPicPr>
          <p:nvPr/>
        </p:nvPicPr>
        <p:blipFill>
          <a:blip r:embed="rId2"/>
          <a:stretch>
            <a:fillRect/>
          </a:stretch>
        </p:blipFill>
        <p:spPr>
          <a:xfrm>
            <a:off x="6165850" y="1349375"/>
            <a:ext cx="2666365" cy="3292475"/>
          </a:xfrm>
          <a:prstGeom prst="rect">
            <a:avLst/>
          </a:prstGeom>
        </p:spPr>
      </p:pic>
      <p:sp>
        <p:nvSpPr>
          <p:cNvPr id="11" name="TextBox 10"/>
          <p:cNvSpPr txBox="1"/>
          <p:nvPr/>
        </p:nvSpPr>
        <p:spPr>
          <a:xfrm>
            <a:off x="-13053" y="1479298"/>
            <a:ext cx="6000802" cy="646331"/>
          </a:xfrm>
          <a:prstGeom prst="rect">
            <a:avLst/>
          </a:prstGeom>
          <a:noFill/>
        </p:spPr>
        <p:txBody>
          <a:bodyPr wrap="square">
            <a:spAutoFit/>
          </a:bodyPr>
          <a:lstStyle/>
          <a:p>
            <a:pPr algn="l"/>
            <a:r>
              <a:rPr lang="en-US" sz="1200" b="1" i="0" dirty="0">
                <a:solidFill>
                  <a:schemeClr val="accent3">
                    <a:lumMod val="75000"/>
                  </a:schemeClr>
                </a:solidFill>
                <a:effectLst/>
                <a:latin typeface="Söhne"/>
              </a:rPr>
              <a:t>General Traffic Optimization:</a:t>
            </a:r>
            <a:endParaRPr lang="en-US" sz="1200" b="0" i="0" dirty="0">
              <a:solidFill>
                <a:schemeClr val="accent3">
                  <a:lumMod val="75000"/>
                </a:schemeClr>
              </a:solidFill>
              <a:effectLst/>
              <a:latin typeface="Söhne"/>
            </a:endParaRPr>
          </a:p>
          <a:p>
            <a:pPr algn="l">
              <a:buFont typeface="Arial" panose="020B0604020202020204" pitchFamily="34" charset="0"/>
              <a:buChar char="•"/>
            </a:pPr>
            <a:r>
              <a:rPr lang="en-US" sz="1200" b="0" i="0" dirty="0">
                <a:solidFill>
                  <a:schemeClr val="accent6">
                    <a:lumMod val="50000"/>
                  </a:schemeClr>
                </a:solidFill>
                <a:effectLst/>
                <a:latin typeface="Söhne"/>
              </a:rPr>
              <a:t>Utilize </a:t>
            </a:r>
            <a:r>
              <a:rPr lang="en-US" sz="1200" b="0" i="0" dirty="0" err="1">
                <a:solidFill>
                  <a:schemeClr val="accent6">
                    <a:lumMod val="50000"/>
                  </a:schemeClr>
                </a:solidFill>
                <a:effectLst/>
                <a:latin typeface="Söhne"/>
              </a:rPr>
              <a:t>WiFi</a:t>
            </a:r>
            <a:r>
              <a:rPr lang="en-US" sz="1200" b="0" i="0" dirty="0">
                <a:solidFill>
                  <a:schemeClr val="accent6">
                    <a:lumMod val="50000"/>
                  </a:schemeClr>
                </a:solidFill>
                <a:effectLst/>
                <a:latin typeface="Söhne"/>
              </a:rPr>
              <a:t> technology for real-time counting and analysis of traffic flow between signals.</a:t>
            </a:r>
            <a:endParaRPr lang="en-US" sz="1200" b="0" i="0" dirty="0">
              <a:solidFill>
                <a:schemeClr val="accent6">
                  <a:lumMod val="50000"/>
                </a:schemeClr>
              </a:solidFill>
              <a:effectLst/>
              <a:latin typeface="Söhne"/>
            </a:endParaRPr>
          </a:p>
          <a:p>
            <a:pPr algn="l">
              <a:buFont typeface="Arial" panose="020B0604020202020204" pitchFamily="34" charset="0"/>
              <a:buChar char="•"/>
            </a:pPr>
            <a:r>
              <a:rPr lang="en-US" sz="1200" b="0" i="0" dirty="0">
                <a:solidFill>
                  <a:schemeClr val="accent6">
                    <a:lumMod val="50000"/>
                  </a:schemeClr>
                </a:solidFill>
                <a:effectLst/>
                <a:latin typeface="Söhne"/>
              </a:rPr>
              <a:t>Implement machine learning to predict and manage general traffic patterns efficiently.</a:t>
            </a:r>
            <a:endParaRPr lang="en-US" sz="1200" b="0" i="0" dirty="0">
              <a:solidFill>
                <a:schemeClr val="accent6">
                  <a:lumMod val="50000"/>
                </a:schemeClr>
              </a:solidFill>
              <a:effectLst/>
              <a:latin typeface="Söhne"/>
            </a:endParaRPr>
          </a:p>
        </p:txBody>
      </p:sp>
      <p:sp>
        <p:nvSpPr>
          <p:cNvPr id="12" name="TextBox 11"/>
          <p:cNvSpPr txBox="1"/>
          <p:nvPr/>
        </p:nvSpPr>
        <p:spPr>
          <a:xfrm>
            <a:off x="-56473" y="2452134"/>
            <a:ext cx="5934207" cy="1077218"/>
          </a:xfrm>
          <a:prstGeom prst="rect">
            <a:avLst/>
          </a:prstGeom>
          <a:noFill/>
        </p:spPr>
        <p:txBody>
          <a:bodyPr wrap="square" rtlCol="0">
            <a:spAutoFit/>
          </a:bodyPr>
          <a:lstStyle/>
          <a:p>
            <a:pPr algn="l"/>
            <a:r>
              <a:rPr lang="en-US" sz="1200" b="1" i="0" dirty="0">
                <a:solidFill>
                  <a:schemeClr val="accent3">
                    <a:lumMod val="75000"/>
                  </a:schemeClr>
                </a:solidFill>
                <a:effectLst/>
                <a:latin typeface="Söhne"/>
              </a:rPr>
              <a:t>Real-time Traffic Management:</a:t>
            </a:r>
            <a:endParaRPr lang="en-US" sz="1200" b="0" i="0" dirty="0">
              <a:solidFill>
                <a:schemeClr val="accent3">
                  <a:lumMod val="75000"/>
                </a:schemeClr>
              </a:solidFill>
              <a:effectLst/>
              <a:latin typeface="Söhne"/>
            </a:endParaRPr>
          </a:p>
          <a:p>
            <a:pPr algn="l">
              <a:buFont typeface="Arial" panose="020B0604020202020204" pitchFamily="34" charset="0"/>
              <a:buChar char="•"/>
            </a:pPr>
            <a:r>
              <a:rPr lang="en-US" sz="1200" b="0" i="0" dirty="0">
                <a:solidFill>
                  <a:schemeClr val="accent6">
                    <a:lumMod val="50000"/>
                  </a:schemeClr>
                </a:solidFill>
                <a:effectLst/>
                <a:latin typeface="Söhne"/>
              </a:rPr>
              <a:t>Employ a responsive alert system to notify traffic authorities and users of potential congestion.</a:t>
            </a:r>
            <a:endParaRPr lang="en-US" sz="1200" b="0" i="0" dirty="0">
              <a:solidFill>
                <a:schemeClr val="accent6">
                  <a:lumMod val="50000"/>
                </a:schemeClr>
              </a:solidFill>
              <a:effectLst/>
              <a:latin typeface="Söhne"/>
            </a:endParaRPr>
          </a:p>
          <a:p>
            <a:pPr algn="l">
              <a:buFont typeface="Arial" panose="020B0604020202020204" pitchFamily="34" charset="0"/>
              <a:buChar char="•"/>
            </a:pPr>
            <a:r>
              <a:rPr lang="en-US" sz="1200" b="0" i="0" dirty="0">
                <a:solidFill>
                  <a:schemeClr val="accent6">
                    <a:lumMod val="50000"/>
                  </a:schemeClr>
                </a:solidFill>
                <a:effectLst/>
                <a:latin typeface="Söhne"/>
              </a:rPr>
              <a:t>Enable authorities to make real-time decisions for optimized traffic flo</a:t>
            </a:r>
            <a:r>
              <a:rPr lang="en-US" sz="1200" b="0" i="0" dirty="0">
                <a:solidFill>
                  <a:schemeClr val="tx2">
                    <a:lumMod val="50000"/>
                  </a:schemeClr>
                </a:solidFill>
                <a:effectLst/>
                <a:latin typeface="Söhne"/>
              </a:rPr>
              <a:t>w</a:t>
            </a:r>
            <a:r>
              <a:rPr lang="en-US" b="0" i="0" dirty="0">
                <a:solidFill>
                  <a:srgbClr val="ECECEC"/>
                </a:solidFill>
                <a:effectLst/>
                <a:latin typeface="Söhne"/>
              </a:rPr>
              <a:t>.</a:t>
            </a:r>
            <a:endParaRPr lang="en-US" b="0" i="0" dirty="0">
              <a:solidFill>
                <a:srgbClr val="ECECEC"/>
              </a:solidFill>
              <a:effectLst/>
              <a:latin typeface="Söhne"/>
            </a:endParaRPr>
          </a:p>
          <a:p>
            <a:endParaRPr lang="en-US" dirty="0"/>
          </a:p>
        </p:txBody>
      </p:sp>
      <p:sp>
        <p:nvSpPr>
          <p:cNvPr id="13" name="TextBox 12"/>
          <p:cNvSpPr txBox="1"/>
          <p:nvPr/>
        </p:nvSpPr>
        <p:spPr>
          <a:xfrm>
            <a:off x="283" y="3250672"/>
            <a:ext cx="5762500" cy="1046440"/>
          </a:xfrm>
          <a:prstGeom prst="rect">
            <a:avLst/>
          </a:prstGeom>
          <a:noFill/>
        </p:spPr>
        <p:txBody>
          <a:bodyPr wrap="square" rtlCol="0">
            <a:spAutoFit/>
          </a:bodyPr>
          <a:lstStyle/>
          <a:p>
            <a:pPr algn="l"/>
            <a:r>
              <a:rPr lang="en-US" sz="1200" b="1" i="0" dirty="0">
                <a:solidFill>
                  <a:schemeClr val="accent3">
                    <a:lumMod val="75000"/>
                  </a:schemeClr>
                </a:solidFill>
                <a:effectLst/>
                <a:latin typeface="Söhne"/>
              </a:rPr>
              <a:t>Machine Learning Model:</a:t>
            </a:r>
            <a:endParaRPr lang="en-US" sz="1200" b="0" i="0" dirty="0">
              <a:solidFill>
                <a:schemeClr val="accent3">
                  <a:lumMod val="75000"/>
                </a:schemeClr>
              </a:solidFill>
              <a:effectLst/>
              <a:latin typeface="Söhne"/>
            </a:endParaRPr>
          </a:p>
          <a:p>
            <a:pPr>
              <a:buFont typeface="Arial" panose="020B0604020202020204" pitchFamily="34" charset="0"/>
              <a:buChar char="•"/>
            </a:pPr>
            <a:r>
              <a:rPr lang="en-US" sz="1200" b="0" i="0" dirty="0">
                <a:solidFill>
                  <a:schemeClr val="accent6">
                    <a:lumMod val="50000"/>
                  </a:schemeClr>
                </a:solidFill>
                <a:effectLst/>
                <a:latin typeface="Söhne"/>
              </a:rPr>
              <a:t>Train the machine learning model to not only predict general traffic </a:t>
            </a:r>
            <a:r>
              <a:rPr lang="en-US" sz="1200" dirty="0">
                <a:solidFill>
                  <a:schemeClr val="accent6">
                    <a:lumMod val="50000"/>
                  </a:schemeClr>
                </a:solidFill>
                <a:latin typeface="Söhne"/>
              </a:rPr>
              <a:t>patterns routes based on real-time traffic conditions.</a:t>
            </a:r>
            <a:endParaRPr lang="en-US" sz="1200" dirty="0">
              <a:solidFill>
                <a:schemeClr val="accent6">
                  <a:lumMod val="50000"/>
                </a:schemeClr>
              </a:solidFill>
              <a:latin typeface="Söhne"/>
            </a:endParaRPr>
          </a:p>
          <a:p>
            <a:pPr algn="l">
              <a:buFont typeface="Arial" panose="020B0604020202020204" pitchFamily="34" charset="0"/>
              <a:buChar char="•"/>
            </a:pPr>
            <a:r>
              <a:rPr lang="en-US" sz="1200" b="0" i="0" dirty="0">
                <a:solidFill>
                  <a:schemeClr val="accent6">
                    <a:lumMod val="50000"/>
                  </a:schemeClr>
                </a:solidFill>
                <a:effectLst/>
                <a:latin typeface="Söhne"/>
              </a:rPr>
              <a:t>but also to dynamically adapt to emergency scenarios.</a:t>
            </a:r>
            <a:endParaRPr lang="en-US" sz="1200" b="0" i="0" dirty="0">
              <a:solidFill>
                <a:schemeClr val="accent6">
                  <a:lumMod val="50000"/>
                </a:schemeClr>
              </a:solidFill>
              <a:effectLst/>
              <a:latin typeface="Söhne"/>
            </a:endParaRPr>
          </a:p>
          <a:p>
            <a:endParaRPr lang="en-US" sz="1200" b="0" i="0" dirty="0">
              <a:solidFill>
                <a:schemeClr val="accent6">
                  <a:lumMod val="50000"/>
                </a:schemeClr>
              </a:solidFill>
              <a:effectLst/>
              <a:latin typeface="Söhne"/>
            </a:endParaRPr>
          </a:p>
        </p:txBody>
      </p:sp>
      <p:sp>
        <p:nvSpPr>
          <p:cNvPr id="14" name="TextBox 13"/>
          <p:cNvSpPr txBox="1"/>
          <p:nvPr/>
        </p:nvSpPr>
        <p:spPr>
          <a:xfrm>
            <a:off x="-13053" y="4061301"/>
            <a:ext cx="6068861" cy="830997"/>
          </a:xfrm>
          <a:prstGeom prst="rect">
            <a:avLst/>
          </a:prstGeom>
          <a:noFill/>
        </p:spPr>
        <p:txBody>
          <a:bodyPr wrap="square" rtlCol="0">
            <a:spAutoFit/>
          </a:bodyPr>
          <a:lstStyle/>
          <a:p>
            <a:pPr algn="l"/>
            <a:r>
              <a:rPr lang="en-US" sz="1200" b="1" i="0" dirty="0">
                <a:solidFill>
                  <a:schemeClr val="accent3">
                    <a:lumMod val="75000"/>
                  </a:schemeClr>
                </a:solidFill>
                <a:effectLst/>
                <a:latin typeface="Söhne"/>
              </a:rPr>
              <a:t>User App Participation:</a:t>
            </a:r>
            <a:endParaRPr lang="en-US" sz="1200" b="0" i="0" dirty="0">
              <a:solidFill>
                <a:schemeClr val="accent3">
                  <a:lumMod val="75000"/>
                </a:schemeClr>
              </a:solidFill>
              <a:effectLst/>
              <a:latin typeface="Söhne"/>
            </a:endParaRPr>
          </a:p>
          <a:p>
            <a:pPr algn="l">
              <a:buFont typeface="Arial" panose="020B0604020202020204" pitchFamily="34" charset="0"/>
              <a:buChar char="•"/>
            </a:pPr>
            <a:r>
              <a:rPr lang="en-US" sz="1200" b="0" i="0" dirty="0">
                <a:solidFill>
                  <a:schemeClr val="accent6">
                    <a:lumMod val="50000"/>
                  </a:schemeClr>
                </a:solidFill>
                <a:effectLst/>
                <a:latin typeface="Söhne"/>
              </a:rPr>
              <a:t>Develop a user-friendly app for voluntary participation, contributing to the system's data      pool.</a:t>
            </a:r>
            <a:endParaRPr lang="en-US" sz="1200" b="0" i="0" dirty="0">
              <a:solidFill>
                <a:schemeClr val="accent6">
                  <a:lumMod val="50000"/>
                </a:schemeClr>
              </a:solidFill>
              <a:effectLst/>
              <a:latin typeface="Söhne"/>
            </a:endParaRPr>
          </a:p>
          <a:p>
            <a:pPr algn="l">
              <a:buFont typeface="Arial" panose="020B0604020202020204" pitchFamily="34" charset="0"/>
              <a:buChar char="•"/>
            </a:pPr>
            <a:r>
              <a:rPr lang="en-US" sz="1200" b="0" i="0" dirty="0">
                <a:solidFill>
                  <a:schemeClr val="accent6">
                    <a:lumMod val="50000"/>
                  </a:schemeClr>
                </a:solidFill>
                <a:effectLst/>
                <a:latin typeface="Söhne"/>
              </a:rPr>
              <a:t>Optionally, provide alerts to users suggesting alternative</a:t>
            </a:r>
            <a:endParaRPr lang="en-US" sz="1200" b="0" i="0" dirty="0">
              <a:solidFill>
                <a:schemeClr val="accent6">
                  <a:lumMod val="50000"/>
                </a:schemeClr>
              </a:solidFill>
              <a:effectLst/>
              <a:latin typeface="Söhne"/>
            </a:endParaRPr>
          </a:p>
        </p:txBody>
      </p:sp>
      <p:sp>
        <p:nvSpPr>
          <p:cNvPr id="64" name="Google Shape;64;p14"/>
          <p:cNvSpPr txBox="1"/>
          <p:nvPr/>
        </p:nvSpPr>
        <p:spPr>
          <a:xfrm>
            <a:off x="535451" y="1152545"/>
            <a:ext cx="1609595" cy="1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solidFill>
                  <a:schemeClr val="accent1">
                    <a:lumMod val="50000"/>
                  </a:schemeClr>
                </a:solidFill>
              </a:rPr>
              <a:t>Idea Brief:-</a:t>
            </a:r>
            <a:endParaRPr lang="en-GB" sz="1600"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 name="Rounded Rectangle 1"/>
          <p:cNvSpPr/>
          <p:nvPr/>
        </p:nvSpPr>
        <p:spPr>
          <a:xfrm>
            <a:off x="6508115" y="625475"/>
            <a:ext cx="2559685" cy="4257040"/>
          </a:xfrm>
          <a:prstGeom prst="roundRect">
            <a:avLst/>
          </a:prstGeom>
          <a:solidFill>
            <a:schemeClr val="bg1">
              <a:lumMod val="8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71" name="Google Shape;71;p15"/>
          <p:cNvPicPr preferRelativeResize="0"/>
          <p:nvPr/>
        </p:nvPicPr>
        <p:blipFill>
          <a:blip r:embed="rId1"/>
          <a:stretch>
            <a:fillRect/>
          </a:stretch>
        </p:blipFill>
        <p:spPr>
          <a:xfrm>
            <a:off x="-3" y="-86768"/>
            <a:ext cx="9144003" cy="5143501"/>
          </a:xfrm>
          <a:prstGeom prst="rect">
            <a:avLst/>
          </a:prstGeom>
          <a:noFill/>
          <a:ln>
            <a:noFill/>
          </a:ln>
        </p:spPr>
      </p:pic>
      <p:sp>
        <p:nvSpPr>
          <p:cNvPr id="72" name="Google Shape;72;p15"/>
          <p:cNvSpPr txBox="1"/>
          <p:nvPr/>
        </p:nvSpPr>
        <p:spPr>
          <a:xfrm>
            <a:off x="57150" y="575310"/>
            <a:ext cx="2832100" cy="441325"/>
          </a:xfrm>
          <a:prstGeom prst="rect">
            <a:avLst/>
          </a:prstGeom>
          <a:solidFill>
            <a:schemeClr val="accent6">
              <a:lumMod val="20000"/>
              <a:lumOff val="80000"/>
            </a:scheme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rgbClr val="595959"/>
                </a:solidFill>
              </a:rPr>
              <a:t>Tech Stack Used</a:t>
            </a:r>
            <a:endParaRPr sz="1800" dirty="0">
              <a:solidFill>
                <a:srgbClr val="595959"/>
              </a:solidFill>
            </a:endParaRPr>
          </a:p>
        </p:txBody>
      </p:sp>
      <p:sp>
        <p:nvSpPr>
          <p:cNvPr id="4" name="TextBox 3"/>
          <p:cNvSpPr txBox="1"/>
          <p:nvPr/>
        </p:nvSpPr>
        <p:spPr>
          <a:xfrm>
            <a:off x="57150" y="1016635"/>
            <a:ext cx="6210300" cy="3865880"/>
          </a:xfrm>
          <a:prstGeom prst="rect">
            <a:avLst/>
          </a:prstGeom>
          <a:solidFill>
            <a:schemeClr val="accent4">
              <a:lumMod val="20000"/>
              <a:lumOff val="80000"/>
            </a:schemeClr>
          </a:solidFill>
        </p:spPr>
        <p:txBody>
          <a:bodyPr wrap="square">
            <a:noAutofit/>
          </a:bodyPr>
          <a:lstStyle/>
          <a:p>
            <a:pPr algn="l"/>
            <a:r>
              <a:rPr lang="en-US" b="1" i="0" dirty="0">
                <a:solidFill>
                  <a:schemeClr val="tx2">
                    <a:lumMod val="25000"/>
                  </a:schemeClr>
                </a:solidFill>
                <a:effectLst/>
                <a:latin typeface="Söhne"/>
              </a:rPr>
              <a:t> </a:t>
            </a:r>
            <a:r>
              <a:rPr lang="en-US" sz="1600" b="1" i="0" dirty="0">
                <a:solidFill>
                  <a:schemeClr val="tx2">
                    <a:lumMod val="25000"/>
                  </a:schemeClr>
                </a:solidFill>
                <a:effectLst/>
                <a:latin typeface="Söhne"/>
              </a:rPr>
              <a:t>user interfa</a:t>
            </a:r>
            <a:r>
              <a:rPr lang="en-US" sz="1600" b="1" dirty="0">
                <a:solidFill>
                  <a:schemeClr val="tx2">
                    <a:lumMod val="25000"/>
                  </a:schemeClr>
                </a:solidFill>
                <a:latin typeface="Söhne"/>
              </a:rPr>
              <a:t>ce:  </a:t>
            </a:r>
            <a:r>
              <a:rPr lang="en-US" sz="1600" b="1" dirty="0">
                <a:solidFill>
                  <a:schemeClr val="tx2">
                    <a:lumMod val="75000"/>
                  </a:schemeClr>
                </a:solidFill>
                <a:latin typeface="Söhne"/>
              </a:rPr>
              <a:t>by an app</a:t>
            </a:r>
            <a:endParaRPr lang="en-US" sz="1600" b="0" i="0" dirty="0">
              <a:solidFill>
                <a:schemeClr val="tx2">
                  <a:lumMod val="75000"/>
                </a:schemeClr>
              </a:solidFill>
              <a:effectLst/>
              <a:latin typeface="Söhne"/>
            </a:endParaRPr>
          </a:p>
          <a:p>
            <a:pPr algn="l">
              <a:buFont typeface="+mj-lt"/>
              <a:buAutoNum type="arabicPeriod"/>
            </a:pPr>
            <a:r>
              <a:rPr lang="en-US" sz="1600" b="1" i="0" dirty="0">
                <a:solidFill>
                  <a:schemeClr val="tx2">
                    <a:lumMod val="25000"/>
                  </a:schemeClr>
                </a:solidFill>
                <a:effectLst/>
                <a:latin typeface="Söhne"/>
              </a:rPr>
              <a:t>Machine Learning:</a:t>
            </a:r>
            <a:endParaRPr lang="en-US" sz="1600" b="0" i="0" dirty="0">
              <a:solidFill>
                <a:schemeClr val="tx2">
                  <a:lumMod val="25000"/>
                </a:schemeClr>
              </a:solidFill>
              <a:effectLst/>
              <a:latin typeface="Söhne"/>
            </a:endParaRPr>
          </a:p>
          <a:p>
            <a:pPr marL="742950" lvl="1" indent="-285750" algn="l">
              <a:buFont typeface="+mj-lt"/>
              <a:buAutoNum type="arabicPeriod"/>
            </a:pPr>
            <a:r>
              <a:rPr lang="en-US" sz="1600" b="0" i="0" dirty="0">
                <a:solidFill>
                  <a:schemeClr val="tx2">
                    <a:lumMod val="25000"/>
                  </a:schemeClr>
                </a:solidFill>
                <a:effectLst/>
                <a:latin typeface="Söhne"/>
              </a:rPr>
              <a:t>Framework: TensorFlow or </a:t>
            </a:r>
            <a:r>
              <a:rPr lang="en-US" sz="1600" b="0" i="0" dirty="0" err="1">
                <a:solidFill>
                  <a:schemeClr val="tx2">
                    <a:lumMod val="25000"/>
                  </a:schemeClr>
                </a:solidFill>
                <a:effectLst/>
                <a:latin typeface="Söhne"/>
              </a:rPr>
              <a:t>PyTorch</a:t>
            </a:r>
            <a:r>
              <a:rPr lang="en-US" sz="1600" b="0" i="0" dirty="0">
                <a:solidFill>
                  <a:schemeClr val="tx2">
                    <a:lumMod val="25000"/>
                  </a:schemeClr>
                </a:solidFill>
                <a:effectLst/>
                <a:latin typeface="Söhne"/>
              </a:rPr>
              <a:t> ; Language: Python.</a:t>
            </a:r>
            <a:endParaRPr lang="en-US" sz="1600" b="0" i="0" dirty="0">
              <a:solidFill>
                <a:schemeClr val="tx2">
                  <a:lumMod val="25000"/>
                </a:schemeClr>
              </a:solidFill>
              <a:effectLst/>
              <a:latin typeface="Söhne"/>
            </a:endParaRPr>
          </a:p>
          <a:p>
            <a:pPr algn="l">
              <a:buFont typeface="+mj-lt"/>
              <a:buAutoNum type="arabicPeriod"/>
            </a:pPr>
            <a:r>
              <a:rPr lang="en-US" sz="1600" b="1" i="0" dirty="0" err="1">
                <a:solidFill>
                  <a:schemeClr val="tx2">
                    <a:lumMod val="25000"/>
                  </a:schemeClr>
                </a:solidFill>
                <a:effectLst/>
                <a:latin typeface="Söhne"/>
              </a:rPr>
              <a:t>WiFi</a:t>
            </a:r>
            <a:r>
              <a:rPr lang="en-US" sz="1600" b="1" i="0" dirty="0">
                <a:solidFill>
                  <a:schemeClr val="tx2">
                    <a:lumMod val="25000"/>
                  </a:schemeClr>
                </a:solidFill>
                <a:effectLst/>
                <a:latin typeface="Söhne"/>
              </a:rPr>
              <a:t> Counting System:</a:t>
            </a:r>
            <a:endParaRPr lang="en-US" sz="1600" b="0" i="0" dirty="0">
              <a:solidFill>
                <a:schemeClr val="tx2">
                  <a:lumMod val="25000"/>
                </a:schemeClr>
              </a:solidFill>
              <a:effectLst/>
              <a:latin typeface="Söhne"/>
            </a:endParaRPr>
          </a:p>
          <a:p>
            <a:pPr marL="742950" lvl="1" indent="-285750" algn="l">
              <a:buFont typeface="+mj-lt"/>
              <a:buAutoNum type="arabicPeriod"/>
            </a:pPr>
            <a:r>
              <a:rPr lang="en-US" sz="1600" b="0" i="0" dirty="0">
                <a:solidFill>
                  <a:schemeClr val="tx2">
                    <a:lumMod val="25000"/>
                  </a:schemeClr>
                </a:solidFill>
                <a:effectLst/>
                <a:latin typeface="Söhne"/>
              </a:rPr>
              <a:t>Hardware: Raspberry Pi </a:t>
            </a:r>
            <a:r>
              <a:rPr lang="en-US" sz="1600" dirty="0">
                <a:solidFill>
                  <a:schemeClr val="tx2">
                    <a:lumMod val="25000"/>
                  </a:schemeClr>
                </a:solidFill>
                <a:latin typeface="Söhne"/>
              </a:rPr>
              <a:t>,</a:t>
            </a:r>
            <a:r>
              <a:rPr lang="en-US" sz="1600" b="0" i="0" dirty="0">
                <a:solidFill>
                  <a:schemeClr val="tx2">
                    <a:lumMod val="25000"/>
                  </a:schemeClr>
                </a:solidFill>
                <a:effectLst/>
                <a:latin typeface="Söhne"/>
              </a:rPr>
              <a:t> Software: Python or C++.</a:t>
            </a:r>
            <a:endParaRPr lang="en-US" sz="1600" b="0" i="0" dirty="0">
              <a:solidFill>
                <a:schemeClr val="tx2">
                  <a:lumMod val="25000"/>
                </a:schemeClr>
              </a:solidFill>
              <a:effectLst/>
              <a:latin typeface="Söhne"/>
            </a:endParaRPr>
          </a:p>
          <a:p>
            <a:pPr algn="l">
              <a:buFont typeface="+mj-lt"/>
              <a:buAutoNum type="arabicPeriod"/>
            </a:pPr>
            <a:r>
              <a:rPr lang="en-US" sz="1600" b="1" i="0" dirty="0">
                <a:solidFill>
                  <a:schemeClr val="tx2">
                    <a:lumMod val="25000"/>
                  </a:schemeClr>
                </a:solidFill>
                <a:effectLst/>
                <a:latin typeface="Söhne"/>
              </a:rPr>
              <a:t>Communication:</a:t>
            </a:r>
            <a:endParaRPr lang="en-US" sz="1600" b="0" i="0" dirty="0">
              <a:solidFill>
                <a:schemeClr val="tx2">
                  <a:lumMod val="25000"/>
                </a:schemeClr>
              </a:solidFill>
              <a:effectLst/>
              <a:latin typeface="Söhne"/>
            </a:endParaRPr>
          </a:p>
          <a:p>
            <a:pPr marL="742950" lvl="1" indent="-285750" algn="l">
              <a:buFont typeface="+mj-lt"/>
              <a:buAutoNum type="arabicPeriod"/>
            </a:pPr>
            <a:r>
              <a:rPr lang="en-US" sz="1600" b="0" i="0" dirty="0">
                <a:solidFill>
                  <a:schemeClr val="tx2">
                    <a:lumMod val="25000"/>
                  </a:schemeClr>
                </a:solidFill>
                <a:effectLst/>
                <a:latin typeface="Söhne"/>
              </a:rPr>
              <a:t>Protocols: MQTT or HTTP.</a:t>
            </a:r>
            <a:endParaRPr lang="en-US" sz="1600" b="0" i="0" dirty="0">
              <a:solidFill>
                <a:schemeClr val="tx2">
                  <a:lumMod val="25000"/>
                </a:schemeClr>
              </a:solidFill>
              <a:effectLst/>
              <a:latin typeface="Söhne"/>
            </a:endParaRPr>
          </a:p>
          <a:p>
            <a:pPr algn="l">
              <a:buFont typeface="+mj-lt"/>
              <a:buAutoNum type="arabicPeriod"/>
            </a:pPr>
            <a:r>
              <a:rPr lang="en-US" sz="1600" b="1" i="0" dirty="0">
                <a:solidFill>
                  <a:schemeClr val="tx2">
                    <a:lumMod val="25000"/>
                  </a:schemeClr>
                </a:solidFill>
                <a:effectLst/>
                <a:latin typeface="Söhne"/>
              </a:rPr>
              <a:t>Alert System:</a:t>
            </a:r>
            <a:endParaRPr lang="en-US" sz="1600" b="0" i="0" dirty="0">
              <a:solidFill>
                <a:schemeClr val="tx2">
                  <a:lumMod val="25000"/>
                </a:schemeClr>
              </a:solidFill>
              <a:effectLst/>
              <a:latin typeface="Söhne"/>
            </a:endParaRPr>
          </a:p>
          <a:p>
            <a:pPr marL="742950" lvl="1" indent="-285750" algn="l">
              <a:buFont typeface="+mj-lt"/>
              <a:buAutoNum type="arabicPeriod"/>
            </a:pPr>
            <a:r>
              <a:rPr lang="en-US" sz="1600" b="0" i="0" dirty="0">
                <a:solidFill>
                  <a:schemeClr val="tx2">
                    <a:lumMod val="25000"/>
                  </a:schemeClr>
                </a:solidFill>
                <a:effectLst/>
                <a:latin typeface="Söhne"/>
              </a:rPr>
              <a:t>Notification Service: FCM or Twilio.</a:t>
            </a:r>
            <a:endParaRPr lang="en-US" sz="1600" b="0" i="0" dirty="0">
              <a:solidFill>
                <a:schemeClr val="tx2">
                  <a:lumMod val="25000"/>
                </a:schemeClr>
              </a:solidFill>
              <a:effectLst/>
              <a:latin typeface="Söhne"/>
            </a:endParaRPr>
          </a:p>
          <a:p>
            <a:pPr algn="l">
              <a:buFont typeface="+mj-lt"/>
              <a:buAutoNum type="arabicPeriod"/>
            </a:pPr>
            <a:r>
              <a:rPr lang="en-US" sz="1600" b="1" i="0" dirty="0">
                <a:solidFill>
                  <a:schemeClr val="tx2">
                    <a:lumMod val="25000"/>
                  </a:schemeClr>
                </a:solidFill>
                <a:effectLst/>
                <a:latin typeface="Söhne"/>
              </a:rPr>
              <a:t>Data Processing:</a:t>
            </a:r>
            <a:endParaRPr lang="en-US" sz="1600" b="0" i="0" dirty="0">
              <a:solidFill>
                <a:schemeClr val="tx2">
                  <a:lumMod val="25000"/>
                </a:schemeClr>
              </a:solidFill>
              <a:effectLst/>
              <a:latin typeface="Söhne"/>
            </a:endParaRPr>
          </a:p>
          <a:p>
            <a:pPr marL="742950" lvl="1" indent="-285750" algn="l">
              <a:buFont typeface="+mj-lt"/>
              <a:buAutoNum type="arabicPeriod"/>
            </a:pPr>
            <a:r>
              <a:rPr lang="en-US" sz="1600" b="0" i="0" dirty="0">
                <a:solidFill>
                  <a:schemeClr val="tx2">
                    <a:lumMod val="25000"/>
                  </a:schemeClr>
                </a:solidFill>
                <a:effectLst/>
                <a:latin typeface="Söhne"/>
              </a:rPr>
              <a:t>Cloud Services: AWS or Google Cloud; Processing: Apache Kafka  </a:t>
            </a:r>
            <a:endParaRPr lang="en-US" sz="1600" b="0" i="0" dirty="0">
              <a:solidFill>
                <a:schemeClr val="tx2">
                  <a:lumMod val="25000"/>
                </a:schemeClr>
              </a:solidFill>
              <a:effectLst/>
              <a:latin typeface="Söhne"/>
            </a:endParaRPr>
          </a:p>
          <a:p>
            <a:pPr marL="742950" lvl="1" indent="-285750" algn="l">
              <a:buFont typeface="+mj-lt"/>
              <a:buAutoNum type="arabicPeriod"/>
            </a:pPr>
            <a:r>
              <a:rPr lang="en-US" sz="1600" b="1" i="0" dirty="0">
                <a:solidFill>
                  <a:schemeClr val="tx2">
                    <a:lumMod val="25000"/>
                  </a:schemeClr>
                </a:solidFill>
                <a:effectLst/>
                <a:latin typeface="Söhne"/>
              </a:rPr>
              <a:t>Security:</a:t>
            </a:r>
            <a:endParaRPr lang="en-US" sz="1600" b="0" i="0" dirty="0">
              <a:solidFill>
                <a:schemeClr val="tx2">
                  <a:lumMod val="25000"/>
                </a:schemeClr>
              </a:solidFill>
              <a:effectLst/>
              <a:latin typeface="Söhne"/>
            </a:endParaRPr>
          </a:p>
          <a:p>
            <a:pPr marL="742950" lvl="1" indent="-285750" algn="l">
              <a:buFont typeface="+mj-lt"/>
              <a:buAutoNum type="arabicPeriod"/>
            </a:pPr>
            <a:r>
              <a:rPr lang="en-US" sz="1600" b="0" i="0" dirty="0">
                <a:solidFill>
                  <a:schemeClr val="tx2">
                    <a:lumMod val="25000"/>
                  </a:schemeClr>
                </a:solidFill>
                <a:effectLst/>
                <a:latin typeface="Söhne"/>
              </a:rPr>
              <a:t>Encryption: SSL/TLS; Authentication: OAuth </a:t>
            </a:r>
            <a:endParaRPr lang="en-US" sz="1600" b="0" i="0" dirty="0">
              <a:solidFill>
                <a:schemeClr val="tx2">
                  <a:lumMod val="25000"/>
                </a:schemeClr>
              </a:solidFill>
              <a:effectLst/>
              <a:latin typeface="Söhne"/>
            </a:endParaRPr>
          </a:p>
          <a:p>
            <a:pPr indent="0" algn="l">
              <a:buFont typeface="+mj-lt"/>
              <a:buNone/>
            </a:pPr>
            <a:endParaRPr lang="en-US" sz="1600" b="0" i="0" dirty="0">
              <a:solidFill>
                <a:schemeClr val="tx2">
                  <a:lumMod val="25000"/>
                </a:schemeClr>
              </a:solidFill>
              <a:effectLst/>
              <a:latin typeface="Söhne"/>
            </a:endParaRPr>
          </a:p>
        </p:txBody>
      </p:sp>
      <p:sp>
        <p:nvSpPr>
          <p:cNvPr id="7" name="Rectangles 6"/>
          <p:cNvSpPr/>
          <p:nvPr/>
        </p:nvSpPr>
        <p:spPr>
          <a:xfrm>
            <a:off x="6354445" y="770255"/>
            <a:ext cx="2713355" cy="4111625"/>
          </a:xfrm>
          <a:prstGeom prst="rect">
            <a:avLst/>
          </a:prstGeom>
          <a:solidFill>
            <a:schemeClr val="accent6">
              <a:lumMod val="40000"/>
              <a:lumOff val="60000"/>
            </a:schemeClr>
          </a:solidFill>
        </p:spPr>
        <p:style>
          <a:lnRef idx="0">
            <a:srgbClr val="FFFFFF"/>
          </a:lnRef>
          <a:fillRef idx="2">
            <a:schemeClr val="accent1"/>
          </a:fillRef>
          <a:effectRef idx="1">
            <a:schemeClr val="accent1"/>
          </a:effectRef>
          <a:fontRef idx="minor">
            <a:schemeClr val="lt1"/>
          </a:fontRef>
        </p:style>
        <p:txBody>
          <a:bodyPr rtlCol="0" anchor="ctr"/>
          <a:p>
            <a:pPr algn="ctr"/>
            <a:endParaRPr lang="en-US"/>
          </a:p>
        </p:txBody>
      </p:sp>
      <p:pic>
        <p:nvPicPr>
          <p:cNvPr id="16" name="Picture 15"/>
          <p:cNvPicPr>
            <a:picLocks noChangeAspect="1"/>
          </p:cNvPicPr>
          <p:nvPr/>
        </p:nvPicPr>
        <p:blipFill>
          <a:blip r:embed="rId2"/>
          <a:stretch>
            <a:fillRect/>
          </a:stretch>
        </p:blipFill>
        <p:spPr>
          <a:xfrm>
            <a:off x="6556375" y="1486535"/>
            <a:ext cx="1058545" cy="686435"/>
          </a:xfrm>
          <a:prstGeom prst="rect">
            <a:avLst/>
          </a:prstGeom>
        </p:spPr>
      </p:pic>
      <p:pic>
        <p:nvPicPr>
          <p:cNvPr id="18" name="Picture 17"/>
          <p:cNvPicPr>
            <a:picLocks noChangeAspect="1"/>
          </p:cNvPicPr>
          <p:nvPr/>
        </p:nvPicPr>
        <p:blipFill>
          <a:blip r:embed="rId3"/>
          <a:stretch>
            <a:fillRect/>
          </a:stretch>
        </p:blipFill>
        <p:spPr>
          <a:xfrm>
            <a:off x="7903845" y="1320800"/>
            <a:ext cx="1063625" cy="852170"/>
          </a:xfrm>
          <a:prstGeom prst="rect">
            <a:avLst/>
          </a:prstGeom>
        </p:spPr>
      </p:pic>
      <p:pic>
        <p:nvPicPr>
          <p:cNvPr id="20" name="Picture 19"/>
          <p:cNvPicPr>
            <a:picLocks noChangeAspect="1"/>
          </p:cNvPicPr>
          <p:nvPr/>
        </p:nvPicPr>
        <p:blipFill>
          <a:blip r:embed="rId4"/>
          <a:stretch>
            <a:fillRect/>
          </a:stretch>
        </p:blipFill>
        <p:spPr>
          <a:xfrm>
            <a:off x="6556375" y="2488565"/>
            <a:ext cx="1106170" cy="1106170"/>
          </a:xfrm>
          <a:prstGeom prst="rect">
            <a:avLst/>
          </a:prstGeom>
        </p:spPr>
      </p:pic>
      <p:pic>
        <p:nvPicPr>
          <p:cNvPr id="34" name="Picture 33"/>
          <p:cNvPicPr>
            <a:picLocks noChangeAspect="1"/>
          </p:cNvPicPr>
          <p:nvPr/>
        </p:nvPicPr>
        <p:blipFill>
          <a:blip r:embed="rId5"/>
          <a:stretch>
            <a:fillRect/>
          </a:stretch>
        </p:blipFill>
        <p:spPr>
          <a:xfrm>
            <a:off x="7903845" y="2468880"/>
            <a:ext cx="1034415" cy="1034415"/>
          </a:xfrm>
          <a:prstGeom prst="rect">
            <a:avLst/>
          </a:prstGeom>
        </p:spPr>
      </p:pic>
      <p:pic>
        <p:nvPicPr>
          <p:cNvPr id="30" name="Picture 29"/>
          <p:cNvPicPr>
            <a:picLocks noChangeAspect="1"/>
          </p:cNvPicPr>
          <p:nvPr/>
        </p:nvPicPr>
        <p:blipFill>
          <a:blip r:embed="rId6"/>
          <a:stretch>
            <a:fillRect/>
          </a:stretch>
        </p:blipFill>
        <p:spPr>
          <a:xfrm>
            <a:off x="7828280" y="3771900"/>
            <a:ext cx="1109980" cy="1109980"/>
          </a:xfrm>
          <a:prstGeom prst="rect">
            <a:avLst/>
          </a:prstGeom>
        </p:spPr>
      </p:pic>
      <p:pic>
        <p:nvPicPr>
          <p:cNvPr id="24" name="Picture 23"/>
          <p:cNvPicPr>
            <a:picLocks noChangeAspect="1"/>
          </p:cNvPicPr>
          <p:nvPr/>
        </p:nvPicPr>
        <p:blipFill>
          <a:blip r:embed="rId7"/>
          <a:stretch>
            <a:fillRect/>
          </a:stretch>
        </p:blipFill>
        <p:spPr>
          <a:xfrm>
            <a:off x="6652895" y="3910330"/>
            <a:ext cx="962025" cy="763270"/>
          </a:xfrm>
          <a:prstGeom prst="rect">
            <a:avLst/>
          </a:prstGeom>
        </p:spPr>
      </p:pic>
      <p:sp>
        <p:nvSpPr>
          <p:cNvPr id="8" name="Rectangles 7"/>
          <p:cNvSpPr/>
          <p:nvPr/>
        </p:nvSpPr>
        <p:spPr>
          <a:xfrm>
            <a:off x="6554470" y="842645"/>
            <a:ext cx="2244090" cy="267335"/>
          </a:xfrm>
          <a:prstGeom prst="rect">
            <a:avLst/>
          </a:prstGeom>
          <a:solidFill>
            <a:schemeClr val="accent6">
              <a:lumMod val="75000"/>
            </a:schemeClr>
          </a:solidFill>
          <a:ln w="12700" cmpd="sng">
            <a:no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7061835" y="832485"/>
            <a:ext cx="3048000" cy="306705"/>
          </a:xfrm>
          <a:prstGeom prst="rect">
            <a:avLst/>
          </a:prstGeom>
          <a:noFill/>
        </p:spPr>
        <p:txBody>
          <a:bodyPr wrap="square" rtlCol="0">
            <a:spAutoFit/>
          </a:bodyPr>
          <a:p>
            <a:r>
              <a:rPr lang="en-US"/>
              <a:t>Tech Stack</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79" name="Google Shape;79;p16"/>
          <p:cNvPicPr preferRelativeResize="0"/>
          <p:nvPr/>
        </p:nvPicPr>
        <p:blipFill>
          <a:blip r:embed="rId1"/>
          <a:stretch>
            <a:fillRect/>
          </a:stretch>
        </p:blipFill>
        <p:spPr>
          <a:xfrm>
            <a:off x="259080" y="0"/>
            <a:ext cx="9144003" cy="5143501"/>
          </a:xfrm>
          <a:prstGeom prst="rect">
            <a:avLst/>
          </a:prstGeom>
          <a:noFill/>
          <a:ln>
            <a:noFill/>
          </a:ln>
        </p:spPr>
      </p:pic>
      <p:sp>
        <p:nvSpPr>
          <p:cNvPr id="80" name="Google Shape;80;p16"/>
          <p:cNvSpPr txBox="1"/>
          <p:nvPr/>
        </p:nvSpPr>
        <p:spPr>
          <a:xfrm>
            <a:off x="478790" y="659765"/>
            <a:ext cx="3407410" cy="492760"/>
          </a:xfrm>
          <a:prstGeom prst="rect">
            <a:avLst/>
          </a:prstGeom>
          <a:solidFill>
            <a:schemeClr val="accent6">
              <a:lumMod val="20000"/>
              <a:lumOff val="80000"/>
            </a:scheme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595959"/>
                </a:solidFill>
              </a:rPr>
              <a:t>Architecture Design</a:t>
            </a:r>
            <a:endParaRPr sz="1800">
              <a:solidFill>
                <a:srgbClr val="595959"/>
              </a:solidFill>
            </a:endParaRPr>
          </a:p>
        </p:txBody>
      </p:sp>
      <p:sp>
        <p:nvSpPr>
          <p:cNvPr id="3" name="TextBox 2"/>
          <p:cNvSpPr txBox="1"/>
          <p:nvPr/>
        </p:nvSpPr>
        <p:spPr>
          <a:xfrm>
            <a:off x="311150" y="1250315"/>
            <a:ext cx="4001770" cy="3476625"/>
          </a:xfrm>
          <a:prstGeom prst="rect">
            <a:avLst/>
          </a:prstGeom>
          <a:solidFill>
            <a:schemeClr val="accent4">
              <a:lumMod val="20000"/>
              <a:lumOff val="80000"/>
            </a:schemeClr>
          </a:solidFill>
        </p:spPr>
        <p:txBody>
          <a:bodyPr wrap="square">
            <a:noAutofit/>
          </a:bodyPr>
          <a:lstStyle/>
          <a:p>
            <a:pPr algn="l"/>
            <a:r>
              <a:rPr lang="en-US" sz="1600" b="1" i="0" dirty="0">
                <a:solidFill>
                  <a:schemeClr val="accent5">
                    <a:lumMod val="50000"/>
                  </a:schemeClr>
                </a:solidFill>
                <a:effectLst/>
                <a:latin typeface="Söhne"/>
              </a:rPr>
              <a:t>Tracking Mechanism:</a:t>
            </a:r>
            <a:endParaRPr lang="en-US" sz="1600" b="0" i="0" dirty="0">
              <a:solidFill>
                <a:schemeClr val="accent5">
                  <a:lumMod val="50000"/>
                </a:schemeClr>
              </a:solidFill>
              <a:effectLst/>
              <a:latin typeface="Söhne"/>
            </a:endParaRPr>
          </a:p>
          <a:p>
            <a:pPr algn="l">
              <a:buFont typeface="Arial" panose="020B0604020202020204" pitchFamily="34" charset="0"/>
              <a:buChar char="•"/>
            </a:pPr>
            <a:r>
              <a:rPr lang="en-US" sz="1600" b="0" i="0" dirty="0">
                <a:solidFill>
                  <a:schemeClr val="accent5">
                    <a:lumMod val="50000"/>
                  </a:schemeClr>
                </a:solidFill>
                <a:effectLst/>
                <a:latin typeface="Söhne"/>
              </a:rPr>
              <a:t>The </a:t>
            </a:r>
            <a:r>
              <a:rPr lang="en-US" sz="1600" b="0" i="0" dirty="0" err="1">
                <a:solidFill>
                  <a:schemeClr val="accent5">
                    <a:lumMod val="50000"/>
                  </a:schemeClr>
                </a:solidFill>
                <a:effectLst/>
                <a:latin typeface="Söhne"/>
              </a:rPr>
              <a:t>WiFi</a:t>
            </a:r>
            <a:r>
              <a:rPr lang="en-US" sz="1600" b="0" i="0" dirty="0">
                <a:solidFill>
                  <a:schemeClr val="accent5">
                    <a:lumMod val="50000"/>
                  </a:schemeClr>
                </a:solidFill>
                <a:effectLst/>
                <a:latin typeface="Söhne"/>
              </a:rPr>
              <a:t> counting system continuously scans  for unique device signals between two signals.</a:t>
            </a:r>
            <a:endParaRPr lang="en-US" sz="1600" b="0" i="0" dirty="0">
              <a:solidFill>
                <a:schemeClr val="accent5">
                  <a:lumMod val="50000"/>
                </a:schemeClr>
              </a:solidFill>
              <a:effectLst/>
              <a:latin typeface="Söhne"/>
            </a:endParaRPr>
          </a:p>
          <a:p>
            <a:pPr algn="l">
              <a:buFont typeface="Arial" panose="020B0604020202020204" pitchFamily="34" charset="0"/>
              <a:buChar char="•"/>
            </a:pPr>
            <a:r>
              <a:rPr lang="en-US" sz="1600" b="0" i="0" dirty="0">
                <a:solidFill>
                  <a:schemeClr val="accent5">
                    <a:lumMod val="50000"/>
                  </a:schemeClr>
                </a:solidFill>
                <a:effectLst/>
                <a:latin typeface="Söhne"/>
              </a:rPr>
              <a:t>User devices, transmitting  </a:t>
            </a:r>
            <a:r>
              <a:rPr lang="en-US" sz="1600" b="0" i="0" dirty="0" err="1">
                <a:solidFill>
                  <a:schemeClr val="accent5">
                    <a:lumMod val="50000"/>
                  </a:schemeClr>
                </a:solidFill>
                <a:effectLst/>
                <a:latin typeface="Söhne"/>
              </a:rPr>
              <a:t>WiFi</a:t>
            </a:r>
            <a:r>
              <a:rPr lang="en-US" sz="1600" b="0" i="0" dirty="0">
                <a:solidFill>
                  <a:schemeClr val="accent5">
                    <a:lumMod val="50000"/>
                  </a:schemeClr>
                </a:solidFill>
                <a:effectLst/>
                <a:latin typeface="Söhne"/>
              </a:rPr>
              <a:t> signals, contribute to the count without compromising  personal information.</a:t>
            </a:r>
            <a:endParaRPr lang="en-US" sz="1600" b="0" i="0" dirty="0">
              <a:solidFill>
                <a:schemeClr val="accent5">
                  <a:lumMod val="50000"/>
                </a:schemeClr>
              </a:solidFill>
              <a:effectLst/>
              <a:latin typeface="Söhne"/>
            </a:endParaRPr>
          </a:p>
          <a:p>
            <a:pPr algn="l">
              <a:buFont typeface="Arial" panose="020B0604020202020204" pitchFamily="34" charset="0"/>
              <a:buChar char="•"/>
            </a:pPr>
            <a:r>
              <a:rPr lang="en-US" sz="1600" b="0" i="0" dirty="0">
                <a:solidFill>
                  <a:schemeClr val="accent5">
                    <a:lumMod val="50000"/>
                  </a:schemeClr>
                </a:solidFill>
                <a:effectLst/>
                <a:latin typeface="Söhne"/>
              </a:rPr>
              <a:t>Machine learning analyzes the count, predicting potential congestion or abnormal traffic conditions.</a:t>
            </a:r>
            <a:endParaRPr lang="en-US" sz="1600" b="0" i="0" dirty="0">
              <a:solidFill>
                <a:schemeClr val="accent5">
                  <a:lumMod val="50000"/>
                </a:schemeClr>
              </a:solidFill>
              <a:effectLst/>
              <a:latin typeface="Söhne"/>
            </a:endParaRPr>
          </a:p>
          <a:p>
            <a:pPr algn="l">
              <a:buFont typeface="Arial" panose="020B0604020202020204" pitchFamily="34" charset="0"/>
              <a:buChar char="•"/>
            </a:pPr>
            <a:r>
              <a:rPr lang="en-US" sz="1600" b="0" i="0" dirty="0">
                <a:solidFill>
                  <a:schemeClr val="accent5">
                    <a:lumMod val="50000"/>
                  </a:schemeClr>
                </a:solidFill>
                <a:effectLst/>
                <a:latin typeface="Söhne"/>
              </a:rPr>
              <a:t>If the model identifies a critical situation, an alert is triggered, notifying    traffic authorities.</a:t>
            </a:r>
            <a:endParaRPr lang="en-US" sz="1600" b="0" i="0" dirty="0">
              <a:solidFill>
                <a:schemeClr val="accent5">
                  <a:lumMod val="50000"/>
                </a:schemeClr>
              </a:solidFill>
              <a:effectLst/>
              <a:latin typeface="Söhne"/>
            </a:endParaRPr>
          </a:p>
        </p:txBody>
      </p:sp>
      <p:sp>
        <p:nvSpPr>
          <p:cNvPr id="4" name="Rectangle: Diagonal Corners Snipped 3"/>
          <p:cNvSpPr/>
          <p:nvPr/>
        </p:nvSpPr>
        <p:spPr>
          <a:xfrm>
            <a:off x="4824095" y="650240"/>
            <a:ext cx="1873885" cy="600075"/>
          </a:xfrm>
          <a:prstGeom prst="snip2Diag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a:solidFill>
                  <a:schemeClr val="tx1"/>
                </a:solidFill>
                <a:effectLst/>
                <a:latin typeface="Söhne Mono"/>
              </a:rPr>
              <a:t>Signal Tracking &amp; | | Decision Workflow</a:t>
            </a:r>
            <a:endParaRPr lang="en-US" b="0" i="0" dirty="0">
              <a:solidFill>
                <a:schemeClr val="tx1"/>
              </a:solidFill>
              <a:effectLst/>
              <a:latin typeface="Söhne Mono"/>
            </a:endParaRPr>
          </a:p>
        </p:txBody>
      </p:sp>
      <p:sp>
        <p:nvSpPr>
          <p:cNvPr id="5" name="Rectangle: Diagonal Corners Rounded 4"/>
          <p:cNvSpPr/>
          <p:nvPr/>
        </p:nvSpPr>
        <p:spPr>
          <a:xfrm>
            <a:off x="7491095" y="814325"/>
            <a:ext cx="1776180" cy="2114304"/>
          </a:xfrm>
          <a:prstGeom prst="round2Diag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2"/>
          <a:stretch>
            <a:fillRect/>
          </a:stretch>
        </p:blipFill>
        <p:spPr>
          <a:xfrm>
            <a:off x="7635721" y="989505"/>
            <a:ext cx="1507959" cy="1734862"/>
          </a:xfrm>
          <a:prstGeom prst="rect">
            <a:avLst/>
          </a:prstGeom>
        </p:spPr>
      </p:pic>
      <p:cxnSp>
        <p:nvCxnSpPr>
          <p:cNvPr id="9" name="Connector: Curved 8"/>
          <p:cNvCxnSpPr/>
          <p:nvPr/>
        </p:nvCxnSpPr>
        <p:spPr>
          <a:xfrm flipV="1">
            <a:off x="6727825" y="989330"/>
            <a:ext cx="736600" cy="236220"/>
          </a:xfrm>
          <a:prstGeom prst="curvedConnector3">
            <a:avLst>
              <a:gd name="adj1" fmla="val 50086"/>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Alternate Process 11"/>
          <p:cNvSpPr/>
          <p:nvPr/>
        </p:nvSpPr>
        <p:spPr>
          <a:xfrm>
            <a:off x="4755710" y="1573037"/>
            <a:ext cx="2392675" cy="1531074"/>
          </a:xfrm>
          <a:prstGeom prst="flowChartAlternateProcess">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tx1">
                    <a:lumMod val="95000"/>
                    <a:lumOff val="5000"/>
                  </a:schemeClr>
                </a:solidFill>
                <a:effectLst/>
                <a:latin typeface="Söhne Mono"/>
              </a:rPr>
              <a:t>Backend Processing</a:t>
            </a:r>
            <a:endParaRPr lang="en-US" sz="2000" b="0" i="0" dirty="0">
              <a:solidFill>
                <a:schemeClr val="tx1">
                  <a:lumMod val="95000"/>
                  <a:lumOff val="5000"/>
                </a:schemeClr>
              </a:solidFill>
              <a:effectLst/>
              <a:latin typeface="Söhne Mono"/>
            </a:endParaRPr>
          </a:p>
          <a:p>
            <a:pPr marL="342900" indent="-342900" algn="ctr">
              <a:buAutoNum type="arabicPeriod"/>
            </a:pPr>
            <a:r>
              <a:rPr lang="en-US" b="0" i="0" dirty="0">
                <a:solidFill>
                  <a:schemeClr val="tx1">
                    <a:lumMod val="95000"/>
                    <a:lumOff val="5000"/>
                  </a:schemeClr>
                </a:solidFill>
                <a:effectLst/>
                <a:latin typeface="Söhne Mono"/>
              </a:rPr>
              <a:t>Server processes and stores incoming data</a:t>
            </a:r>
            <a:endParaRPr lang="en-US" b="0" i="0" dirty="0">
              <a:solidFill>
                <a:schemeClr val="tx1">
                  <a:lumMod val="95000"/>
                  <a:lumOff val="5000"/>
                </a:schemeClr>
              </a:solidFill>
              <a:effectLst/>
              <a:latin typeface="Söhne Mono"/>
            </a:endParaRPr>
          </a:p>
          <a:p>
            <a:pPr marL="342900" indent="-342900" algn="ctr">
              <a:buAutoNum type="arabicPeriod"/>
            </a:pPr>
            <a:r>
              <a:rPr lang="en-US" b="0" i="0" dirty="0">
                <a:solidFill>
                  <a:schemeClr val="tx1">
                    <a:lumMod val="95000"/>
                    <a:lumOff val="5000"/>
                  </a:schemeClr>
                </a:solidFill>
                <a:effectLst/>
                <a:latin typeface="Söhne Mono"/>
              </a:rPr>
              <a:t>Aggregated data sent o Machine Learnin</a:t>
            </a:r>
            <a:r>
              <a:rPr lang="en-US" dirty="0">
                <a:solidFill>
                  <a:schemeClr val="tx1">
                    <a:lumMod val="95000"/>
                    <a:lumOff val="5000"/>
                  </a:schemeClr>
                </a:solidFill>
                <a:latin typeface="Söhne Mono"/>
              </a:rPr>
              <a:t>g  </a:t>
            </a:r>
            <a:r>
              <a:rPr lang="en-US" b="0" i="0" dirty="0">
                <a:solidFill>
                  <a:schemeClr val="tx1">
                    <a:lumMod val="95000"/>
                    <a:lumOff val="5000"/>
                  </a:schemeClr>
                </a:solidFill>
                <a:effectLst/>
                <a:latin typeface="Söhne Mono"/>
              </a:rPr>
              <a:t>Model </a:t>
            </a:r>
            <a:endParaRPr lang="en-US" b="0" i="0" dirty="0">
              <a:solidFill>
                <a:schemeClr val="tx1">
                  <a:lumMod val="95000"/>
                  <a:lumOff val="5000"/>
                </a:schemeClr>
              </a:solidFill>
              <a:effectLst/>
              <a:latin typeface="Söhne Mono"/>
            </a:endParaRPr>
          </a:p>
          <a:p>
            <a:pPr marL="342900" indent="-342900" algn="ctr">
              <a:buAutoNum type="arabicPeriod"/>
            </a:pPr>
            <a:endParaRPr lang="en-US" dirty="0"/>
          </a:p>
        </p:txBody>
      </p:sp>
      <p:cxnSp>
        <p:nvCxnSpPr>
          <p:cNvPr id="14" name="Connector: Elbow 13"/>
          <p:cNvCxnSpPr/>
          <p:nvPr/>
        </p:nvCxnSpPr>
        <p:spPr>
          <a:xfrm rot="10800000">
            <a:off x="7174865" y="3011805"/>
            <a:ext cx="1203960" cy="194310"/>
          </a:xfrm>
          <a:prstGeom prst="bentConnector3">
            <a:avLst>
              <a:gd name="adj1" fmla="val 499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378546" y="2922279"/>
            <a:ext cx="0" cy="337027"/>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stretch>
            <a:fillRect/>
          </a:stretch>
        </p:blipFill>
        <p:spPr>
          <a:xfrm>
            <a:off x="5063145" y="3252880"/>
            <a:ext cx="1327908" cy="1128097"/>
          </a:xfrm>
          <a:prstGeom prst="rect">
            <a:avLst/>
          </a:prstGeom>
        </p:spPr>
      </p:pic>
      <p:sp>
        <p:nvSpPr>
          <p:cNvPr id="22" name="Arrow: Curved Right 21"/>
          <p:cNvSpPr/>
          <p:nvPr/>
        </p:nvSpPr>
        <p:spPr>
          <a:xfrm rot="19024003">
            <a:off x="4614545" y="3160395"/>
            <a:ext cx="311150" cy="443230"/>
          </a:xfrm>
          <a:prstGeom prst="curvedRightArrow">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p:cNvPicPr>
            <a:picLocks noChangeAspect="1"/>
          </p:cNvPicPr>
          <p:nvPr/>
        </p:nvPicPr>
        <p:blipFill>
          <a:blip r:embed="rId4"/>
          <a:stretch>
            <a:fillRect/>
          </a:stretch>
        </p:blipFill>
        <p:spPr>
          <a:xfrm>
            <a:off x="3786864" y="3740927"/>
            <a:ext cx="1247685" cy="1065394"/>
          </a:xfrm>
          <a:prstGeom prst="rect">
            <a:avLst/>
          </a:prstGeom>
        </p:spPr>
      </p:pic>
      <p:sp>
        <p:nvSpPr>
          <p:cNvPr id="25" name="Arrow: Bent 24"/>
          <p:cNvSpPr/>
          <p:nvPr/>
        </p:nvSpPr>
        <p:spPr>
          <a:xfrm rot="10800000">
            <a:off x="5034915" y="4369435"/>
            <a:ext cx="180975" cy="198755"/>
          </a:xfrm>
          <a:prstGeom prst="bentArrow">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Single Corner Rounded 26"/>
          <p:cNvSpPr/>
          <p:nvPr/>
        </p:nvSpPr>
        <p:spPr>
          <a:xfrm>
            <a:off x="6558280" y="3288404"/>
            <a:ext cx="1327906" cy="1606907"/>
          </a:xfrm>
          <a:prstGeom prst="round1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900" b="0" i="0" dirty="0">
                <a:solidFill>
                  <a:srgbClr val="FFFFFF"/>
                </a:solidFill>
                <a:effectLst/>
                <a:latin typeface="Söhne Mono"/>
              </a:rPr>
              <a:t>Alert Generation </a:t>
            </a:r>
            <a:r>
              <a:rPr lang="en-US" sz="900" b="0" i="0" dirty="0">
                <a:solidFill>
                  <a:schemeClr val="tx1"/>
                </a:solidFill>
                <a:effectLst/>
                <a:latin typeface="Söhne Mono"/>
              </a:rPr>
              <a:t>&amp;  Authority Notification</a:t>
            </a:r>
            <a:endParaRPr lang="en-US" sz="900" b="0" i="0" dirty="0">
              <a:solidFill>
                <a:schemeClr val="tx1"/>
              </a:solidFill>
              <a:effectLst/>
              <a:latin typeface="Söhne Mono"/>
            </a:endParaRPr>
          </a:p>
          <a:p>
            <a:r>
              <a:rPr lang="en-US" sz="900" b="0" i="0" dirty="0">
                <a:solidFill>
                  <a:schemeClr val="tx1"/>
                </a:solidFill>
                <a:effectLst/>
                <a:latin typeface="Söhne Mono"/>
              </a:rPr>
              <a:t> 1 If congestion or abnormal traffic is  predicted, an alert  is triggered</a:t>
            </a:r>
            <a:endParaRPr lang="en-US" sz="900" b="0" i="0" dirty="0">
              <a:solidFill>
                <a:schemeClr val="tx1"/>
              </a:solidFill>
              <a:effectLst/>
              <a:latin typeface="Söhne Mono"/>
            </a:endParaRPr>
          </a:p>
          <a:p>
            <a:r>
              <a:rPr lang="en-US" sz="1050" b="0" i="0" dirty="0">
                <a:solidFill>
                  <a:schemeClr val="tx1"/>
                </a:solidFill>
                <a:effectLst/>
                <a:latin typeface="Söhne Mono"/>
              </a:rPr>
              <a:t>2. Communication module  sends alert to  Traffic Authorities</a:t>
            </a:r>
            <a:endParaRPr lang="en-US" sz="900" b="0" i="0" dirty="0">
              <a:solidFill>
                <a:schemeClr val="tx1"/>
              </a:solidFill>
              <a:effectLst/>
              <a:latin typeface="Söhne Mono"/>
            </a:endParaRPr>
          </a:p>
          <a:p>
            <a:pPr marL="228600" indent="-228600" algn="ctr">
              <a:buAutoNum type="arabicPeriod"/>
            </a:pPr>
            <a:endParaRPr lang="en-US" sz="900" b="0" i="0" dirty="0">
              <a:solidFill>
                <a:schemeClr val="tx1"/>
              </a:solidFill>
              <a:effectLst/>
              <a:latin typeface="Söhne Mono"/>
            </a:endParaRPr>
          </a:p>
        </p:txBody>
      </p:sp>
      <p:cxnSp>
        <p:nvCxnSpPr>
          <p:cNvPr id="31" name="Connector: Elbow 30"/>
          <p:cNvCxnSpPr/>
          <p:nvPr/>
        </p:nvCxnSpPr>
        <p:spPr>
          <a:xfrm flipV="1">
            <a:off x="5364480" y="4655820"/>
            <a:ext cx="1220470" cy="263525"/>
          </a:xfrm>
          <a:prstGeom prst="bentConnector3">
            <a:avLst>
              <a:gd name="adj1" fmla="val 5005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Flowchart: Alternate Process 31"/>
          <p:cNvSpPr/>
          <p:nvPr/>
        </p:nvSpPr>
        <p:spPr>
          <a:xfrm rot="5400000">
            <a:off x="7878431" y="3507019"/>
            <a:ext cx="1529992" cy="1247685"/>
          </a:xfrm>
          <a:prstGeom prst="flowChartAlternateProcess">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5"/>
          <a:stretch>
            <a:fillRect/>
          </a:stretch>
        </p:blipFill>
        <p:spPr>
          <a:xfrm>
            <a:off x="8119745" y="3484245"/>
            <a:ext cx="1090295" cy="1307465"/>
          </a:xfrm>
          <a:prstGeom prst="rect">
            <a:avLst/>
          </a:prstGeom>
        </p:spPr>
      </p:pic>
      <p:sp>
        <p:nvSpPr>
          <p:cNvPr id="36" name="Arrow: Right 35"/>
          <p:cNvSpPr/>
          <p:nvPr/>
        </p:nvSpPr>
        <p:spPr>
          <a:xfrm>
            <a:off x="7885430" y="4513580"/>
            <a:ext cx="133985" cy="213360"/>
          </a:xfrm>
          <a:prstGeom prst="rightArrow">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87" name="Google Shape;87;p17"/>
          <p:cNvPicPr preferRelativeResize="0"/>
          <p:nvPr/>
        </p:nvPicPr>
        <p:blipFill>
          <a:blip r:embed="rId1"/>
          <a:stretch>
            <a:fillRect/>
          </a:stretch>
        </p:blipFill>
        <p:spPr>
          <a:xfrm>
            <a:off x="-3" y="-29622"/>
            <a:ext cx="9144003" cy="5143501"/>
          </a:xfrm>
          <a:prstGeom prst="rect">
            <a:avLst/>
          </a:prstGeom>
          <a:noFill/>
          <a:ln>
            <a:noFill/>
          </a:ln>
        </p:spPr>
      </p:pic>
      <p:sp>
        <p:nvSpPr>
          <p:cNvPr id="88" name="Google Shape;88;p17"/>
          <p:cNvSpPr txBox="1"/>
          <p:nvPr/>
        </p:nvSpPr>
        <p:spPr>
          <a:xfrm>
            <a:off x="71755" y="643890"/>
            <a:ext cx="8461375" cy="453390"/>
          </a:xfrm>
          <a:prstGeom prst="rect">
            <a:avLst/>
          </a:prstGeom>
          <a:solidFill>
            <a:schemeClr val="accent1">
              <a:lumMod val="20000"/>
              <a:lumOff val="80000"/>
            </a:schemeClr>
          </a:solidFill>
        </p:spPr>
        <p:style>
          <a:lnRef idx="0">
            <a:srgbClr val="FFFFFF"/>
          </a:lnRef>
          <a:fillRef idx="2">
            <a:schemeClr val="accent1"/>
          </a:fillRef>
          <a:effectRef idx="0">
            <a:srgbClr val="FFFFFF"/>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tx1"/>
                </a:solidFill>
              </a:rPr>
              <a:t>What positive and unique solutions your idea have?</a:t>
            </a:r>
            <a:endParaRPr lang="en-GB" sz="1800" dirty="0">
              <a:solidFill>
                <a:schemeClr val="tx1"/>
              </a:solidFill>
            </a:endParaRPr>
          </a:p>
        </p:txBody>
      </p:sp>
      <p:sp>
        <p:nvSpPr>
          <p:cNvPr id="3" name="TextBox 2"/>
          <p:cNvSpPr txBox="1"/>
          <p:nvPr/>
        </p:nvSpPr>
        <p:spPr>
          <a:xfrm>
            <a:off x="71755" y="1097280"/>
            <a:ext cx="8461375" cy="1077595"/>
          </a:xfrm>
          <a:prstGeom prst="rect">
            <a:avLst/>
          </a:prstGeom>
          <a:solidFill>
            <a:schemeClr val="accent5">
              <a:lumMod val="20000"/>
              <a:lumOff val="80000"/>
            </a:schemeClr>
          </a:solidFill>
        </p:spPr>
        <p:txBody>
          <a:bodyPr wrap="square">
            <a:noAutofit/>
          </a:bodyPr>
          <a:lstStyle/>
          <a:p>
            <a:pPr algn="l"/>
            <a:r>
              <a:rPr lang="en-US" b="1" i="0" dirty="0">
                <a:solidFill>
                  <a:schemeClr val="tx1">
                    <a:lumMod val="95000"/>
                    <a:lumOff val="5000"/>
                  </a:schemeClr>
                </a:solidFill>
                <a:effectLst/>
                <a:latin typeface="Söhne"/>
              </a:rPr>
              <a:t>Low-Cost Implementation:</a:t>
            </a: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1" i="0" dirty="0">
                <a:solidFill>
                  <a:schemeClr val="tx1">
                    <a:lumMod val="95000"/>
                    <a:lumOff val="5000"/>
                  </a:schemeClr>
                </a:solidFill>
                <a:effectLst/>
                <a:latin typeface="Söhne"/>
              </a:rPr>
              <a:t>Unique Solution:</a:t>
            </a:r>
            <a:r>
              <a:rPr lang="en-US" b="0" i="0" dirty="0">
                <a:solidFill>
                  <a:schemeClr val="tx1">
                    <a:lumMod val="95000"/>
                    <a:lumOff val="5000"/>
                  </a:schemeClr>
                </a:solidFill>
                <a:effectLst/>
                <a:latin typeface="Söhne"/>
              </a:rPr>
              <a:t> Utilizes cost-effective </a:t>
            </a:r>
            <a:r>
              <a:rPr lang="en-US" b="0" i="0" dirty="0" err="1">
                <a:solidFill>
                  <a:schemeClr val="tx1">
                    <a:lumMod val="95000"/>
                    <a:lumOff val="5000"/>
                  </a:schemeClr>
                </a:solidFill>
                <a:effectLst/>
                <a:latin typeface="Söhne"/>
              </a:rPr>
              <a:t>WiFi</a:t>
            </a:r>
            <a:r>
              <a:rPr lang="en-US" b="0" i="0" dirty="0">
                <a:solidFill>
                  <a:schemeClr val="tx1">
                    <a:lumMod val="95000"/>
                    <a:lumOff val="5000"/>
                  </a:schemeClr>
                </a:solidFill>
                <a:effectLst/>
                <a:latin typeface="Söhne"/>
              </a:rPr>
              <a:t> counting systems like Raspberry Pi or Arduino, enabling widespread deployment without incurring exorbitant infrastructure costs. This approach makes the solution accessible for various communities and regions.</a:t>
            </a:r>
            <a:endParaRPr lang="en-US" b="0" i="0" dirty="0">
              <a:solidFill>
                <a:schemeClr val="tx1">
                  <a:lumMod val="95000"/>
                  <a:lumOff val="5000"/>
                </a:schemeClr>
              </a:solidFill>
              <a:effectLst/>
              <a:latin typeface="Söhne"/>
            </a:endParaRPr>
          </a:p>
        </p:txBody>
      </p:sp>
      <p:sp>
        <p:nvSpPr>
          <p:cNvPr id="5" name="TextBox 4"/>
          <p:cNvSpPr txBox="1"/>
          <p:nvPr/>
        </p:nvSpPr>
        <p:spPr>
          <a:xfrm>
            <a:off x="71755" y="2174240"/>
            <a:ext cx="8462010" cy="906145"/>
          </a:xfrm>
          <a:prstGeom prst="rect">
            <a:avLst/>
          </a:prstGeom>
          <a:solidFill>
            <a:schemeClr val="accent5">
              <a:lumMod val="20000"/>
              <a:lumOff val="80000"/>
            </a:schemeClr>
          </a:solidFill>
        </p:spPr>
        <p:txBody>
          <a:bodyPr wrap="square">
            <a:noAutofit/>
          </a:bodyPr>
          <a:lstStyle/>
          <a:p>
            <a:pPr algn="l"/>
            <a:r>
              <a:rPr lang="en-US" b="1" i="0" dirty="0">
                <a:solidFill>
                  <a:schemeClr val="tx1">
                    <a:lumMod val="95000"/>
                    <a:lumOff val="5000"/>
                  </a:schemeClr>
                </a:solidFill>
                <a:effectLst/>
                <a:latin typeface="Söhne"/>
              </a:rPr>
              <a:t>Machine Learning for Traffic Optimization:</a:t>
            </a: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1" i="0" dirty="0">
                <a:solidFill>
                  <a:schemeClr val="tx1">
                    <a:lumMod val="95000"/>
                    <a:lumOff val="5000"/>
                  </a:schemeClr>
                </a:solidFill>
                <a:effectLst/>
                <a:latin typeface="Söhne"/>
              </a:rPr>
              <a:t>Unique Solution:</a:t>
            </a:r>
            <a:r>
              <a:rPr lang="en-US" b="0" i="0" dirty="0">
                <a:solidFill>
                  <a:schemeClr val="tx1">
                    <a:lumMod val="95000"/>
                    <a:lumOff val="5000"/>
                  </a:schemeClr>
                </a:solidFill>
                <a:effectLst/>
                <a:latin typeface="Söhne"/>
              </a:rPr>
              <a:t> Leverages machine learning to predict traffic patterns and trigger alerts, enabling proactive and dynamic traffic management. This ensures timely interventions and enhances the efficiency of traffic flow in response to conditions</a:t>
            </a:r>
            <a:endParaRPr lang="en-US" b="0" i="0" dirty="0">
              <a:solidFill>
                <a:schemeClr val="tx1">
                  <a:lumMod val="95000"/>
                  <a:lumOff val="5000"/>
                </a:schemeClr>
              </a:solidFill>
              <a:effectLst/>
              <a:latin typeface="Söhne"/>
            </a:endParaRPr>
          </a:p>
        </p:txBody>
      </p:sp>
      <p:sp>
        <p:nvSpPr>
          <p:cNvPr id="7" name="TextBox 6"/>
          <p:cNvSpPr txBox="1"/>
          <p:nvPr/>
        </p:nvSpPr>
        <p:spPr>
          <a:xfrm>
            <a:off x="71755" y="3080385"/>
            <a:ext cx="8460740" cy="1125220"/>
          </a:xfrm>
          <a:prstGeom prst="rect">
            <a:avLst/>
          </a:prstGeom>
          <a:solidFill>
            <a:schemeClr val="accent4">
              <a:lumMod val="20000"/>
              <a:lumOff val="80000"/>
            </a:schemeClr>
          </a:solidFill>
        </p:spPr>
        <p:txBody>
          <a:bodyPr wrap="square">
            <a:noAutofit/>
          </a:bodyPr>
          <a:lstStyle/>
          <a:p>
            <a:pPr algn="l"/>
            <a:r>
              <a:rPr lang="en-US" b="1" i="0" dirty="0">
                <a:solidFill>
                  <a:schemeClr val="tx1">
                    <a:lumMod val="95000"/>
                    <a:lumOff val="5000"/>
                  </a:schemeClr>
                </a:solidFill>
                <a:effectLst/>
                <a:latin typeface="Söhne"/>
              </a:rPr>
              <a:t>Integration with </a:t>
            </a:r>
            <a:r>
              <a:rPr lang="en-US" b="1" i="0" dirty="0" err="1">
                <a:solidFill>
                  <a:schemeClr val="tx1">
                    <a:lumMod val="95000"/>
                    <a:lumOff val="5000"/>
                  </a:schemeClr>
                </a:solidFill>
                <a:effectLst/>
                <a:latin typeface="Söhne"/>
              </a:rPr>
              <a:t>DigiLocker</a:t>
            </a:r>
            <a:r>
              <a:rPr lang="en-US" b="1" i="0" dirty="0">
                <a:solidFill>
                  <a:schemeClr val="tx1">
                    <a:lumMod val="95000"/>
                    <a:lumOff val="5000"/>
                  </a:schemeClr>
                </a:solidFill>
                <a:effectLst/>
                <a:latin typeface="Söhne"/>
              </a:rPr>
              <a:t> for Document Management:</a:t>
            </a: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1" i="0" dirty="0">
                <a:solidFill>
                  <a:schemeClr val="tx1">
                    <a:lumMod val="95000"/>
                    <a:lumOff val="5000"/>
                  </a:schemeClr>
                </a:solidFill>
                <a:effectLst/>
                <a:latin typeface="Söhne"/>
              </a:rPr>
              <a:t>Unique Solution:</a:t>
            </a:r>
            <a:r>
              <a:rPr lang="en-US" b="0" i="0" dirty="0">
                <a:solidFill>
                  <a:schemeClr val="tx1">
                    <a:lumMod val="95000"/>
                    <a:lumOff val="5000"/>
                  </a:schemeClr>
                </a:solidFill>
                <a:effectLst/>
                <a:latin typeface="Söhne"/>
              </a:rPr>
              <a:t> Provides a feature for users to securely save and manage their driving license and other documents using </a:t>
            </a:r>
            <a:r>
              <a:rPr lang="en-US" b="0" i="0" dirty="0" err="1">
                <a:solidFill>
                  <a:schemeClr val="tx1">
                    <a:lumMod val="95000"/>
                    <a:lumOff val="5000"/>
                  </a:schemeClr>
                </a:solidFill>
                <a:effectLst/>
                <a:latin typeface="Söhne"/>
              </a:rPr>
              <a:t>DigiLocker</a:t>
            </a:r>
            <a:r>
              <a:rPr lang="en-US" b="0" i="0" dirty="0">
                <a:solidFill>
                  <a:schemeClr val="tx1">
                    <a:lumMod val="95000"/>
                    <a:lumOff val="5000"/>
                  </a:schemeClr>
                </a:solidFill>
                <a:effectLst/>
                <a:latin typeface="Söhne"/>
              </a:rPr>
              <a:t>. This contributes to digital document storage and retrieval, aligning with the vision of a paperless and organized documentation system.</a:t>
            </a:r>
            <a:endParaRPr lang="en-US" b="0" i="0" dirty="0">
              <a:solidFill>
                <a:schemeClr val="tx1">
                  <a:lumMod val="95000"/>
                  <a:lumOff val="5000"/>
                </a:schemeClr>
              </a:solidFill>
              <a:effectLst/>
              <a:latin typeface="Söhne"/>
            </a:endParaRPr>
          </a:p>
        </p:txBody>
      </p:sp>
      <p:sp>
        <p:nvSpPr>
          <p:cNvPr id="9" name="TextBox 8"/>
          <p:cNvSpPr txBox="1"/>
          <p:nvPr/>
        </p:nvSpPr>
        <p:spPr>
          <a:xfrm>
            <a:off x="72390" y="4193540"/>
            <a:ext cx="8459470" cy="739140"/>
          </a:xfrm>
          <a:prstGeom prst="rect">
            <a:avLst/>
          </a:prstGeom>
          <a:solidFill>
            <a:schemeClr val="accent4">
              <a:lumMod val="20000"/>
              <a:lumOff val="80000"/>
            </a:schemeClr>
          </a:solidFill>
        </p:spPr>
        <p:txBody>
          <a:bodyPr wrap="square">
            <a:noAutofit/>
          </a:bodyPr>
          <a:lstStyle/>
          <a:p>
            <a:pPr algn="l">
              <a:buFont typeface="+mj-lt"/>
              <a:buAutoNum type="arabicPeriod"/>
            </a:pPr>
            <a:r>
              <a:rPr lang="en-US" b="1" dirty="0">
                <a:solidFill>
                  <a:schemeClr val="tx1">
                    <a:lumMod val="95000"/>
                    <a:lumOff val="5000"/>
                  </a:schemeClr>
                </a:solidFill>
                <a:latin typeface="Söhne"/>
              </a:rPr>
              <a:t> Easy </a:t>
            </a:r>
            <a:r>
              <a:rPr lang="en-US" b="1" i="0" dirty="0">
                <a:solidFill>
                  <a:schemeClr val="tx1">
                    <a:lumMod val="95000"/>
                    <a:lumOff val="5000"/>
                  </a:schemeClr>
                </a:solidFill>
                <a:effectLst/>
                <a:latin typeface="Söhne"/>
              </a:rPr>
              <a:t>Deployment</a:t>
            </a:r>
            <a:endParaRPr lang="en-US" b="1" i="0" dirty="0">
              <a:solidFill>
                <a:schemeClr val="tx1">
                  <a:lumMod val="95000"/>
                  <a:lumOff val="5000"/>
                </a:schemeClr>
              </a:solidFill>
              <a:effectLst/>
              <a:latin typeface="Söhne"/>
            </a:endParaRPr>
          </a:p>
          <a:p>
            <a:pPr algn="l"/>
            <a:r>
              <a:rPr lang="en-US" b="0" i="0" dirty="0">
                <a:solidFill>
                  <a:schemeClr val="tx1">
                    <a:lumMod val="95000"/>
                    <a:lumOff val="5000"/>
                  </a:schemeClr>
                </a:solidFill>
                <a:effectLst/>
                <a:latin typeface="Söhne"/>
              </a:rPr>
              <a:t>    Allows for incremental deployment, meaning it can be introduced in specific regions or alongside existing systems.</a:t>
            </a:r>
            <a:endParaRPr lang="en-US" b="0" i="0" dirty="0">
              <a:solidFill>
                <a:schemeClr val="tx1">
                  <a:lumMod val="95000"/>
                  <a:lumOff val="5000"/>
                </a:schemeClr>
              </a:solidFill>
              <a:effectLst/>
              <a:latin typeface="Söhne"/>
            </a:endParaRPr>
          </a:p>
          <a:p>
            <a:pPr algn="l"/>
            <a:r>
              <a:rPr lang="en-US" b="0" i="0" dirty="0">
                <a:solidFill>
                  <a:schemeClr val="tx1">
                    <a:lumMod val="95000"/>
                    <a:lumOff val="5000"/>
                  </a:schemeClr>
                </a:solidFill>
                <a:effectLst/>
                <a:latin typeface="Söhne"/>
              </a:rPr>
              <a:t>   </a:t>
            </a:r>
            <a:endParaRPr lang="en-US" b="0" i="0" dirty="0">
              <a:solidFill>
                <a:schemeClr val="tx1">
                  <a:lumMod val="95000"/>
                  <a:lumOff val="5000"/>
                </a:schemeClr>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95" name="Google Shape;95;p18"/>
          <p:cNvPicPr preferRelativeResize="0"/>
          <p:nvPr/>
        </p:nvPicPr>
        <p:blipFill>
          <a:blip r:embed="rId1"/>
          <a:stretch>
            <a:fillRect/>
          </a:stretch>
        </p:blipFill>
        <p:spPr>
          <a:xfrm>
            <a:off x="0" y="0"/>
            <a:ext cx="9144003" cy="5143501"/>
          </a:xfrm>
          <a:prstGeom prst="rect">
            <a:avLst/>
          </a:prstGeom>
          <a:noFill/>
          <a:ln>
            <a:noFill/>
          </a:ln>
        </p:spPr>
      </p:pic>
      <p:sp>
        <p:nvSpPr>
          <p:cNvPr id="96" name="Google Shape;96;p18"/>
          <p:cNvSpPr txBox="1"/>
          <p:nvPr/>
        </p:nvSpPr>
        <p:spPr>
          <a:xfrm>
            <a:off x="172720" y="713740"/>
            <a:ext cx="1657985" cy="542290"/>
          </a:xfrm>
          <a:prstGeom prst="rect">
            <a:avLst/>
          </a:prstGeom>
          <a:solidFill>
            <a:schemeClr val="accent5">
              <a:lumMod val="60000"/>
              <a:lumOff val="40000"/>
            </a:schemeClr>
          </a:solidFill>
          <a:ln>
            <a:noFill/>
          </a:ln>
        </p:spPr>
        <p:txBody>
          <a:bodyPr spcFirstLastPara="1" wrap="square" lIns="91425" tIns="91425" rIns="91425" bIns="91425" anchor="t" anchorCtr="0">
            <a:noAutofit/>
            <a:scene3d>
              <a:camera prst="orthographicFront"/>
              <a:lightRig rig="threePt" dir="t"/>
            </a:scene3d>
          </a:bodyPr>
          <a:lstStyle/>
          <a:p>
            <a:pPr marL="0" lvl="0" indent="0" algn="l" rtl="0">
              <a:spcBef>
                <a:spcPts val="0"/>
              </a:spcBef>
              <a:spcAft>
                <a:spcPts val="0"/>
              </a:spcAft>
              <a:buNone/>
            </a:pPr>
            <a:r>
              <a:rPr lang="en-GB" sz="1800">
                <a:ln/>
                <a:solidFill>
                  <a:schemeClr val="accent1"/>
                </a:solidFill>
                <a:effectLst>
                  <a:outerShdw blurRad="38100" dist="25400" dir="5400000" algn="ctr" rotWithShape="0">
                    <a:srgbClr val="6E747A">
                      <a:alpha val="43000"/>
                    </a:srgbClr>
                  </a:outerShdw>
                </a:effectLst>
              </a:rPr>
              <a:t>Summary</a:t>
            </a:r>
            <a:endParaRPr lang="en-GB" sz="1800">
              <a:ln/>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72720" y="1256030"/>
            <a:ext cx="8750935" cy="3313430"/>
          </a:xfrm>
          <a:prstGeom prst="rect">
            <a:avLst/>
          </a:prstGeom>
          <a:solidFill>
            <a:schemeClr val="accent4">
              <a:lumMod val="40000"/>
              <a:lumOff val="60000"/>
            </a:schemeClr>
          </a:solidFill>
        </p:spPr>
        <p:txBody>
          <a:bodyPr wrap="square">
            <a:noAutofit/>
          </a:bodyPr>
          <a:lstStyle/>
          <a:p>
            <a:br>
              <a:rPr lang="en-US" dirty="0"/>
            </a:br>
            <a:r>
              <a:rPr lang="en-US" b="0" i="0" dirty="0">
                <a:solidFill>
                  <a:schemeClr val="accent1">
                    <a:lumMod val="50000"/>
                  </a:schemeClr>
                </a:solidFill>
                <a:effectLst/>
                <a:latin typeface="Söhne"/>
              </a:rPr>
              <a:t>impact on urban mobility challenges.</a:t>
            </a:r>
            <a:r>
              <a:rPr lang="en-US" dirty="0">
                <a:solidFill>
                  <a:schemeClr val="accent1">
                    <a:lumMod val="50000"/>
                  </a:schemeClr>
                </a:solidFill>
                <a:latin typeface="Söhne"/>
              </a:rPr>
              <a:t>  Traffic Flow Guardian is a groundbreaking traffic flow management solution, uniquely blending user privacy, affordability, and advanced technology. By leveraging anonymized </a:t>
            </a:r>
            <a:r>
              <a:rPr lang="en-US" dirty="0" err="1">
                <a:solidFill>
                  <a:schemeClr val="accent1">
                    <a:lumMod val="50000"/>
                  </a:schemeClr>
                </a:solidFill>
                <a:latin typeface="Söhne"/>
              </a:rPr>
              <a:t>WiFi</a:t>
            </a:r>
            <a:r>
              <a:rPr lang="en-US" dirty="0">
                <a:solidFill>
                  <a:schemeClr val="accent1">
                    <a:lumMod val="50000"/>
                  </a:schemeClr>
                </a:solidFill>
                <a:latin typeface="Söhne"/>
              </a:rPr>
              <a:t> signals volunteered by users, it ensures privacy while encouraging active participation through a user-friendly mobile app. Cost-effective implementation, utilizing devices like Raspberry Pi or Arduino, makes it accessible for widespread adoption, particularly beneficial for regions with budget constraints. The integration of </a:t>
            </a:r>
            <a:r>
              <a:rPr lang="en-US" dirty="0" err="1">
                <a:solidFill>
                  <a:schemeClr val="accent1">
                    <a:lumMod val="50000"/>
                  </a:schemeClr>
                </a:solidFill>
                <a:latin typeface="Söhne"/>
              </a:rPr>
              <a:t>DigiLocker</a:t>
            </a:r>
            <a:r>
              <a:rPr lang="en-US" dirty="0">
                <a:solidFill>
                  <a:schemeClr val="accent1">
                    <a:lumMod val="50000"/>
                  </a:schemeClr>
                </a:solidFill>
                <a:latin typeface="Söhne"/>
              </a:rPr>
              <a:t> adds a digital dimension to document management, aligning with the global trend towards paperless solutions. </a:t>
            </a:r>
            <a:r>
              <a:rPr lang="en-US" dirty="0" err="1">
                <a:solidFill>
                  <a:schemeClr val="accent1">
                    <a:lumMod val="50000"/>
                  </a:schemeClr>
                </a:solidFill>
                <a:latin typeface="Söhne"/>
              </a:rPr>
              <a:t>WiFiFlow</a:t>
            </a:r>
            <a:r>
              <a:rPr lang="en-US" dirty="0">
                <a:solidFill>
                  <a:schemeClr val="accent1">
                    <a:lumMod val="50000"/>
                  </a:schemeClr>
                </a:solidFill>
                <a:latin typeface="Söhne"/>
              </a:rPr>
              <a:t> Guardian's machine learning predicts traffic patterns, triggering real-time alerts with low bandwidth usage. The system prioritizes public safety with an emergency SOS feature and dynamic adjustments for emergency vehicles on highways. Designed for seamless integration, it accommodates existing traffic management models, ensuring adaptability and widespread </a:t>
            </a:r>
            <a:endParaRPr lang="en-US" dirty="0">
              <a:solidFill>
                <a:schemeClr val="accent1">
                  <a:lumMod val="50000"/>
                </a:schemeClr>
              </a:solidFill>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03" name="Google Shape;103;p19"/>
          <p:cNvPicPr preferRelativeResize="0"/>
          <p:nvPr/>
        </p:nvPicPr>
        <p:blipFill>
          <a:blip r:embed="rId1"/>
          <a:stretch>
            <a:fillRect/>
          </a:stretch>
        </p:blipFill>
        <p:spPr>
          <a:xfrm>
            <a:off x="13118" y="0"/>
            <a:ext cx="9144003" cy="5143501"/>
          </a:xfrm>
          <a:prstGeom prst="rect">
            <a:avLst/>
          </a:prstGeom>
          <a:noFill/>
          <a:ln>
            <a:noFill/>
          </a:ln>
        </p:spPr>
      </p:pic>
      <p:sp>
        <p:nvSpPr>
          <p:cNvPr id="3" name="TextBox 2"/>
          <p:cNvSpPr txBox="1"/>
          <p:nvPr/>
        </p:nvSpPr>
        <p:spPr>
          <a:xfrm>
            <a:off x="112509" y="731375"/>
            <a:ext cx="5363951" cy="523220"/>
          </a:xfrm>
          <a:prstGeom prst="rect">
            <a:avLst/>
          </a:prstGeom>
          <a:noFill/>
        </p:spPr>
        <p:txBody>
          <a:bodyPr wrap="square">
            <a:spAutoFit/>
          </a:bodyPr>
          <a:lstStyle/>
          <a:p>
            <a:r>
              <a:rPr lang="en-US" sz="2800" dirty="0">
                <a:latin typeface="Arial Black" panose="020B0A04020102020204" pitchFamily="34" charset="0"/>
              </a:rPr>
              <a:t>Team Member Details :-</a:t>
            </a:r>
            <a:endParaRPr lang="en-US" sz="2800" dirty="0">
              <a:latin typeface="Arial Black" panose="020B0A04020102020204" pitchFamily="34" charset="0"/>
            </a:endParaRPr>
          </a:p>
        </p:txBody>
      </p:sp>
      <p:sp>
        <p:nvSpPr>
          <p:cNvPr id="5" name="TextBox 4"/>
          <p:cNvSpPr txBox="1"/>
          <p:nvPr/>
        </p:nvSpPr>
        <p:spPr>
          <a:xfrm>
            <a:off x="311700" y="1226638"/>
            <a:ext cx="7858265" cy="2541208"/>
          </a:xfrm>
          <a:prstGeom prst="rect">
            <a:avLst/>
          </a:prstGeom>
          <a:noFill/>
        </p:spPr>
        <p:txBody>
          <a:bodyPr wrap="square">
            <a:spAutoFit/>
          </a:bodyPr>
          <a:lstStyle/>
          <a:p>
            <a:pPr marL="0" lvl="0" indent="0" algn="just" rtl="0">
              <a:lnSpc>
                <a:spcPct val="90000"/>
              </a:lnSpc>
              <a:spcBef>
                <a:spcPts val="1000"/>
              </a:spcBef>
              <a:spcAft>
                <a:spcPts val="0"/>
              </a:spcAft>
              <a:buClr>
                <a:srgbClr val="5D7C3F"/>
              </a:buClr>
              <a:buSzPts val="1200"/>
              <a:buNone/>
            </a:pPr>
            <a:r>
              <a:rPr lang="en-US" b="1" dirty="0">
                <a:solidFill>
                  <a:srgbClr val="5D7C3F"/>
                </a:solidFill>
                <a:latin typeface="Calibri Light" panose="020F0302020204030204" charset="0"/>
                <a:cs typeface="Calibri Light" panose="020F0302020204030204" charset="0"/>
              </a:rPr>
              <a:t>Team Member 1 Name:                                    </a:t>
            </a:r>
            <a:r>
              <a:rPr lang="en-US" b="1" dirty="0" err="1">
                <a:solidFill>
                  <a:srgbClr val="5D7C3F"/>
                </a:solidFill>
                <a:latin typeface="Calibri Light" panose="020F0302020204030204" charset="0"/>
                <a:cs typeface="Calibri Light" panose="020F0302020204030204" charset="0"/>
              </a:rPr>
              <a:t>Rajtilak</a:t>
            </a:r>
            <a:r>
              <a:rPr lang="en-US" b="1" dirty="0">
                <a:solidFill>
                  <a:srgbClr val="5D7C3F"/>
                </a:solidFill>
                <a:latin typeface="Calibri Light" panose="020F0302020204030204" charset="0"/>
                <a:cs typeface="Calibri Light" panose="020F0302020204030204" charset="0"/>
              </a:rPr>
              <a:t> Joshi</a:t>
            </a:r>
            <a:endParaRPr lang="en-US" b="1" dirty="0">
              <a:solidFill>
                <a:srgbClr val="5D7C3F"/>
              </a:solidFill>
              <a:latin typeface="Calibri Light" panose="020F0302020204030204" charset="0"/>
              <a:cs typeface="Calibri Light" panose="020F0302020204030204" charset="0"/>
            </a:endParaRPr>
          </a:p>
          <a:p>
            <a:pPr marL="0" lvl="0" indent="0" algn="just" rtl="0">
              <a:lnSpc>
                <a:spcPct val="90000"/>
              </a:lnSpc>
              <a:spcBef>
                <a:spcPts val="1000"/>
              </a:spcBef>
              <a:spcAft>
                <a:spcPts val="0"/>
              </a:spcAft>
              <a:buClr>
                <a:schemeClr val="dk1"/>
              </a:buClr>
              <a:buSzPts val="1200"/>
              <a:buNone/>
            </a:pPr>
            <a:r>
              <a:rPr lang="en-US" b="1" dirty="0">
                <a:latin typeface="Calibri Light" panose="020F0302020204030204" charset="0"/>
                <a:cs typeface="Calibri Light" panose="020F0302020204030204" charset="0"/>
              </a:rPr>
              <a:t>Branch :			     </a:t>
            </a:r>
            <a:r>
              <a:rPr lang="en-US" altLang="en-US" b="1" dirty="0">
                <a:latin typeface="Calibri Light" panose="020F0302020204030204" charset="0"/>
                <a:cs typeface="Calibri Light" panose="020F0302020204030204" charset="0"/>
              </a:rPr>
              <a:t>            </a:t>
            </a:r>
            <a:r>
              <a:rPr lang="en-US" b="1" dirty="0">
                <a:latin typeface="Calibri Light" panose="020F0302020204030204" charset="0"/>
                <a:cs typeface="Calibri Light" panose="020F0302020204030204" charset="0"/>
              </a:rPr>
              <a:t>  </a:t>
            </a:r>
            <a:r>
              <a:rPr lang="en-US" b="1" dirty="0" err="1">
                <a:latin typeface="Calibri Light" panose="020F0302020204030204" charset="0"/>
                <a:cs typeface="Calibri Light" panose="020F0302020204030204" charset="0"/>
              </a:rPr>
              <a:t>Btech</a:t>
            </a:r>
            <a:r>
              <a:rPr lang="en-US" b="1" dirty="0">
                <a:latin typeface="Calibri Light" panose="020F0302020204030204" charset="0"/>
                <a:cs typeface="Calibri Light" panose="020F0302020204030204" charset="0"/>
              </a:rPr>
              <a:t> (CSE)	                       Year (II </a:t>
            </a:r>
            <a:r>
              <a:rPr lang="en-US" b="1" dirty="0" err="1">
                <a:latin typeface="Calibri Light" panose="020F0302020204030204" charset="0"/>
                <a:cs typeface="Calibri Light" panose="020F0302020204030204" charset="0"/>
              </a:rPr>
              <a:t>nd</a:t>
            </a:r>
            <a:r>
              <a:rPr lang="en-US" b="1" dirty="0">
                <a:latin typeface="Calibri Light" panose="020F0302020204030204" charset="0"/>
                <a:cs typeface="Calibri Light" panose="020F0302020204030204" charset="0"/>
              </a:rPr>
              <a:t>) </a:t>
            </a:r>
            <a:endParaRPr lang="en-US" b="1" dirty="0">
              <a:latin typeface="Calibri Light" panose="020F0302020204030204" charset="0"/>
              <a:cs typeface="Calibri Light" panose="020F0302020204030204" charset="0"/>
            </a:endParaRPr>
          </a:p>
          <a:p>
            <a:pPr marL="0" lvl="0" indent="0" algn="just" rtl="0">
              <a:lnSpc>
                <a:spcPct val="90000"/>
              </a:lnSpc>
              <a:spcBef>
                <a:spcPts val="1000"/>
              </a:spcBef>
              <a:spcAft>
                <a:spcPts val="0"/>
              </a:spcAft>
              <a:buClr>
                <a:srgbClr val="5D7C3F"/>
              </a:buClr>
              <a:buSzPts val="1200"/>
              <a:buNone/>
            </a:pPr>
            <a:r>
              <a:rPr lang="en-US" b="1" dirty="0">
                <a:solidFill>
                  <a:srgbClr val="5D7C3F"/>
                </a:solidFill>
                <a:latin typeface="Calibri Light" panose="020F0302020204030204" charset="0"/>
                <a:cs typeface="Calibri Light" panose="020F0302020204030204" charset="0"/>
              </a:rPr>
              <a:t>Team Member 2 Name:                                    Abhishek YADAV</a:t>
            </a:r>
            <a:endParaRPr lang="en-US" b="1" dirty="0">
              <a:solidFill>
                <a:srgbClr val="5D7C3F"/>
              </a:solidFill>
              <a:latin typeface="Calibri Light" panose="020F0302020204030204" charset="0"/>
              <a:cs typeface="Calibri Light" panose="020F0302020204030204" charset="0"/>
            </a:endParaRPr>
          </a:p>
          <a:p>
            <a:pPr marL="0" lvl="0" indent="0" algn="just" rtl="0">
              <a:lnSpc>
                <a:spcPct val="90000"/>
              </a:lnSpc>
              <a:spcBef>
                <a:spcPts val="1000"/>
              </a:spcBef>
              <a:spcAft>
                <a:spcPts val="0"/>
              </a:spcAft>
              <a:buClr>
                <a:schemeClr val="dk1"/>
              </a:buClr>
              <a:buSzPts val="1200"/>
              <a:buNone/>
            </a:pPr>
            <a:r>
              <a:rPr lang="en-US" b="1" dirty="0">
                <a:latin typeface="Calibri Light" panose="020F0302020204030204" charset="0"/>
                <a:cs typeface="Calibri Light" panose="020F0302020204030204" charset="0"/>
              </a:rPr>
              <a:t>Branch :	                                                      </a:t>
            </a:r>
            <a:r>
              <a:rPr lang="en-US" altLang="en-US" b="1" dirty="0">
                <a:latin typeface="Calibri Light" panose="020F0302020204030204" charset="0"/>
                <a:cs typeface="Calibri Light" panose="020F0302020204030204" charset="0"/>
              </a:rPr>
              <a:t>    </a:t>
            </a:r>
            <a:r>
              <a:rPr lang="en-US" b="1" dirty="0" err="1">
                <a:latin typeface="Calibri Light" panose="020F0302020204030204" charset="0"/>
                <a:cs typeface="Calibri Light" panose="020F0302020204030204" charset="0"/>
              </a:rPr>
              <a:t>B.tech</a:t>
            </a:r>
            <a:r>
              <a:rPr lang="en-US" b="1" dirty="0">
                <a:latin typeface="Calibri Light" panose="020F0302020204030204" charset="0"/>
                <a:cs typeface="Calibri Light" panose="020F0302020204030204" charset="0"/>
              </a:rPr>
              <a:t> (CSE)	                       Year (II </a:t>
            </a:r>
            <a:r>
              <a:rPr lang="en-US" b="1" dirty="0" err="1">
                <a:latin typeface="Calibri Light" panose="020F0302020204030204" charset="0"/>
                <a:cs typeface="Calibri Light" panose="020F0302020204030204" charset="0"/>
              </a:rPr>
              <a:t>nd</a:t>
            </a:r>
            <a:r>
              <a:rPr lang="en-US" b="1" dirty="0">
                <a:latin typeface="Calibri Light" panose="020F0302020204030204" charset="0"/>
                <a:cs typeface="Calibri Light" panose="020F0302020204030204" charset="0"/>
              </a:rPr>
              <a:t>) </a:t>
            </a:r>
            <a:endParaRPr lang="en-US" b="1" dirty="0">
              <a:latin typeface="Calibri Light" panose="020F0302020204030204" charset="0"/>
              <a:cs typeface="Calibri Light" panose="020F0302020204030204" charset="0"/>
            </a:endParaRPr>
          </a:p>
          <a:p>
            <a:pPr marL="0" lvl="0" indent="0" algn="just" rtl="0">
              <a:lnSpc>
                <a:spcPct val="90000"/>
              </a:lnSpc>
              <a:spcBef>
                <a:spcPts val="1000"/>
              </a:spcBef>
              <a:spcAft>
                <a:spcPts val="0"/>
              </a:spcAft>
              <a:buClr>
                <a:srgbClr val="5D7C3F"/>
              </a:buClr>
              <a:buSzPts val="1200"/>
              <a:buNone/>
            </a:pPr>
            <a:r>
              <a:rPr lang="en-US" b="1" dirty="0">
                <a:solidFill>
                  <a:srgbClr val="5D7C3F"/>
                </a:solidFill>
                <a:latin typeface="Calibri Light" panose="020F0302020204030204" charset="0"/>
                <a:cs typeface="Calibri Light" panose="020F0302020204030204" charset="0"/>
              </a:rPr>
              <a:t>Team Member 3 Name:                                   Piyush Joshi</a:t>
            </a:r>
            <a:endParaRPr lang="en-US" b="1" dirty="0">
              <a:solidFill>
                <a:srgbClr val="5D7C3F"/>
              </a:solidFill>
              <a:latin typeface="Calibri Light" panose="020F0302020204030204" charset="0"/>
              <a:cs typeface="Calibri Light" panose="020F0302020204030204" charset="0"/>
            </a:endParaRPr>
          </a:p>
          <a:p>
            <a:pPr marL="0" lvl="0" indent="0" algn="just" rtl="0">
              <a:lnSpc>
                <a:spcPct val="90000"/>
              </a:lnSpc>
              <a:spcBef>
                <a:spcPts val="1000"/>
              </a:spcBef>
              <a:spcAft>
                <a:spcPts val="0"/>
              </a:spcAft>
              <a:buClr>
                <a:schemeClr val="dk1"/>
              </a:buClr>
              <a:buSzPts val="1200"/>
              <a:buNone/>
            </a:pPr>
            <a:r>
              <a:rPr lang="en-US" b="1" dirty="0">
                <a:latin typeface="Calibri Light" panose="020F0302020204030204" charset="0"/>
                <a:cs typeface="Calibri Light" panose="020F0302020204030204" charset="0"/>
              </a:rPr>
              <a:t>Branch :			      </a:t>
            </a:r>
            <a:r>
              <a:rPr lang="en-US" altLang="en-US" b="1" dirty="0">
                <a:latin typeface="Calibri Light" panose="020F0302020204030204" charset="0"/>
                <a:cs typeface="Calibri Light" panose="020F0302020204030204" charset="0"/>
              </a:rPr>
              <a:t>           </a:t>
            </a:r>
            <a:r>
              <a:rPr lang="en-US" b="1" dirty="0">
                <a:latin typeface="Calibri Light" panose="020F0302020204030204" charset="0"/>
                <a:cs typeface="Calibri Light" panose="020F0302020204030204" charset="0"/>
              </a:rPr>
              <a:t> </a:t>
            </a:r>
            <a:r>
              <a:rPr lang="en-US" b="1" dirty="0" err="1">
                <a:latin typeface="Calibri Light" panose="020F0302020204030204" charset="0"/>
                <a:cs typeface="Calibri Light" panose="020F0302020204030204" charset="0"/>
              </a:rPr>
              <a:t>B.tech</a:t>
            </a:r>
            <a:r>
              <a:rPr lang="en-US" b="1" dirty="0">
                <a:latin typeface="Calibri Light" panose="020F0302020204030204" charset="0"/>
                <a:cs typeface="Calibri Light" panose="020F0302020204030204" charset="0"/>
              </a:rPr>
              <a:t> (CSE)	                       Year (II </a:t>
            </a:r>
            <a:r>
              <a:rPr lang="en-US" b="1" dirty="0" err="1">
                <a:latin typeface="Calibri Light" panose="020F0302020204030204" charset="0"/>
                <a:cs typeface="Calibri Light" panose="020F0302020204030204" charset="0"/>
              </a:rPr>
              <a:t>nd</a:t>
            </a:r>
            <a:r>
              <a:rPr lang="en-US" b="1" dirty="0">
                <a:latin typeface="Calibri Light" panose="020F0302020204030204" charset="0"/>
                <a:cs typeface="Calibri Light" panose="020F0302020204030204" charset="0"/>
              </a:rPr>
              <a:t>) </a:t>
            </a:r>
            <a:endParaRPr lang="en-US" b="1" dirty="0">
              <a:latin typeface="Calibri Light" panose="020F0302020204030204" charset="0"/>
              <a:cs typeface="Calibri Light" panose="020F0302020204030204" charset="0"/>
            </a:endParaRPr>
          </a:p>
          <a:p>
            <a:pPr marL="0" lvl="0" indent="0" algn="just" rtl="0">
              <a:lnSpc>
                <a:spcPct val="90000"/>
              </a:lnSpc>
              <a:spcBef>
                <a:spcPts val="1000"/>
              </a:spcBef>
              <a:spcAft>
                <a:spcPts val="0"/>
              </a:spcAft>
              <a:buClr>
                <a:srgbClr val="5D7C3F"/>
              </a:buClr>
              <a:buSzPts val="1200"/>
              <a:buNone/>
            </a:pPr>
            <a:r>
              <a:rPr lang="en-US" b="1" dirty="0">
                <a:solidFill>
                  <a:srgbClr val="5D7C3F"/>
                </a:solidFill>
                <a:latin typeface="Calibri Light" panose="020F0302020204030204" charset="0"/>
                <a:cs typeface="Calibri Light" panose="020F0302020204030204" charset="0"/>
              </a:rPr>
              <a:t>Team Member 4 Name:                                   Hitesh Patel</a:t>
            </a:r>
            <a:endParaRPr lang="en-US" b="1" dirty="0">
              <a:solidFill>
                <a:srgbClr val="5D7C3F"/>
              </a:solidFill>
              <a:latin typeface="Calibri Light" panose="020F0302020204030204" charset="0"/>
              <a:cs typeface="Calibri Light" panose="020F0302020204030204" charset="0"/>
            </a:endParaRPr>
          </a:p>
          <a:p>
            <a:pPr marL="0" lvl="0" indent="0" algn="just" rtl="0">
              <a:lnSpc>
                <a:spcPct val="90000"/>
              </a:lnSpc>
              <a:spcBef>
                <a:spcPts val="1000"/>
              </a:spcBef>
              <a:spcAft>
                <a:spcPts val="0"/>
              </a:spcAft>
              <a:buClr>
                <a:schemeClr val="dk1"/>
              </a:buClr>
              <a:buSzPts val="1200"/>
              <a:buNone/>
            </a:pPr>
            <a:r>
              <a:rPr lang="en-US" b="1" dirty="0">
                <a:latin typeface="Calibri Light" panose="020F0302020204030204" charset="0"/>
                <a:cs typeface="Calibri Light" panose="020F0302020204030204" charset="0"/>
              </a:rPr>
              <a:t>Branch :		                           </a:t>
            </a:r>
            <a:r>
              <a:rPr lang="en-US" altLang="en-US" b="1" dirty="0">
                <a:latin typeface="Calibri Light" panose="020F0302020204030204" charset="0"/>
                <a:cs typeface="Calibri Light" panose="020F0302020204030204" charset="0"/>
              </a:rPr>
              <a:t>      </a:t>
            </a:r>
            <a:r>
              <a:rPr lang="en-US" b="1" dirty="0">
                <a:latin typeface="Calibri Light" panose="020F0302020204030204" charset="0"/>
                <a:cs typeface="Calibri Light" panose="020F0302020204030204" charset="0"/>
              </a:rPr>
              <a:t> </a:t>
            </a:r>
            <a:r>
              <a:rPr lang="en-US" altLang="en-US" b="1" dirty="0">
                <a:latin typeface="Calibri Light" panose="020F0302020204030204" charset="0"/>
                <a:cs typeface="Calibri Light" panose="020F0302020204030204" charset="0"/>
              </a:rPr>
              <a:t> </a:t>
            </a:r>
            <a:r>
              <a:rPr lang="en-US" b="1" dirty="0">
                <a:latin typeface="Calibri Light" panose="020F0302020204030204" charset="0"/>
                <a:cs typeface="Calibri Light" panose="020F0302020204030204" charset="0"/>
              </a:rPr>
              <a:t>  </a:t>
            </a:r>
            <a:r>
              <a:rPr lang="en-US" b="1" dirty="0" err="1">
                <a:latin typeface="Calibri Light" panose="020F0302020204030204" charset="0"/>
                <a:cs typeface="Calibri Light" panose="020F0302020204030204" charset="0"/>
              </a:rPr>
              <a:t>B.tech</a:t>
            </a:r>
            <a:r>
              <a:rPr lang="en-US" b="1" dirty="0">
                <a:latin typeface="Calibri Light" panose="020F0302020204030204" charset="0"/>
                <a:cs typeface="Calibri Light" panose="020F0302020204030204" charset="0"/>
              </a:rPr>
              <a:t> (CSE)	                       Year (II </a:t>
            </a:r>
            <a:r>
              <a:rPr lang="en-US" b="1" dirty="0" err="1">
                <a:latin typeface="Calibri Light" panose="020F0302020204030204" charset="0"/>
                <a:cs typeface="Calibri Light" panose="020F0302020204030204" charset="0"/>
              </a:rPr>
              <a:t>nd</a:t>
            </a:r>
            <a:r>
              <a:rPr lang="en-US" b="1" dirty="0">
                <a:latin typeface="Calibri Light" panose="020F0302020204030204" charset="0"/>
                <a:cs typeface="Calibri Light" panose="020F0302020204030204" charset="0"/>
              </a:rPr>
              <a:t>) </a:t>
            </a:r>
            <a:endParaRPr lang="en-US" b="1" dirty="0">
              <a:latin typeface="Calibri Light" panose="020F0302020204030204" charset="0"/>
              <a:cs typeface="Calibri Light" panose="020F030202020403020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4863</Words>
  <Application>WPS Presentation</Application>
  <PresentationFormat>On-screen Show (16:9)</PresentationFormat>
  <Paragraphs>91</Paragraphs>
  <Slides>7</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Arial</vt:lpstr>
      <vt:lpstr>Söhne</vt:lpstr>
      <vt:lpstr>Segoe Print</vt:lpstr>
      <vt:lpstr>Söhne Mono</vt:lpstr>
      <vt:lpstr>Arial Black</vt:lpstr>
      <vt:lpstr>Calibri Light</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Piyush</cp:lastModifiedBy>
  <cp:revision>4</cp:revision>
  <dcterms:created xsi:type="dcterms:W3CDTF">2024-03-02T18:13:16Z</dcterms:created>
  <dcterms:modified xsi:type="dcterms:W3CDTF">2024-03-02T18:50:56Z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245A6CB25339423684FADF30DE222C1F_13</vt:lpwstr>
  </property>
  <property fmtid="{D5CDD505-2E9C-101B-9397-08002B2CF9AE}" pid="3" name="KSOProductBuildVer">
    <vt:lpwstr>1033-12.2.0.13489</vt:lpwstr>
  </property>
</Properties>
</file>