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94669"/>
  </p:normalViewPr>
  <p:slideViewPr>
    <p:cSldViewPr snapToGrid="0">
      <p:cViewPr>
        <p:scale>
          <a:sx n="58" d="100"/>
          <a:sy n="58" d="100"/>
        </p:scale>
        <p:origin x="5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68651-B25E-4ABE-B207-6D2BB104BC52}"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EA2F14B7-EDED-42A9-813C-07554BF5667C}">
      <dgm:prSet/>
      <dgm:spPr/>
      <dgm:t>
        <a:bodyPr/>
        <a:lstStyle/>
        <a:p>
          <a:r>
            <a:rPr lang="en-IN" u="sng"/>
            <a:t>User Convenience</a:t>
          </a:r>
          <a:r>
            <a:rPr lang="en-IN"/>
            <a:t>: Simplify the booking process with an easy-to-use platform, offering features like seat selection, schedule viewing, and multi-payment options.</a:t>
          </a:r>
          <a:endParaRPr lang="en-US"/>
        </a:p>
      </dgm:t>
    </dgm:pt>
    <dgm:pt modelId="{B2CA748D-2BCA-478E-9D34-42DC7C819FBF}" type="parTrans" cxnId="{E05D3FFC-21CD-4743-BAC3-29DC02F00AA3}">
      <dgm:prSet/>
      <dgm:spPr/>
      <dgm:t>
        <a:bodyPr/>
        <a:lstStyle/>
        <a:p>
          <a:endParaRPr lang="en-US"/>
        </a:p>
      </dgm:t>
    </dgm:pt>
    <dgm:pt modelId="{C762832D-0698-49D5-B7F7-796C7E1222C0}" type="sibTrans" cxnId="{E05D3FFC-21CD-4743-BAC3-29DC02F00AA3}">
      <dgm:prSet/>
      <dgm:spPr/>
      <dgm:t>
        <a:bodyPr/>
        <a:lstStyle/>
        <a:p>
          <a:endParaRPr lang="en-US"/>
        </a:p>
      </dgm:t>
    </dgm:pt>
    <dgm:pt modelId="{75176C12-061E-4B2D-A010-DDDE82278D7D}">
      <dgm:prSet/>
      <dgm:spPr/>
      <dgm:t>
        <a:bodyPr/>
        <a:lstStyle/>
        <a:p>
          <a:r>
            <a:rPr lang="en-IN" b="1" u="sng"/>
            <a:t>Real-Time Information</a:t>
          </a:r>
          <a:r>
            <a:rPr lang="en-IN"/>
            <a:t>: Provide accurate, real-time updates on bus schedules, seat availability, and potential delays or cancellations.</a:t>
          </a:r>
          <a:endParaRPr lang="en-US"/>
        </a:p>
      </dgm:t>
    </dgm:pt>
    <dgm:pt modelId="{6A13EF5C-DCF8-4F33-9939-20E117B7C885}" type="parTrans" cxnId="{7E0118EC-800A-4980-9013-B1362AD8F405}">
      <dgm:prSet/>
      <dgm:spPr/>
      <dgm:t>
        <a:bodyPr/>
        <a:lstStyle/>
        <a:p>
          <a:endParaRPr lang="en-US"/>
        </a:p>
      </dgm:t>
    </dgm:pt>
    <dgm:pt modelId="{BCAEE8C1-71D4-47BF-AEF6-F3A8E9E24DC7}" type="sibTrans" cxnId="{7E0118EC-800A-4980-9013-B1362AD8F405}">
      <dgm:prSet/>
      <dgm:spPr/>
      <dgm:t>
        <a:bodyPr/>
        <a:lstStyle/>
        <a:p>
          <a:endParaRPr lang="en-US"/>
        </a:p>
      </dgm:t>
    </dgm:pt>
    <dgm:pt modelId="{71E47B12-2346-4D3D-9F59-D912DA720F4D}">
      <dgm:prSet/>
      <dgm:spPr/>
      <dgm:t>
        <a:bodyPr/>
        <a:lstStyle/>
        <a:p>
          <a:r>
            <a:rPr lang="en-IN" b="1" u="sng" dirty="0"/>
            <a:t>Dynamic Pricing</a:t>
          </a:r>
          <a:r>
            <a:rPr lang="en-IN" dirty="0"/>
            <a:t>: Implement flexible pricing strategies that adjust based on demand, time, and availability to maximize revenue.</a:t>
          </a:r>
          <a:endParaRPr lang="en-US" dirty="0"/>
        </a:p>
      </dgm:t>
    </dgm:pt>
    <dgm:pt modelId="{AF475DFF-89BA-4C1A-AB09-BB46CCE5A6A5}" type="parTrans" cxnId="{712D319D-1278-4424-95BB-3E9662C88F2B}">
      <dgm:prSet/>
      <dgm:spPr/>
      <dgm:t>
        <a:bodyPr/>
        <a:lstStyle/>
        <a:p>
          <a:endParaRPr lang="en-US"/>
        </a:p>
      </dgm:t>
    </dgm:pt>
    <dgm:pt modelId="{D0BF4840-B524-462D-85B2-C33E68F2F7C3}" type="sibTrans" cxnId="{712D319D-1278-4424-95BB-3E9662C88F2B}">
      <dgm:prSet/>
      <dgm:spPr/>
      <dgm:t>
        <a:bodyPr/>
        <a:lstStyle/>
        <a:p>
          <a:endParaRPr lang="en-US"/>
        </a:p>
      </dgm:t>
    </dgm:pt>
    <dgm:pt modelId="{5235FF16-AB8F-4D67-BF02-D521381FEE98}">
      <dgm:prSet/>
      <dgm:spPr/>
      <dgm:t>
        <a:bodyPr/>
        <a:lstStyle/>
        <a:p>
          <a:r>
            <a:rPr lang="en-IN" b="1" u="sng" dirty="0"/>
            <a:t>Operational Efficiency</a:t>
          </a:r>
          <a:r>
            <a:rPr lang="en-IN" dirty="0"/>
            <a:t>: Optimize routes, fleet management, and scheduling to reduce costs, improve resource utilization, and enhance overall service reliability.</a:t>
          </a:r>
          <a:endParaRPr lang="en-US" dirty="0"/>
        </a:p>
      </dgm:t>
    </dgm:pt>
    <dgm:pt modelId="{23AD22D0-E3AD-4201-B928-89C25D6BA297}" type="parTrans" cxnId="{BD12D14A-3EC9-4A21-90D4-DD3935045DA5}">
      <dgm:prSet/>
      <dgm:spPr/>
      <dgm:t>
        <a:bodyPr/>
        <a:lstStyle/>
        <a:p>
          <a:endParaRPr lang="en-US"/>
        </a:p>
      </dgm:t>
    </dgm:pt>
    <dgm:pt modelId="{ECFFDC75-4AEF-4CF8-83BB-86021C7CA5C4}" type="sibTrans" cxnId="{BD12D14A-3EC9-4A21-90D4-DD3935045DA5}">
      <dgm:prSet/>
      <dgm:spPr/>
      <dgm:t>
        <a:bodyPr/>
        <a:lstStyle/>
        <a:p>
          <a:endParaRPr lang="en-US"/>
        </a:p>
      </dgm:t>
    </dgm:pt>
    <dgm:pt modelId="{42A6B762-4998-404E-A388-2F12BBEF1C56}">
      <dgm:prSet/>
      <dgm:spPr/>
      <dgm:t>
        <a:bodyPr/>
        <a:lstStyle/>
        <a:p>
          <a:r>
            <a:rPr lang="en-IN" b="1"/>
            <a:t>Customer Support &amp; Security</a:t>
          </a:r>
          <a:r>
            <a:rPr lang="en-IN"/>
            <a:t>: Ensure secure transactions, and provide efficient customer support for inquiries, cancellations, and issues resolution.</a:t>
          </a:r>
          <a:endParaRPr lang="en-US"/>
        </a:p>
      </dgm:t>
    </dgm:pt>
    <dgm:pt modelId="{B59E117D-2F7F-4885-8451-B14F368C459B}" type="parTrans" cxnId="{DEA24455-4F08-46F8-85C5-2FE891E3E968}">
      <dgm:prSet/>
      <dgm:spPr/>
      <dgm:t>
        <a:bodyPr/>
        <a:lstStyle/>
        <a:p>
          <a:endParaRPr lang="en-US"/>
        </a:p>
      </dgm:t>
    </dgm:pt>
    <dgm:pt modelId="{78D193DF-25AA-403F-9A9B-4C77E2C77699}" type="sibTrans" cxnId="{DEA24455-4F08-46F8-85C5-2FE891E3E968}">
      <dgm:prSet/>
      <dgm:spPr/>
      <dgm:t>
        <a:bodyPr/>
        <a:lstStyle/>
        <a:p>
          <a:endParaRPr lang="en-US"/>
        </a:p>
      </dgm:t>
    </dgm:pt>
    <dgm:pt modelId="{030D2D83-9FEB-0E4F-BD2E-AE4D86091D8A}" type="pres">
      <dgm:prSet presAssocID="{26F68651-B25E-4ABE-B207-6D2BB104BC52}" presName="Name0" presStyleCnt="0">
        <dgm:presLayoutVars>
          <dgm:dir/>
          <dgm:resizeHandles val="exact"/>
        </dgm:presLayoutVars>
      </dgm:prSet>
      <dgm:spPr/>
    </dgm:pt>
    <dgm:pt modelId="{50C50536-1509-3547-8BF0-00EF0780035C}" type="pres">
      <dgm:prSet presAssocID="{EA2F14B7-EDED-42A9-813C-07554BF5667C}" presName="node" presStyleLbl="node1" presStyleIdx="0" presStyleCnt="5">
        <dgm:presLayoutVars>
          <dgm:bulletEnabled val="1"/>
        </dgm:presLayoutVars>
      </dgm:prSet>
      <dgm:spPr/>
    </dgm:pt>
    <dgm:pt modelId="{51CF417B-D3F2-B649-AF2A-03D3E973C5E3}" type="pres">
      <dgm:prSet presAssocID="{C762832D-0698-49D5-B7F7-796C7E1222C0}" presName="sibTrans" presStyleLbl="sibTrans1D1" presStyleIdx="0" presStyleCnt="4"/>
      <dgm:spPr/>
    </dgm:pt>
    <dgm:pt modelId="{EA5BF89A-C77B-A443-86B4-05699D860E95}" type="pres">
      <dgm:prSet presAssocID="{C762832D-0698-49D5-B7F7-796C7E1222C0}" presName="connectorText" presStyleLbl="sibTrans1D1" presStyleIdx="0" presStyleCnt="4"/>
      <dgm:spPr/>
    </dgm:pt>
    <dgm:pt modelId="{0E8F8534-4B59-8444-AAA2-61E160743507}" type="pres">
      <dgm:prSet presAssocID="{75176C12-061E-4B2D-A010-DDDE82278D7D}" presName="node" presStyleLbl="node1" presStyleIdx="1" presStyleCnt="5">
        <dgm:presLayoutVars>
          <dgm:bulletEnabled val="1"/>
        </dgm:presLayoutVars>
      </dgm:prSet>
      <dgm:spPr/>
    </dgm:pt>
    <dgm:pt modelId="{D67C226B-7E6D-C246-AA2A-736E5AFAD6E9}" type="pres">
      <dgm:prSet presAssocID="{BCAEE8C1-71D4-47BF-AEF6-F3A8E9E24DC7}" presName="sibTrans" presStyleLbl="sibTrans1D1" presStyleIdx="1" presStyleCnt="4"/>
      <dgm:spPr/>
    </dgm:pt>
    <dgm:pt modelId="{FFC33C48-2701-CE43-9FEF-657B2FC0B303}" type="pres">
      <dgm:prSet presAssocID="{BCAEE8C1-71D4-47BF-AEF6-F3A8E9E24DC7}" presName="connectorText" presStyleLbl="sibTrans1D1" presStyleIdx="1" presStyleCnt="4"/>
      <dgm:spPr/>
    </dgm:pt>
    <dgm:pt modelId="{B295254F-18CB-E041-A776-74D75BA4A7A7}" type="pres">
      <dgm:prSet presAssocID="{71E47B12-2346-4D3D-9F59-D912DA720F4D}" presName="node" presStyleLbl="node1" presStyleIdx="2" presStyleCnt="5">
        <dgm:presLayoutVars>
          <dgm:bulletEnabled val="1"/>
        </dgm:presLayoutVars>
      </dgm:prSet>
      <dgm:spPr/>
    </dgm:pt>
    <dgm:pt modelId="{8BBEEE33-1377-7C45-952C-8618FC1AD192}" type="pres">
      <dgm:prSet presAssocID="{D0BF4840-B524-462D-85B2-C33E68F2F7C3}" presName="sibTrans" presStyleLbl="sibTrans1D1" presStyleIdx="2" presStyleCnt="4"/>
      <dgm:spPr/>
    </dgm:pt>
    <dgm:pt modelId="{5FC5E51B-EAE5-4940-A048-37BF61C964F2}" type="pres">
      <dgm:prSet presAssocID="{D0BF4840-B524-462D-85B2-C33E68F2F7C3}" presName="connectorText" presStyleLbl="sibTrans1D1" presStyleIdx="2" presStyleCnt="4"/>
      <dgm:spPr/>
    </dgm:pt>
    <dgm:pt modelId="{DFB8696C-28CF-0D4B-804A-215E01F1A755}" type="pres">
      <dgm:prSet presAssocID="{5235FF16-AB8F-4D67-BF02-D521381FEE98}" presName="node" presStyleLbl="node1" presStyleIdx="3" presStyleCnt="5">
        <dgm:presLayoutVars>
          <dgm:bulletEnabled val="1"/>
        </dgm:presLayoutVars>
      </dgm:prSet>
      <dgm:spPr/>
    </dgm:pt>
    <dgm:pt modelId="{04457526-94F5-F047-BC1A-DAA76083D525}" type="pres">
      <dgm:prSet presAssocID="{ECFFDC75-4AEF-4CF8-83BB-86021C7CA5C4}" presName="sibTrans" presStyleLbl="sibTrans1D1" presStyleIdx="3" presStyleCnt="4"/>
      <dgm:spPr/>
    </dgm:pt>
    <dgm:pt modelId="{D1E0834F-3CD2-3342-A15E-C0C1B1E72278}" type="pres">
      <dgm:prSet presAssocID="{ECFFDC75-4AEF-4CF8-83BB-86021C7CA5C4}" presName="connectorText" presStyleLbl="sibTrans1D1" presStyleIdx="3" presStyleCnt="4"/>
      <dgm:spPr/>
    </dgm:pt>
    <dgm:pt modelId="{2B12924A-CD2F-EE44-B52D-E074C675949D}" type="pres">
      <dgm:prSet presAssocID="{42A6B762-4998-404E-A388-2F12BBEF1C56}" presName="node" presStyleLbl="node1" presStyleIdx="4" presStyleCnt="5">
        <dgm:presLayoutVars>
          <dgm:bulletEnabled val="1"/>
        </dgm:presLayoutVars>
      </dgm:prSet>
      <dgm:spPr/>
    </dgm:pt>
  </dgm:ptLst>
  <dgm:cxnLst>
    <dgm:cxn modelId="{4F13A31F-26AD-954C-B857-A1DF9EA3B686}" type="presOf" srcId="{D0BF4840-B524-462D-85B2-C33E68F2F7C3}" destId="{5FC5E51B-EAE5-4940-A048-37BF61C964F2}" srcOrd="1" destOrd="0" presId="urn:microsoft.com/office/officeart/2016/7/layout/RepeatingBendingProcessNew"/>
    <dgm:cxn modelId="{FD969523-277B-2445-86DF-0B41E966A8F0}" type="presOf" srcId="{75176C12-061E-4B2D-A010-DDDE82278D7D}" destId="{0E8F8534-4B59-8444-AAA2-61E160743507}" srcOrd="0" destOrd="0" presId="urn:microsoft.com/office/officeart/2016/7/layout/RepeatingBendingProcessNew"/>
    <dgm:cxn modelId="{0356CA5F-E2BC-1941-8441-8AC0C30E9921}" type="presOf" srcId="{ECFFDC75-4AEF-4CF8-83BB-86021C7CA5C4}" destId="{04457526-94F5-F047-BC1A-DAA76083D525}" srcOrd="0" destOrd="0" presId="urn:microsoft.com/office/officeart/2016/7/layout/RepeatingBendingProcessNew"/>
    <dgm:cxn modelId="{C7557541-C9E1-2C4C-A210-6FB0E7960334}" type="presOf" srcId="{26F68651-B25E-4ABE-B207-6D2BB104BC52}" destId="{030D2D83-9FEB-0E4F-BD2E-AE4D86091D8A}" srcOrd="0" destOrd="0" presId="urn:microsoft.com/office/officeart/2016/7/layout/RepeatingBendingProcessNew"/>
    <dgm:cxn modelId="{BD12D14A-3EC9-4A21-90D4-DD3935045DA5}" srcId="{26F68651-B25E-4ABE-B207-6D2BB104BC52}" destId="{5235FF16-AB8F-4D67-BF02-D521381FEE98}" srcOrd="3" destOrd="0" parTransId="{23AD22D0-E3AD-4201-B928-89C25D6BA297}" sibTransId="{ECFFDC75-4AEF-4CF8-83BB-86021C7CA5C4}"/>
    <dgm:cxn modelId="{7787E66B-F621-1246-8D83-B81086E6794A}" type="presOf" srcId="{5235FF16-AB8F-4D67-BF02-D521381FEE98}" destId="{DFB8696C-28CF-0D4B-804A-215E01F1A755}" srcOrd="0" destOrd="0" presId="urn:microsoft.com/office/officeart/2016/7/layout/RepeatingBendingProcessNew"/>
    <dgm:cxn modelId="{932EF551-C5F5-DB4A-AE85-06FBF8A46462}" type="presOf" srcId="{BCAEE8C1-71D4-47BF-AEF6-F3A8E9E24DC7}" destId="{FFC33C48-2701-CE43-9FEF-657B2FC0B303}" srcOrd="1" destOrd="0" presId="urn:microsoft.com/office/officeart/2016/7/layout/RepeatingBendingProcessNew"/>
    <dgm:cxn modelId="{A3ADB073-9541-6540-B636-55C156EF7773}" type="presOf" srcId="{EA2F14B7-EDED-42A9-813C-07554BF5667C}" destId="{50C50536-1509-3547-8BF0-00EF0780035C}" srcOrd="0" destOrd="0" presId="urn:microsoft.com/office/officeart/2016/7/layout/RepeatingBendingProcessNew"/>
    <dgm:cxn modelId="{2D3DDF73-48A2-C844-AC54-5250603B0919}" type="presOf" srcId="{C762832D-0698-49D5-B7F7-796C7E1222C0}" destId="{51CF417B-D3F2-B649-AF2A-03D3E973C5E3}" srcOrd="0" destOrd="0" presId="urn:microsoft.com/office/officeart/2016/7/layout/RepeatingBendingProcessNew"/>
    <dgm:cxn modelId="{DEA24455-4F08-46F8-85C5-2FE891E3E968}" srcId="{26F68651-B25E-4ABE-B207-6D2BB104BC52}" destId="{42A6B762-4998-404E-A388-2F12BBEF1C56}" srcOrd="4" destOrd="0" parTransId="{B59E117D-2F7F-4885-8451-B14F368C459B}" sibTransId="{78D193DF-25AA-403F-9A9B-4C77E2C77699}"/>
    <dgm:cxn modelId="{53702093-745A-974E-9F45-DDFFACEAC2AE}" type="presOf" srcId="{71E47B12-2346-4D3D-9F59-D912DA720F4D}" destId="{B295254F-18CB-E041-A776-74D75BA4A7A7}" srcOrd="0" destOrd="0" presId="urn:microsoft.com/office/officeart/2016/7/layout/RepeatingBendingProcessNew"/>
    <dgm:cxn modelId="{712D319D-1278-4424-95BB-3E9662C88F2B}" srcId="{26F68651-B25E-4ABE-B207-6D2BB104BC52}" destId="{71E47B12-2346-4D3D-9F59-D912DA720F4D}" srcOrd="2" destOrd="0" parTransId="{AF475DFF-89BA-4C1A-AB09-BB46CCE5A6A5}" sibTransId="{D0BF4840-B524-462D-85B2-C33E68F2F7C3}"/>
    <dgm:cxn modelId="{EF5C19D7-26F8-2440-AE59-B6CF41733865}" type="presOf" srcId="{D0BF4840-B524-462D-85B2-C33E68F2F7C3}" destId="{8BBEEE33-1377-7C45-952C-8618FC1AD192}" srcOrd="0" destOrd="0" presId="urn:microsoft.com/office/officeart/2016/7/layout/RepeatingBendingProcessNew"/>
    <dgm:cxn modelId="{9CC2D6D8-8EBB-F241-9CFD-703A8330F269}" type="presOf" srcId="{ECFFDC75-4AEF-4CF8-83BB-86021C7CA5C4}" destId="{D1E0834F-3CD2-3342-A15E-C0C1B1E72278}" srcOrd="1" destOrd="0" presId="urn:microsoft.com/office/officeart/2016/7/layout/RepeatingBendingProcessNew"/>
    <dgm:cxn modelId="{7E0118EC-800A-4980-9013-B1362AD8F405}" srcId="{26F68651-B25E-4ABE-B207-6D2BB104BC52}" destId="{75176C12-061E-4B2D-A010-DDDE82278D7D}" srcOrd="1" destOrd="0" parTransId="{6A13EF5C-DCF8-4F33-9939-20E117B7C885}" sibTransId="{BCAEE8C1-71D4-47BF-AEF6-F3A8E9E24DC7}"/>
    <dgm:cxn modelId="{655B7BF0-CE64-0B40-83F6-4F9B0288884F}" type="presOf" srcId="{C762832D-0698-49D5-B7F7-796C7E1222C0}" destId="{EA5BF89A-C77B-A443-86B4-05699D860E95}" srcOrd="1" destOrd="0" presId="urn:microsoft.com/office/officeart/2016/7/layout/RepeatingBendingProcessNew"/>
    <dgm:cxn modelId="{A20E56F6-91AB-2A47-8F88-A53B15964D6F}" type="presOf" srcId="{42A6B762-4998-404E-A388-2F12BBEF1C56}" destId="{2B12924A-CD2F-EE44-B52D-E074C675949D}" srcOrd="0" destOrd="0" presId="urn:microsoft.com/office/officeart/2016/7/layout/RepeatingBendingProcessNew"/>
    <dgm:cxn modelId="{E05D3FFC-21CD-4743-BAC3-29DC02F00AA3}" srcId="{26F68651-B25E-4ABE-B207-6D2BB104BC52}" destId="{EA2F14B7-EDED-42A9-813C-07554BF5667C}" srcOrd="0" destOrd="0" parTransId="{B2CA748D-2BCA-478E-9D34-42DC7C819FBF}" sibTransId="{C762832D-0698-49D5-B7F7-796C7E1222C0}"/>
    <dgm:cxn modelId="{F49890FC-757A-7944-BB23-407DEB60D556}" type="presOf" srcId="{BCAEE8C1-71D4-47BF-AEF6-F3A8E9E24DC7}" destId="{D67C226B-7E6D-C246-AA2A-736E5AFAD6E9}" srcOrd="0" destOrd="0" presId="urn:microsoft.com/office/officeart/2016/7/layout/RepeatingBendingProcessNew"/>
    <dgm:cxn modelId="{E179C022-389E-724B-BFC8-6918180CBF26}" type="presParOf" srcId="{030D2D83-9FEB-0E4F-BD2E-AE4D86091D8A}" destId="{50C50536-1509-3547-8BF0-00EF0780035C}" srcOrd="0" destOrd="0" presId="urn:microsoft.com/office/officeart/2016/7/layout/RepeatingBendingProcessNew"/>
    <dgm:cxn modelId="{0F5A4D10-8B3B-5744-B027-01EDCE4E4416}" type="presParOf" srcId="{030D2D83-9FEB-0E4F-BD2E-AE4D86091D8A}" destId="{51CF417B-D3F2-B649-AF2A-03D3E973C5E3}" srcOrd="1" destOrd="0" presId="urn:microsoft.com/office/officeart/2016/7/layout/RepeatingBendingProcessNew"/>
    <dgm:cxn modelId="{70815BC9-73C0-F04A-93DD-5252247D96C7}" type="presParOf" srcId="{51CF417B-D3F2-B649-AF2A-03D3E973C5E3}" destId="{EA5BF89A-C77B-A443-86B4-05699D860E95}" srcOrd="0" destOrd="0" presId="urn:microsoft.com/office/officeart/2016/7/layout/RepeatingBendingProcessNew"/>
    <dgm:cxn modelId="{347BF073-EA09-B74A-A06F-85643FA8D2C0}" type="presParOf" srcId="{030D2D83-9FEB-0E4F-BD2E-AE4D86091D8A}" destId="{0E8F8534-4B59-8444-AAA2-61E160743507}" srcOrd="2" destOrd="0" presId="urn:microsoft.com/office/officeart/2016/7/layout/RepeatingBendingProcessNew"/>
    <dgm:cxn modelId="{9211B8BC-5E58-BD48-B5FC-34C41962A6A1}" type="presParOf" srcId="{030D2D83-9FEB-0E4F-BD2E-AE4D86091D8A}" destId="{D67C226B-7E6D-C246-AA2A-736E5AFAD6E9}" srcOrd="3" destOrd="0" presId="urn:microsoft.com/office/officeart/2016/7/layout/RepeatingBendingProcessNew"/>
    <dgm:cxn modelId="{E2F39423-F049-B34F-A20A-D386E07F2E67}" type="presParOf" srcId="{D67C226B-7E6D-C246-AA2A-736E5AFAD6E9}" destId="{FFC33C48-2701-CE43-9FEF-657B2FC0B303}" srcOrd="0" destOrd="0" presId="urn:microsoft.com/office/officeart/2016/7/layout/RepeatingBendingProcessNew"/>
    <dgm:cxn modelId="{F7D5C3A0-21D9-9243-9405-69A70BF5EF66}" type="presParOf" srcId="{030D2D83-9FEB-0E4F-BD2E-AE4D86091D8A}" destId="{B295254F-18CB-E041-A776-74D75BA4A7A7}" srcOrd="4" destOrd="0" presId="urn:microsoft.com/office/officeart/2016/7/layout/RepeatingBendingProcessNew"/>
    <dgm:cxn modelId="{C76BA983-AA73-8747-B7E1-748832F9DF9D}" type="presParOf" srcId="{030D2D83-9FEB-0E4F-BD2E-AE4D86091D8A}" destId="{8BBEEE33-1377-7C45-952C-8618FC1AD192}" srcOrd="5" destOrd="0" presId="urn:microsoft.com/office/officeart/2016/7/layout/RepeatingBendingProcessNew"/>
    <dgm:cxn modelId="{13FB3C4B-708E-3040-82A0-C9EF46E772D7}" type="presParOf" srcId="{8BBEEE33-1377-7C45-952C-8618FC1AD192}" destId="{5FC5E51B-EAE5-4940-A048-37BF61C964F2}" srcOrd="0" destOrd="0" presId="urn:microsoft.com/office/officeart/2016/7/layout/RepeatingBendingProcessNew"/>
    <dgm:cxn modelId="{2A73436C-ECD9-4349-A666-548607C842FF}" type="presParOf" srcId="{030D2D83-9FEB-0E4F-BD2E-AE4D86091D8A}" destId="{DFB8696C-28CF-0D4B-804A-215E01F1A755}" srcOrd="6" destOrd="0" presId="urn:microsoft.com/office/officeart/2016/7/layout/RepeatingBendingProcessNew"/>
    <dgm:cxn modelId="{50DAEF0C-9399-B44E-A131-AE667EFD12F9}" type="presParOf" srcId="{030D2D83-9FEB-0E4F-BD2E-AE4D86091D8A}" destId="{04457526-94F5-F047-BC1A-DAA76083D525}" srcOrd="7" destOrd="0" presId="urn:microsoft.com/office/officeart/2016/7/layout/RepeatingBendingProcessNew"/>
    <dgm:cxn modelId="{6DB35449-326C-5A4F-991F-8196216DB5FB}" type="presParOf" srcId="{04457526-94F5-F047-BC1A-DAA76083D525}" destId="{D1E0834F-3CD2-3342-A15E-C0C1B1E72278}" srcOrd="0" destOrd="0" presId="urn:microsoft.com/office/officeart/2016/7/layout/RepeatingBendingProcessNew"/>
    <dgm:cxn modelId="{75FE0AE7-4AD5-C34E-90DC-B7C09D16D48F}" type="presParOf" srcId="{030D2D83-9FEB-0E4F-BD2E-AE4D86091D8A}" destId="{2B12924A-CD2F-EE44-B52D-E074C675949D}"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6BC12D-C178-465B-9BA9-749970020F79}"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4130D106-D386-4D54-9C8C-C003816B3DD8}">
      <dgm:prSet/>
      <dgm:spPr/>
      <dgm:t>
        <a:bodyPr/>
        <a:lstStyle/>
        <a:p>
          <a:r>
            <a:rPr lang="en-IN" b="1" u="sng" baseline="0" dirty="0"/>
            <a:t>Real-Time Ticketing</a:t>
          </a:r>
          <a:r>
            <a:rPr lang="en-IN" baseline="0" dirty="0"/>
            <a:t>: Instant booking, availability, and updates with 5G's low latency</a:t>
          </a:r>
          <a:endParaRPr lang="en-US" dirty="0"/>
        </a:p>
      </dgm:t>
    </dgm:pt>
    <dgm:pt modelId="{74513CFD-4546-4EDF-A844-EE5BC3345A47}" type="parTrans" cxnId="{A606A5DD-A819-467C-BC44-24835EACCDDD}">
      <dgm:prSet/>
      <dgm:spPr/>
      <dgm:t>
        <a:bodyPr/>
        <a:lstStyle/>
        <a:p>
          <a:endParaRPr lang="en-US"/>
        </a:p>
      </dgm:t>
    </dgm:pt>
    <dgm:pt modelId="{7BA420B5-25DB-4E0C-979E-309A1BE82989}" type="sibTrans" cxnId="{A606A5DD-A819-467C-BC44-24835EACCDDD}">
      <dgm:prSet/>
      <dgm:spPr/>
      <dgm:t>
        <a:bodyPr/>
        <a:lstStyle/>
        <a:p>
          <a:endParaRPr lang="en-US"/>
        </a:p>
      </dgm:t>
    </dgm:pt>
    <dgm:pt modelId="{0FCCD762-1206-4B6C-A348-10E363B9BFEE}">
      <dgm:prSet/>
      <dgm:spPr/>
      <dgm:t>
        <a:bodyPr/>
        <a:lstStyle/>
        <a:p>
          <a:r>
            <a:rPr lang="en-IN" b="1" baseline="0" dirty="0"/>
            <a:t>Dynamic Pricing</a:t>
          </a:r>
          <a:r>
            <a:rPr lang="en-IN" baseline="0" dirty="0"/>
            <a:t>: AI-driven price adjustments based on real-time data with 5G.</a:t>
          </a:r>
          <a:endParaRPr lang="en-US" dirty="0"/>
        </a:p>
      </dgm:t>
    </dgm:pt>
    <dgm:pt modelId="{BF1B8504-E703-4735-9235-1D160F05AE98}" type="parTrans" cxnId="{5087A8DF-CEB6-47D9-8A71-D2DBA47DAE83}">
      <dgm:prSet/>
      <dgm:spPr/>
      <dgm:t>
        <a:bodyPr/>
        <a:lstStyle/>
        <a:p>
          <a:endParaRPr lang="en-US"/>
        </a:p>
      </dgm:t>
    </dgm:pt>
    <dgm:pt modelId="{B8785D9E-5F97-4E84-AEAD-CA2283F75171}" type="sibTrans" cxnId="{5087A8DF-CEB6-47D9-8A71-D2DBA47DAE83}">
      <dgm:prSet/>
      <dgm:spPr/>
      <dgm:t>
        <a:bodyPr/>
        <a:lstStyle/>
        <a:p>
          <a:endParaRPr lang="en-US"/>
        </a:p>
      </dgm:t>
    </dgm:pt>
    <dgm:pt modelId="{F3F9ABE2-3591-4F07-82C8-802EECFF0040}">
      <dgm:prSet/>
      <dgm:spPr/>
      <dgm:t>
        <a:bodyPr/>
        <a:lstStyle/>
        <a:p>
          <a:r>
            <a:rPr lang="en-IN" b="1" u="sng" baseline="0" dirty="0"/>
            <a:t>Fleet &amp; Route Optimization</a:t>
          </a:r>
          <a:r>
            <a:rPr lang="en-IN" baseline="0" dirty="0"/>
            <a:t>: IoT-enabled buses and 5G for efficient fleet management and routing.</a:t>
          </a:r>
          <a:endParaRPr lang="en-US" dirty="0"/>
        </a:p>
      </dgm:t>
    </dgm:pt>
    <dgm:pt modelId="{83F1565C-7B1C-4A82-9D83-8FE780D537B1}" type="parTrans" cxnId="{9C3C1573-ED90-4EF4-85A5-922E7BC75FA1}">
      <dgm:prSet/>
      <dgm:spPr/>
      <dgm:t>
        <a:bodyPr/>
        <a:lstStyle/>
        <a:p>
          <a:endParaRPr lang="en-US"/>
        </a:p>
      </dgm:t>
    </dgm:pt>
    <dgm:pt modelId="{5277E0F9-291F-40DC-9355-23D8EEEF0D78}" type="sibTrans" cxnId="{9C3C1573-ED90-4EF4-85A5-922E7BC75FA1}">
      <dgm:prSet/>
      <dgm:spPr/>
      <dgm:t>
        <a:bodyPr/>
        <a:lstStyle/>
        <a:p>
          <a:endParaRPr lang="en-US"/>
        </a:p>
      </dgm:t>
    </dgm:pt>
    <dgm:pt modelId="{020E7B3D-69C4-4DAA-99F3-B9D13D9CE1F7}">
      <dgm:prSet/>
      <dgm:spPr/>
      <dgm:t>
        <a:bodyPr/>
        <a:lstStyle/>
        <a:p>
          <a:r>
            <a:rPr lang="en-IN" b="1" u="sng" baseline="0" dirty="0"/>
            <a:t>Multi-Channel Integration</a:t>
          </a:r>
          <a:r>
            <a:rPr lang="en-IN" baseline="0" dirty="0"/>
            <a:t>: Seamless booking across devices with real-time syncing via 5G.</a:t>
          </a:r>
          <a:endParaRPr lang="en-US" dirty="0"/>
        </a:p>
      </dgm:t>
    </dgm:pt>
    <dgm:pt modelId="{9EC74F8E-9E6B-4575-AB82-51CDFD6B551C}" type="parTrans" cxnId="{100BCEFF-CA0A-4031-A9F7-2D602549D83E}">
      <dgm:prSet/>
      <dgm:spPr/>
      <dgm:t>
        <a:bodyPr/>
        <a:lstStyle/>
        <a:p>
          <a:endParaRPr lang="en-US"/>
        </a:p>
      </dgm:t>
    </dgm:pt>
    <dgm:pt modelId="{17D2D808-7278-4155-869D-424B2A059076}" type="sibTrans" cxnId="{100BCEFF-CA0A-4031-A9F7-2D602549D83E}">
      <dgm:prSet/>
      <dgm:spPr/>
      <dgm:t>
        <a:bodyPr/>
        <a:lstStyle/>
        <a:p>
          <a:endParaRPr lang="en-US"/>
        </a:p>
      </dgm:t>
    </dgm:pt>
    <dgm:pt modelId="{EED4F5A9-3398-42CC-9679-337926082995}">
      <dgm:prSet/>
      <dgm:spPr/>
      <dgm:t>
        <a:bodyPr/>
        <a:lstStyle/>
        <a:p>
          <a:r>
            <a:rPr lang="en-IN" b="1" u="sng" baseline="0" dirty="0"/>
            <a:t>Low-Latency Support</a:t>
          </a:r>
          <a:r>
            <a:rPr lang="en-IN" baseline="0" dirty="0"/>
            <a:t>: Fast AI chatbots for instant customer service powered by 5G.</a:t>
          </a:r>
          <a:endParaRPr lang="en-US" dirty="0"/>
        </a:p>
      </dgm:t>
    </dgm:pt>
    <dgm:pt modelId="{1D39B3D5-6936-4F50-A273-E1B92F084A74}" type="parTrans" cxnId="{C3F6B836-A959-42FA-BEA4-A81B1B8810F2}">
      <dgm:prSet/>
      <dgm:spPr/>
      <dgm:t>
        <a:bodyPr/>
        <a:lstStyle/>
        <a:p>
          <a:endParaRPr lang="en-US"/>
        </a:p>
      </dgm:t>
    </dgm:pt>
    <dgm:pt modelId="{EF883178-7B1D-48A0-8974-1BAFF00538E9}" type="sibTrans" cxnId="{C3F6B836-A959-42FA-BEA4-A81B1B8810F2}">
      <dgm:prSet/>
      <dgm:spPr/>
      <dgm:t>
        <a:bodyPr/>
        <a:lstStyle/>
        <a:p>
          <a:endParaRPr lang="en-US"/>
        </a:p>
      </dgm:t>
    </dgm:pt>
    <dgm:pt modelId="{7AD79DE6-E403-084F-8310-4356D7714044}" type="pres">
      <dgm:prSet presAssocID="{196BC12D-C178-465B-9BA9-749970020F79}" presName="outerComposite" presStyleCnt="0">
        <dgm:presLayoutVars>
          <dgm:chMax val="5"/>
          <dgm:dir/>
          <dgm:resizeHandles val="exact"/>
        </dgm:presLayoutVars>
      </dgm:prSet>
      <dgm:spPr/>
    </dgm:pt>
    <dgm:pt modelId="{38FCEEC3-4B7C-164C-979C-7A41F4964FCE}" type="pres">
      <dgm:prSet presAssocID="{196BC12D-C178-465B-9BA9-749970020F79}" presName="dummyMaxCanvas" presStyleCnt="0">
        <dgm:presLayoutVars/>
      </dgm:prSet>
      <dgm:spPr/>
    </dgm:pt>
    <dgm:pt modelId="{2D99CB6B-54DA-F644-9F2F-81D42156F58C}" type="pres">
      <dgm:prSet presAssocID="{196BC12D-C178-465B-9BA9-749970020F79}" presName="FiveNodes_1" presStyleLbl="node1" presStyleIdx="0" presStyleCnt="5">
        <dgm:presLayoutVars>
          <dgm:bulletEnabled val="1"/>
        </dgm:presLayoutVars>
      </dgm:prSet>
      <dgm:spPr/>
    </dgm:pt>
    <dgm:pt modelId="{A462D338-71A7-CD40-887C-547A89A9B39F}" type="pres">
      <dgm:prSet presAssocID="{196BC12D-C178-465B-9BA9-749970020F79}" presName="FiveNodes_2" presStyleLbl="node1" presStyleIdx="1" presStyleCnt="5">
        <dgm:presLayoutVars>
          <dgm:bulletEnabled val="1"/>
        </dgm:presLayoutVars>
      </dgm:prSet>
      <dgm:spPr/>
    </dgm:pt>
    <dgm:pt modelId="{8CD7CA12-3598-E643-910B-73228114DA6D}" type="pres">
      <dgm:prSet presAssocID="{196BC12D-C178-465B-9BA9-749970020F79}" presName="FiveNodes_3" presStyleLbl="node1" presStyleIdx="2" presStyleCnt="5">
        <dgm:presLayoutVars>
          <dgm:bulletEnabled val="1"/>
        </dgm:presLayoutVars>
      </dgm:prSet>
      <dgm:spPr/>
    </dgm:pt>
    <dgm:pt modelId="{3F95AC55-4FFA-D94E-A2D1-CE42C846D926}" type="pres">
      <dgm:prSet presAssocID="{196BC12D-C178-465B-9BA9-749970020F79}" presName="FiveNodes_4" presStyleLbl="node1" presStyleIdx="3" presStyleCnt="5">
        <dgm:presLayoutVars>
          <dgm:bulletEnabled val="1"/>
        </dgm:presLayoutVars>
      </dgm:prSet>
      <dgm:spPr/>
    </dgm:pt>
    <dgm:pt modelId="{F8E87939-2C5A-9E43-B160-C15CF9C71C39}" type="pres">
      <dgm:prSet presAssocID="{196BC12D-C178-465B-9BA9-749970020F79}" presName="FiveNodes_5" presStyleLbl="node1" presStyleIdx="4" presStyleCnt="5" custLinFactNeighborX="2675" custLinFactNeighborY="2474">
        <dgm:presLayoutVars>
          <dgm:bulletEnabled val="1"/>
        </dgm:presLayoutVars>
      </dgm:prSet>
      <dgm:spPr/>
    </dgm:pt>
    <dgm:pt modelId="{B09BDBC6-2227-D649-A1F0-34B0E737157A}" type="pres">
      <dgm:prSet presAssocID="{196BC12D-C178-465B-9BA9-749970020F79}" presName="FiveConn_1-2" presStyleLbl="fgAccFollowNode1" presStyleIdx="0" presStyleCnt="4">
        <dgm:presLayoutVars>
          <dgm:bulletEnabled val="1"/>
        </dgm:presLayoutVars>
      </dgm:prSet>
      <dgm:spPr/>
    </dgm:pt>
    <dgm:pt modelId="{8F3E5C4D-020A-3A4E-88B5-55726246A9DC}" type="pres">
      <dgm:prSet presAssocID="{196BC12D-C178-465B-9BA9-749970020F79}" presName="FiveConn_2-3" presStyleLbl="fgAccFollowNode1" presStyleIdx="1" presStyleCnt="4">
        <dgm:presLayoutVars>
          <dgm:bulletEnabled val="1"/>
        </dgm:presLayoutVars>
      </dgm:prSet>
      <dgm:spPr/>
    </dgm:pt>
    <dgm:pt modelId="{048E47BC-3247-E849-B549-C56A75A798ED}" type="pres">
      <dgm:prSet presAssocID="{196BC12D-C178-465B-9BA9-749970020F79}" presName="FiveConn_3-4" presStyleLbl="fgAccFollowNode1" presStyleIdx="2" presStyleCnt="4">
        <dgm:presLayoutVars>
          <dgm:bulletEnabled val="1"/>
        </dgm:presLayoutVars>
      </dgm:prSet>
      <dgm:spPr/>
    </dgm:pt>
    <dgm:pt modelId="{BA519A2B-9D76-6344-AFD3-B722A38C99E5}" type="pres">
      <dgm:prSet presAssocID="{196BC12D-C178-465B-9BA9-749970020F79}" presName="FiveConn_4-5" presStyleLbl="fgAccFollowNode1" presStyleIdx="3" presStyleCnt="4">
        <dgm:presLayoutVars>
          <dgm:bulletEnabled val="1"/>
        </dgm:presLayoutVars>
      </dgm:prSet>
      <dgm:spPr/>
    </dgm:pt>
    <dgm:pt modelId="{3A5830A7-5E9E-7140-AC83-23CA0A77658A}" type="pres">
      <dgm:prSet presAssocID="{196BC12D-C178-465B-9BA9-749970020F79}" presName="FiveNodes_1_text" presStyleLbl="node1" presStyleIdx="4" presStyleCnt="5">
        <dgm:presLayoutVars>
          <dgm:bulletEnabled val="1"/>
        </dgm:presLayoutVars>
      </dgm:prSet>
      <dgm:spPr/>
    </dgm:pt>
    <dgm:pt modelId="{A751381F-3909-B44B-B8A4-E6C62536CC4A}" type="pres">
      <dgm:prSet presAssocID="{196BC12D-C178-465B-9BA9-749970020F79}" presName="FiveNodes_2_text" presStyleLbl="node1" presStyleIdx="4" presStyleCnt="5">
        <dgm:presLayoutVars>
          <dgm:bulletEnabled val="1"/>
        </dgm:presLayoutVars>
      </dgm:prSet>
      <dgm:spPr/>
    </dgm:pt>
    <dgm:pt modelId="{7E09283C-1A2F-494C-8C1E-443952F24B92}" type="pres">
      <dgm:prSet presAssocID="{196BC12D-C178-465B-9BA9-749970020F79}" presName="FiveNodes_3_text" presStyleLbl="node1" presStyleIdx="4" presStyleCnt="5">
        <dgm:presLayoutVars>
          <dgm:bulletEnabled val="1"/>
        </dgm:presLayoutVars>
      </dgm:prSet>
      <dgm:spPr/>
    </dgm:pt>
    <dgm:pt modelId="{14009F63-D5FF-004C-B0CE-5B938C4C60C5}" type="pres">
      <dgm:prSet presAssocID="{196BC12D-C178-465B-9BA9-749970020F79}" presName="FiveNodes_4_text" presStyleLbl="node1" presStyleIdx="4" presStyleCnt="5">
        <dgm:presLayoutVars>
          <dgm:bulletEnabled val="1"/>
        </dgm:presLayoutVars>
      </dgm:prSet>
      <dgm:spPr/>
    </dgm:pt>
    <dgm:pt modelId="{C15D49AC-A432-1747-88FA-864F69CE26C3}" type="pres">
      <dgm:prSet presAssocID="{196BC12D-C178-465B-9BA9-749970020F79}" presName="FiveNodes_5_text" presStyleLbl="node1" presStyleIdx="4" presStyleCnt="5">
        <dgm:presLayoutVars>
          <dgm:bulletEnabled val="1"/>
        </dgm:presLayoutVars>
      </dgm:prSet>
      <dgm:spPr/>
    </dgm:pt>
  </dgm:ptLst>
  <dgm:cxnLst>
    <dgm:cxn modelId="{3FFA9815-0EC0-D84D-92D6-B3F6EC82D752}" type="presOf" srcId="{020E7B3D-69C4-4DAA-99F3-B9D13D9CE1F7}" destId="{3F95AC55-4FFA-D94E-A2D1-CE42C846D926}" srcOrd="0" destOrd="0" presId="urn:microsoft.com/office/officeart/2005/8/layout/vProcess5"/>
    <dgm:cxn modelId="{7F1FEF25-596A-E44E-8944-C24A6018B79F}" type="presOf" srcId="{B8785D9E-5F97-4E84-AEAD-CA2283F75171}" destId="{8F3E5C4D-020A-3A4E-88B5-55726246A9DC}" srcOrd="0" destOrd="0" presId="urn:microsoft.com/office/officeart/2005/8/layout/vProcess5"/>
    <dgm:cxn modelId="{8628E02C-2E54-D041-9397-C7044865E712}" type="presOf" srcId="{7BA420B5-25DB-4E0C-979E-309A1BE82989}" destId="{B09BDBC6-2227-D649-A1F0-34B0E737157A}" srcOrd="0" destOrd="0" presId="urn:microsoft.com/office/officeart/2005/8/layout/vProcess5"/>
    <dgm:cxn modelId="{C3F6B836-A959-42FA-BEA4-A81B1B8810F2}" srcId="{196BC12D-C178-465B-9BA9-749970020F79}" destId="{EED4F5A9-3398-42CC-9679-337926082995}" srcOrd="4" destOrd="0" parTransId="{1D39B3D5-6936-4F50-A273-E1B92F084A74}" sibTransId="{EF883178-7B1D-48A0-8974-1BAFF00538E9}"/>
    <dgm:cxn modelId="{21B8AA39-A3EC-964F-BA73-22586E4E02FE}" type="presOf" srcId="{17D2D808-7278-4155-869D-424B2A059076}" destId="{BA519A2B-9D76-6344-AFD3-B722A38C99E5}" srcOrd="0" destOrd="0" presId="urn:microsoft.com/office/officeart/2005/8/layout/vProcess5"/>
    <dgm:cxn modelId="{55C19A5F-EA9C-694E-8AB0-90D4402A7F84}" type="presOf" srcId="{020E7B3D-69C4-4DAA-99F3-B9D13D9CE1F7}" destId="{14009F63-D5FF-004C-B0CE-5B938C4C60C5}" srcOrd="1" destOrd="0" presId="urn:microsoft.com/office/officeart/2005/8/layout/vProcess5"/>
    <dgm:cxn modelId="{523F2E44-49E7-3F41-A011-86D4BFB2B74D}" type="presOf" srcId="{F3F9ABE2-3591-4F07-82C8-802EECFF0040}" destId="{8CD7CA12-3598-E643-910B-73228114DA6D}" srcOrd="0" destOrd="0" presId="urn:microsoft.com/office/officeart/2005/8/layout/vProcess5"/>
    <dgm:cxn modelId="{9F45966F-E35A-2047-90EB-E7145E039DFA}" type="presOf" srcId="{4130D106-D386-4D54-9C8C-C003816B3DD8}" destId="{2D99CB6B-54DA-F644-9F2F-81D42156F58C}" srcOrd="0" destOrd="0" presId="urn:microsoft.com/office/officeart/2005/8/layout/vProcess5"/>
    <dgm:cxn modelId="{BE3ADF51-B023-DA42-A913-818238AE7542}" type="presOf" srcId="{196BC12D-C178-465B-9BA9-749970020F79}" destId="{7AD79DE6-E403-084F-8310-4356D7714044}" srcOrd="0" destOrd="0" presId="urn:microsoft.com/office/officeart/2005/8/layout/vProcess5"/>
    <dgm:cxn modelId="{9C3C1573-ED90-4EF4-85A5-922E7BC75FA1}" srcId="{196BC12D-C178-465B-9BA9-749970020F79}" destId="{F3F9ABE2-3591-4F07-82C8-802EECFF0040}" srcOrd="2" destOrd="0" parTransId="{83F1565C-7B1C-4A82-9D83-8FE780D537B1}" sibTransId="{5277E0F9-291F-40DC-9355-23D8EEEF0D78}"/>
    <dgm:cxn modelId="{45864553-A6D3-DA46-AAB6-6A0AFA32E175}" type="presOf" srcId="{EED4F5A9-3398-42CC-9679-337926082995}" destId="{C15D49AC-A432-1747-88FA-864F69CE26C3}" srcOrd="1" destOrd="0" presId="urn:microsoft.com/office/officeart/2005/8/layout/vProcess5"/>
    <dgm:cxn modelId="{94AABE74-5D12-114B-8756-CBED49C5BA5B}" type="presOf" srcId="{0FCCD762-1206-4B6C-A348-10E363B9BFEE}" destId="{A462D338-71A7-CD40-887C-547A89A9B39F}" srcOrd="0" destOrd="0" presId="urn:microsoft.com/office/officeart/2005/8/layout/vProcess5"/>
    <dgm:cxn modelId="{9E5EB08E-0018-954F-9649-06B00A43F7D1}" type="presOf" srcId="{5277E0F9-291F-40DC-9355-23D8EEEF0D78}" destId="{048E47BC-3247-E849-B549-C56A75A798ED}" srcOrd="0" destOrd="0" presId="urn:microsoft.com/office/officeart/2005/8/layout/vProcess5"/>
    <dgm:cxn modelId="{7E716DCD-9169-504C-BF31-512A6EB98617}" type="presOf" srcId="{EED4F5A9-3398-42CC-9679-337926082995}" destId="{F8E87939-2C5A-9E43-B160-C15CF9C71C39}" srcOrd="0" destOrd="0" presId="urn:microsoft.com/office/officeart/2005/8/layout/vProcess5"/>
    <dgm:cxn modelId="{B6D9CFDA-9CC6-9A4F-BBE9-F3EEE6EB65BF}" type="presOf" srcId="{F3F9ABE2-3591-4F07-82C8-802EECFF0040}" destId="{7E09283C-1A2F-494C-8C1E-443952F24B92}" srcOrd="1" destOrd="0" presId="urn:microsoft.com/office/officeart/2005/8/layout/vProcess5"/>
    <dgm:cxn modelId="{A606A5DD-A819-467C-BC44-24835EACCDDD}" srcId="{196BC12D-C178-465B-9BA9-749970020F79}" destId="{4130D106-D386-4D54-9C8C-C003816B3DD8}" srcOrd="0" destOrd="0" parTransId="{74513CFD-4546-4EDF-A844-EE5BC3345A47}" sibTransId="{7BA420B5-25DB-4E0C-979E-309A1BE82989}"/>
    <dgm:cxn modelId="{5087A8DF-CEB6-47D9-8A71-D2DBA47DAE83}" srcId="{196BC12D-C178-465B-9BA9-749970020F79}" destId="{0FCCD762-1206-4B6C-A348-10E363B9BFEE}" srcOrd="1" destOrd="0" parTransId="{BF1B8504-E703-4735-9235-1D160F05AE98}" sibTransId="{B8785D9E-5F97-4E84-AEAD-CA2283F75171}"/>
    <dgm:cxn modelId="{A534E5E1-AD30-B245-ACB6-C587C62029DB}" type="presOf" srcId="{4130D106-D386-4D54-9C8C-C003816B3DD8}" destId="{3A5830A7-5E9E-7140-AC83-23CA0A77658A}" srcOrd="1" destOrd="0" presId="urn:microsoft.com/office/officeart/2005/8/layout/vProcess5"/>
    <dgm:cxn modelId="{9637E6EB-C28F-3944-B063-C5D421C66567}" type="presOf" srcId="{0FCCD762-1206-4B6C-A348-10E363B9BFEE}" destId="{A751381F-3909-B44B-B8A4-E6C62536CC4A}" srcOrd="1" destOrd="0" presId="urn:microsoft.com/office/officeart/2005/8/layout/vProcess5"/>
    <dgm:cxn modelId="{100BCEFF-CA0A-4031-A9F7-2D602549D83E}" srcId="{196BC12D-C178-465B-9BA9-749970020F79}" destId="{020E7B3D-69C4-4DAA-99F3-B9D13D9CE1F7}" srcOrd="3" destOrd="0" parTransId="{9EC74F8E-9E6B-4575-AB82-51CDFD6B551C}" sibTransId="{17D2D808-7278-4155-869D-424B2A059076}"/>
    <dgm:cxn modelId="{23030981-EB53-E749-A882-CED0F6BA8458}" type="presParOf" srcId="{7AD79DE6-E403-084F-8310-4356D7714044}" destId="{38FCEEC3-4B7C-164C-979C-7A41F4964FCE}" srcOrd="0" destOrd="0" presId="urn:microsoft.com/office/officeart/2005/8/layout/vProcess5"/>
    <dgm:cxn modelId="{A8C5894A-2A87-094A-8C9F-A6351E425F19}" type="presParOf" srcId="{7AD79DE6-E403-084F-8310-4356D7714044}" destId="{2D99CB6B-54DA-F644-9F2F-81D42156F58C}" srcOrd="1" destOrd="0" presId="urn:microsoft.com/office/officeart/2005/8/layout/vProcess5"/>
    <dgm:cxn modelId="{001C3124-91C0-B848-8BC7-A06C3D068B2A}" type="presParOf" srcId="{7AD79DE6-E403-084F-8310-4356D7714044}" destId="{A462D338-71A7-CD40-887C-547A89A9B39F}" srcOrd="2" destOrd="0" presId="urn:microsoft.com/office/officeart/2005/8/layout/vProcess5"/>
    <dgm:cxn modelId="{3C4690F8-2748-2C45-AC0A-B80E02D4C60E}" type="presParOf" srcId="{7AD79DE6-E403-084F-8310-4356D7714044}" destId="{8CD7CA12-3598-E643-910B-73228114DA6D}" srcOrd="3" destOrd="0" presId="urn:microsoft.com/office/officeart/2005/8/layout/vProcess5"/>
    <dgm:cxn modelId="{3682FA56-C286-2641-B402-03796AEC756B}" type="presParOf" srcId="{7AD79DE6-E403-084F-8310-4356D7714044}" destId="{3F95AC55-4FFA-D94E-A2D1-CE42C846D926}" srcOrd="4" destOrd="0" presId="urn:microsoft.com/office/officeart/2005/8/layout/vProcess5"/>
    <dgm:cxn modelId="{1F0FC36C-7B0F-4D44-A32B-6419EF6658A2}" type="presParOf" srcId="{7AD79DE6-E403-084F-8310-4356D7714044}" destId="{F8E87939-2C5A-9E43-B160-C15CF9C71C39}" srcOrd="5" destOrd="0" presId="urn:microsoft.com/office/officeart/2005/8/layout/vProcess5"/>
    <dgm:cxn modelId="{339046C8-5298-AF49-8B68-71D149C01D0C}" type="presParOf" srcId="{7AD79DE6-E403-084F-8310-4356D7714044}" destId="{B09BDBC6-2227-D649-A1F0-34B0E737157A}" srcOrd="6" destOrd="0" presId="urn:microsoft.com/office/officeart/2005/8/layout/vProcess5"/>
    <dgm:cxn modelId="{C2EE37E9-0D9F-DE46-9261-D27670AC286A}" type="presParOf" srcId="{7AD79DE6-E403-084F-8310-4356D7714044}" destId="{8F3E5C4D-020A-3A4E-88B5-55726246A9DC}" srcOrd="7" destOrd="0" presId="urn:microsoft.com/office/officeart/2005/8/layout/vProcess5"/>
    <dgm:cxn modelId="{9ACA0C29-D176-384E-99C4-F64E85AF9CF1}" type="presParOf" srcId="{7AD79DE6-E403-084F-8310-4356D7714044}" destId="{048E47BC-3247-E849-B549-C56A75A798ED}" srcOrd="8" destOrd="0" presId="urn:microsoft.com/office/officeart/2005/8/layout/vProcess5"/>
    <dgm:cxn modelId="{C3F2D25E-66D9-4842-AE98-B2F57765390F}" type="presParOf" srcId="{7AD79DE6-E403-084F-8310-4356D7714044}" destId="{BA519A2B-9D76-6344-AFD3-B722A38C99E5}" srcOrd="9" destOrd="0" presId="urn:microsoft.com/office/officeart/2005/8/layout/vProcess5"/>
    <dgm:cxn modelId="{A460DD95-9BB6-CE4E-950A-D1C668222CE1}" type="presParOf" srcId="{7AD79DE6-E403-084F-8310-4356D7714044}" destId="{3A5830A7-5E9E-7140-AC83-23CA0A77658A}" srcOrd="10" destOrd="0" presId="urn:microsoft.com/office/officeart/2005/8/layout/vProcess5"/>
    <dgm:cxn modelId="{41846B18-BE05-374A-86A9-BE407C4F636A}" type="presParOf" srcId="{7AD79DE6-E403-084F-8310-4356D7714044}" destId="{A751381F-3909-B44B-B8A4-E6C62536CC4A}" srcOrd="11" destOrd="0" presId="urn:microsoft.com/office/officeart/2005/8/layout/vProcess5"/>
    <dgm:cxn modelId="{A727C1ED-D801-8146-8F06-F06BDF4753BD}" type="presParOf" srcId="{7AD79DE6-E403-084F-8310-4356D7714044}" destId="{7E09283C-1A2F-494C-8C1E-443952F24B92}" srcOrd="12" destOrd="0" presId="urn:microsoft.com/office/officeart/2005/8/layout/vProcess5"/>
    <dgm:cxn modelId="{6584AC50-0835-3343-A346-C3C5EFC3E6F1}" type="presParOf" srcId="{7AD79DE6-E403-084F-8310-4356D7714044}" destId="{14009F63-D5FF-004C-B0CE-5B938C4C60C5}" srcOrd="13" destOrd="0" presId="urn:microsoft.com/office/officeart/2005/8/layout/vProcess5"/>
    <dgm:cxn modelId="{54730212-6649-2347-94F5-3200CA96E863}" type="presParOf" srcId="{7AD79DE6-E403-084F-8310-4356D7714044}" destId="{C15D49AC-A432-1747-88FA-864F69CE26C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F417B-D3F2-B649-AF2A-03D3E973C5E3}">
      <dsp:nvSpPr>
        <dsp:cNvPr id="0" name=""/>
        <dsp:cNvSpPr/>
      </dsp:nvSpPr>
      <dsp:spPr>
        <a:xfrm>
          <a:off x="3327413" y="1360620"/>
          <a:ext cx="733090" cy="91440"/>
        </a:xfrm>
        <a:custGeom>
          <a:avLst/>
          <a:gdLst/>
          <a:ahLst/>
          <a:cxnLst/>
          <a:rect l="0" t="0" r="0" b="0"/>
          <a:pathLst>
            <a:path>
              <a:moveTo>
                <a:pt x="0" y="45720"/>
              </a:moveTo>
              <a:lnTo>
                <a:pt x="733090"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4866" y="1402521"/>
        <a:ext cx="38184" cy="7636"/>
      </dsp:txXfrm>
    </dsp:sp>
    <dsp:sp modelId="{50C50536-1509-3547-8BF0-00EF0780035C}">
      <dsp:nvSpPr>
        <dsp:cNvPr id="0" name=""/>
        <dsp:cNvSpPr/>
      </dsp:nvSpPr>
      <dsp:spPr>
        <a:xfrm>
          <a:off x="8820" y="410222"/>
          <a:ext cx="3320392" cy="1992235"/>
        </a:xfrm>
        <a:prstGeom prst="rect">
          <a:avLst/>
        </a:prstGeom>
        <a:blipFill>
          <a:blip xmlns:r="http://schemas.openxmlformats.org/officeDocument/2006/relationships" r:embed="rId1">
            <a:duotone>
              <a:schemeClr val="accent5">
                <a:hueOff val="0"/>
                <a:satOff val="0"/>
                <a:lumOff val="0"/>
                <a:alphaOff val="0"/>
                <a:shade val="88000"/>
                <a:lumMod val="88000"/>
              </a:schemeClr>
              <a:schemeClr val="accent5">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2702" tIns="170784" rIns="162702" bIns="170784" numCol="1" spcCol="1270" anchor="ctr" anchorCtr="0">
          <a:noAutofit/>
        </a:bodyPr>
        <a:lstStyle/>
        <a:p>
          <a:pPr marL="0" lvl="0" indent="0" algn="ctr" defTabSz="800100">
            <a:lnSpc>
              <a:spcPct val="90000"/>
            </a:lnSpc>
            <a:spcBef>
              <a:spcPct val="0"/>
            </a:spcBef>
            <a:spcAft>
              <a:spcPct val="35000"/>
            </a:spcAft>
            <a:buNone/>
          </a:pPr>
          <a:r>
            <a:rPr lang="en-IN" sz="1800" u="sng" kern="1200"/>
            <a:t>User Convenience</a:t>
          </a:r>
          <a:r>
            <a:rPr lang="en-IN" sz="1800" kern="1200"/>
            <a:t>: Simplify the booking process with an easy-to-use platform, offering features like seat selection, schedule viewing, and multi-payment options.</a:t>
          </a:r>
          <a:endParaRPr lang="en-US" sz="1800" kern="1200"/>
        </a:p>
      </dsp:txBody>
      <dsp:txXfrm>
        <a:off x="8820" y="410222"/>
        <a:ext cx="3320392" cy="1992235"/>
      </dsp:txXfrm>
    </dsp:sp>
    <dsp:sp modelId="{D67C226B-7E6D-C246-AA2A-736E5AFAD6E9}">
      <dsp:nvSpPr>
        <dsp:cNvPr id="0" name=""/>
        <dsp:cNvSpPr/>
      </dsp:nvSpPr>
      <dsp:spPr>
        <a:xfrm>
          <a:off x="7411496" y="1360620"/>
          <a:ext cx="733090" cy="91440"/>
        </a:xfrm>
        <a:custGeom>
          <a:avLst/>
          <a:gdLst/>
          <a:ahLst/>
          <a:cxnLst/>
          <a:rect l="0" t="0" r="0" b="0"/>
          <a:pathLst>
            <a:path>
              <a:moveTo>
                <a:pt x="0" y="45720"/>
              </a:moveTo>
              <a:lnTo>
                <a:pt x="733090" y="45720"/>
              </a:lnTo>
            </a:path>
          </a:pathLst>
        </a:custGeom>
        <a:noFill/>
        <a:ln w="9525" cap="flat" cmpd="sng" algn="ctr">
          <a:solidFill>
            <a:schemeClr val="accent5">
              <a:hueOff val="1006217"/>
              <a:satOff val="-7674"/>
              <a:lumOff val="-339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58949" y="1402521"/>
        <a:ext cx="38184" cy="7636"/>
      </dsp:txXfrm>
    </dsp:sp>
    <dsp:sp modelId="{0E8F8534-4B59-8444-AAA2-61E160743507}">
      <dsp:nvSpPr>
        <dsp:cNvPr id="0" name=""/>
        <dsp:cNvSpPr/>
      </dsp:nvSpPr>
      <dsp:spPr>
        <a:xfrm>
          <a:off x="4092903" y="410222"/>
          <a:ext cx="3320392" cy="1992235"/>
        </a:xfrm>
        <a:prstGeom prst="rect">
          <a:avLst/>
        </a:prstGeom>
        <a:blipFill>
          <a:blip xmlns:r="http://schemas.openxmlformats.org/officeDocument/2006/relationships" r:embed="rId1">
            <a:duotone>
              <a:schemeClr val="accent5">
                <a:hueOff val="754663"/>
                <a:satOff val="-5755"/>
                <a:lumOff val="-2549"/>
                <a:alphaOff val="0"/>
                <a:shade val="88000"/>
                <a:lumMod val="88000"/>
              </a:schemeClr>
              <a:schemeClr val="accent5">
                <a:hueOff val="754663"/>
                <a:satOff val="-5755"/>
                <a:lumOff val="-2549"/>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2702" tIns="170784" rIns="162702" bIns="170784" numCol="1" spcCol="1270" anchor="ctr" anchorCtr="0">
          <a:noAutofit/>
        </a:bodyPr>
        <a:lstStyle/>
        <a:p>
          <a:pPr marL="0" lvl="0" indent="0" algn="ctr" defTabSz="800100">
            <a:lnSpc>
              <a:spcPct val="90000"/>
            </a:lnSpc>
            <a:spcBef>
              <a:spcPct val="0"/>
            </a:spcBef>
            <a:spcAft>
              <a:spcPct val="35000"/>
            </a:spcAft>
            <a:buNone/>
          </a:pPr>
          <a:r>
            <a:rPr lang="en-IN" sz="1800" b="1" u="sng" kern="1200"/>
            <a:t>Real-Time Information</a:t>
          </a:r>
          <a:r>
            <a:rPr lang="en-IN" sz="1800" kern="1200"/>
            <a:t>: Provide accurate, real-time updates on bus schedules, seat availability, and potential delays or cancellations.</a:t>
          </a:r>
          <a:endParaRPr lang="en-US" sz="1800" kern="1200"/>
        </a:p>
      </dsp:txBody>
      <dsp:txXfrm>
        <a:off x="4092903" y="410222"/>
        <a:ext cx="3320392" cy="1992235"/>
      </dsp:txXfrm>
    </dsp:sp>
    <dsp:sp modelId="{8BBEEE33-1377-7C45-952C-8618FC1AD192}">
      <dsp:nvSpPr>
        <dsp:cNvPr id="0" name=""/>
        <dsp:cNvSpPr/>
      </dsp:nvSpPr>
      <dsp:spPr>
        <a:xfrm>
          <a:off x="1669017" y="2400657"/>
          <a:ext cx="8168165" cy="733090"/>
        </a:xfrm>
        <a:custGeom>
          <a:avLst/>
          <a:gdLst/>
          <a:ahLst/>
          <a:cxnLst/>
          <a:rect l="0" t="0" r="0" b="0"/>
          <a:pathLst>
            <a:path>
              <a:moveTo>
                <a:pt x="8168165" y="0"/>
              </a:moveTo>
              <a:lnTo>
                <a:pt x="8168165" y="383645"/>
              </a:lnTo>
              <a:lnTo>
                <a:pt x="0" y="383645"/>
              </a:lnTo>
              <a:lnTo>
                <a:pt x="0" y="733090"/>
              </a:lnTo>
            </a:path>
          </a:pathLst>
        </a:custGeom>
        <a:noFill/>
        <a:ln w="9525" cap="flat" cmpd="sng" algn="ctr">
          <a:solidFill>
            <a:schemeClr val="accent5">
              <a:hueOff val="2012434"/>
              <a:satOff val="-15348"/>
              <a:lumOff val="-679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8005" y="2763384"/>
        <a:ext cx="410189" cy="7636"/>
      </dsp:txXfrm>
    </dsp:sp>
    <dsp:sp modelId="{B295254F-18CB-E041-A776-74D75BA4A7A7}">
      <dsp:nvSpPr>
        <dsp:cNvPr id="0" name=""/>
        <dsp:cNvSpPr/>
      </dsp:nvSpPr>
      <dsp:spPr>
        <a:xfrm>
          <a:off x="8176986" y="410222"/>
          <a:ext cx="3320392" cy="1992235"/>
        </a:xfrm>
        <a:prstGeom prst="rect">
          <a:avLst/>
        </a:prstGeom>
        <a:blipFill>
          <a:blip xmlns:r="http://schemas.openxmlformats.org/officeDocument/2006/relationships" r:embed="rId1">
            <a:duotone>
              <a:schemeClr val="accent5">
                <a:hueOff val="1509326"/>
                <a:satOff val="-11511"/>
                <a:lumOff val="-5098"/>
                <a:alphaOff val="0"/>
                <a:shade val="88000"/>
                <a:lumMod val="88000"/>
              </a:schemeClr>
              <a:schemeClr val="accent5">
                <a:hueOff val="1509326"/>
                <a:satOff val="-11511"/>
                <a:lumOff val="-5098"/>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2702" tIns="170784" rIns="162702" bIns="170784" numCol="1" spcCol="1270" anchor="ctr" anchorCtr="0">
          <a:noAutofit/>
        </a:bodyPr>
        <a:lstStyle/>
        <a:p>
          <a:pPr marL="0" lvl="0" indent="0" algn="ctr" defTabSz="800100">
            <a:lnSpc>
              <a:spcPct val="90000"/>
            </a:lnSpc>
            <a:spcBef>
              <a:spcPct val="0"/>
            </a:spcBef>
            <a:spcAft>
              <a:spcPct val="35000"/>
            </a:spcAft>
            <a:buNone/>
          </a:pPr>
          <a:r>
            <a:rPr lang="en-IN" sz="1800" b="1" u="sng" kern="1200" dirty="0"/>
            <a:t>Dynamic Pricing</a:t>
          </a:r>
          <a:r>
            <a:rPr lang="en-IN" sz="1800" kern="1200" dirty="0"/>
            <a:t>: Implement flexible pricing strategies that adjust based on demand, time, and availability to maximize revenue.</a:t>
          </a:r>
          <a:endParaRPr lang="en-US" sz="1800" kern="1200" dirty="0"/>
        </a:p>
      </dsp:txBody>
      <dsp:txXfrm>
        <a:off x="8176986" y="410222"/>
        <a:ext cx="3320392" cy="1992235"/>
      </dsp:txXfrm>
    </dsp:sp>
    <dsp:sp modelId="{04457526-94F5-F047-BC1A-DAA76083D525}">
      <dsp:nvSpPr>
        <dsp:cNvPr id="0" name=""/>
        <dsp:cNvSpPr/>
      </dsp:nvSpPr>
      <dsp:spPr>
        <a:xfrm>
          <a:off x="3327413" y="4116545"/>
          <a:ext cx="733090" cy="91440"/>
        </a:xfrm>
        <a:custGeom>
          <a:avLst/>
          <a:gdLst/>
          <a:ahLst/>
          <a:cxnLst/>
          <a:rect l="0" t="0" r="0" b="0"/>
          <a:pathLst>
            <a:path>
              <a:moveTo>
                <a:pt x="0" y="45720"/>
              </a:moveTo>
              <a:lnTo>
                <a:pt x="733090" y="45720"/>
              </a:lnTo>
            </a:path>
          </a:pathLst>
        </a:custGeom>
        <a:noFill/>
        <a:ln w="9525" cap="flat" cmpd="sng" algn="ctr">
          <a:solidFill>
            <a:schemeClr val="accent5">
              <a:hueOff val="3018651"/>
              <a:satOff val="-23022"/>
              <a:lumOff val="-10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74866" y="4158447"/>
        <a:ext cx="38184" cy="7636"/>
      </dsp:txXfrm>
    </dsp:sp>
    <dsp:sp modelId="{DFB8696C-28CF-0D4B-804A-215E01F1A755}">
      <dsp:nvSpPr>
        <dsp:cNvPr id="0" name=""/>
        <dsp:cNvSpPr/>
      </dsp:nvSpPr>
      <dsp:spPr>
        <a:xfrm>
          <a:off x="8820" y="3166148"/>
          <a:ext cx="3320392" cy="1992235"/>
        </a:xfrm>
        <a:prstGeom prst="rect">
          <a:avLst/>
        </a:prstGeom>
        <a:blipFill>
          <a:blip xmlns:r="http://schemas.openxmlformats.org/officeDocument/2006/relationships" r:embed="rId1">
            <a:duotone>
              <a:schemeClr val="accent5">
                <a:hueOff val="2263988"/>
                <a:satOff val="-17266"/>
                <a:lumOff val="-7647"/>
                <a:alphaOff val="0"/>
                <a:shade val="88000"/>
                <a:lumMod val="88000"/>
              </a:schemeClr>
              <a:schemeClr val="accent5">
                <a:hueOff val="2263988"/>
                <a:satOff val="-17266"/>
                <a:lumOff val="-7647"/>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2702" tIns="170784" rIns="162702" bIns="170784" numCol="1" spcCol="1270" anchor="ctr" anchorCtr="0">
          <a:noAutofit/>
        </a:bodyPr>
        <a:lstStyle/>
        <a:p>
          <a:pPr marL="0" lvl="0" indent="0" algn="ctr" defTabSz="800100">
            <a:lnSpc>
              <a:spcPct val="90000"/>
            </a:lnSpc>
            <a:spcBef>
              <a:spcPct val="0"/>
            </a:spcBef>
            <a:spcAft>
              <a:spcPct val="35000"/>
            </a:spcAft>
            <a:buNone/>
          </a:pPr>
          <a:r>
            <a:rPr lang="en-IN" sz="1800" b="1" u="sng" kern="1200" dirty="0"/>
            <a:t>Operational Efficiency</a:t>
          </a:r>
          <a:r>
            <a:rPr lang="en-IN" sz="1800" kern="1200" dirty="0"/>
            <a:t>: Optimize routes, fleet management, and scheduling to reduce costs, improve resource utilization, and enhance overall service reliability.</a:t>
          </a:r>
          <a:endParaRPr lang="en-US" sz="1800" kern="1200" dirty="0"/>
        </a:p>
      </dsp:txBody>
      <dsp:txXfrm>
        <a:off x="8820" y="3166148"/>
        <a:ext cx="3320392" cy="1992235"/>
      </dsp:txXfrm>
    </dsp:sp>
    <dsp:sp modelId="{2B12924A-CD2F-EE44-B52D-E074C675949D}">
      <dsp:nvSpPr>
        <dsp:cNvPr id="0" name=""/>
        <dsp:cNvSpPr/>
      </dsp:nvSpPr>
      <dsp:spPr>
        <a:xfrm>
          <a:off x="4092903" y="3166148"/>
          <a:ext cx="3320392" cy="1992235"/>
        </a:xfrm>
        <a:prstGeom prst="rect">
          <a:avLst/>
        </a:prstGeom>
        <a:blipFill>
          <a:blip xmlns:r="http://schemas.openxmlformats.org/officeDocument/2006/relationships" r:embed="rId1">
            <a:duotone>
              <a:schemeClr val="accent5">
                <a:hueOff val="3018651"/>
                <a:satOff val="-23022"/>
                <a:lumOff val="-10196"/>
                <a:alphaOff val="0"/>
                <a:shade val="88000"/>
                <a:lumMod val="88000"/>
              </a:schemeClr>
              <a:schemeClr val="accent5">
                <a:hueOff val="3018651"/>
                <a:satOff val="-23022"/>
                <a:lumOff val="-10196"/>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2702" tIns="170784" rIns="162702" bIns="170784" numCol="1" spcCol="1270" anchor="ctr" anchorCtr="0">
          <a:noAutofit/>
        </a:bodyPr>
        <a:lstStyle/>
        <a:p>
          <a:pPr marL="0" lvl="0" indent="0" algn="ctr" defTabSz="800100">
            <a:lnSpc>
              <a:spcPct val="90000"/>
            </a:lnSpc>
            <a:spcBef>
              <a:spcPct val="0"/>
            </a:spcBef>
            <a:spcAft>
              <a:spcPct val="35000"/>
            </a:spcAft>
            <a:buNone/>
          </a:pPr>
          <a:r>
            <a:rPr lang="en-IN" sz="1800" b="1" kern="1200"/>
            <a:t>Customer Support &amp; Security</a:t>
          </a:r>
          <a:r>
            <a:rPr lang="en-IN" sz="1800" kern="1200"/>
            <a:t>: Ensure secure transactions, and provide efficient customer support for inquiries, cancellations, and issues resolution.</a:t>
          </a:r>
          <a:endParaRPr lang="en-US" sz="1800" kern="1200"/>
        </a:p>
      </dsp:txBody>
      <dsp:txXfrm>
        <a:off x="4092903" y="3166148"/>
        <a:ext cx="3320392" cy="199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9CB6B-54DA-F644-9F2F-81D42156F58C}">
      <dsp:nvSpPr>
        <dsp:cNvPr id="0" name=""/>
        <dsp:cNvSpPr/>
      </dsp:nvSpPr>
      <dsp:spPr>
        <a:xfrm>
          <a:off x="0" y="0"/>
          <a:ext cx="8680957" cy="1049499"/>
        </a:xfrm>
        <a:prstGeom prst="roundRect">
          <a:avLst>
            <a:gd name="adj" fmla="val 10000"/>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u="sng" kern="1200" baseline="0" dirty="0"/>
            <a:t>Real-Time Ticketing</a:t>
          </a:r>
          <a:r>
            <a:rPr lang="en-IN" sz="2700" kern="1200" baseline="0" dirty="0"/>
            <a:t>: Instant booking, availability, and updates with 5G's low latency</a:t>
          </a:r>
          <a:endParaRPr lang="en-US" sz="2700" kern="1200" dirty="0"/>
        </a:p>
      </dsp:txBody>
      <dsp:txXfrm>
        <a:off x="30739" y="30739"/>
        <a:ext cx="7425674" cy="988021"/>
      </dsp:txXfrm>
    </dsp:sp>
    <dsp:sp modelId="{A462D338-71A7-CD40-887C-547A89A9B39F}">
      <dsp:nvSpPr>
        <dsp:cNvPr id="0" name=""/>
        <dsp:cNvSpPr/>
      </dsp:nvSpPr>
      <dsp:spPr>
        <a:xfrm>
          <a:off x="648253" y="1195262"/>
          <a:ext cx="8680957" cy="1049499"/>
        </a:xfrm>
        <a:prstGeom prst="roundRect">
          <a:avLst>
            <a:gd name="adj" fmla="val 10000"/>
          </a:avLst>
        </a:prstGeom>
        <a:blipFill>
          <a:blip xmlns:r="http://schemas.openxmlformats.org/officeDocument/2006/relationships" r:embed="rId1">
            <a:duotone>
              <a:schemeClr val="accent2">
                <a:hueOff val="899997"/>
                <a:satOff val="-463"/>
                <a:lumOff val="-1177"/>
                <a:alphaOff val="0"/>
                <a:shade val="88000"/>
                <a:lumMod val="88000"/>
              </a:schemeClr>
              <a:schemeClr val="accent2">
                <a:hueOff val="899997"/>
                <a:satOff val="-463"/>
                <a:lumOff val="-1177"/>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kern="1200" baseline="0" dirty="0"/>
            <a:t>Dynamic Pricing</a:t>
          </a:r>
          <a:r>
            <a:rPr lang="en-IN" sz="2700" kern="1200" baseline="0" dirty="0"/>
            <a:t>: AI-driven price adjustments based on real-time data with 5G.</a:t>
          </a:r>
          <a:endParaRPr lang="en-US" sz="2700" kern="1200" dirty="0"/>
        </a:p>
      </dsp:txBody>
      <dsp:txXfrm>
        <a:off x="678992" y="1226001"/>
        <a:ext cx="7289051" cy="988021"/>
      </dsp:txXfrm>
    </dsp:sp>
    <dsp:sp modelId="{8CD7CA12-3598-E643-910B-73228114DA6D}">
      <dsp:nvSpPr>
        <dsp:cNvPr id="0" name=""/>
        <dsp:cNvSpPr/>
      </dsp:nvSpPr>
      <dsp:spPr>
        <a:xfrm>
          <a:off x="1296506" y="2390525"/>
          <a:ext cx="8680957" cy="1049499"/>
        </a:xfrm>
        <a:prstGeom prst="roundRect">
          <a:avLst>
            <a:gd name="adj" fmla="val 10000"/>
          </a:avLst>
        </a:prstGeom>
        <a:blipFill>
          <a:blip xmlns:r="http://schemas.openxmlformats.org/officeDocument/2006/relationships" r:embed="rId1">
            <a:duotone>
              <a:schemeClr val="accent2">
                <a:hueOff val="1799994"/>
                <a:satOff val="-925"/>
                <a:lumOff val="-2353"/>
                <a:alphaOff val="0"/>
                <a:shade val="88000"/>
                <a:lumMod val="88000"/>
              </a:schemeClr>
              <a:schemeClr val="accent2">
                <a:hueOff val="1799994"/>
                <a:satOff val="-925"/>
                <a:lumOff val="-2353"/>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u="sng" kern="1200" baseline="0" dirty="0"/>
            <a:t>Fleet &amp; Route Optimization</a:t>
          </a:r>
          <a:r>
            <a:rPr lang="en-IN" sz="2700" kern="1200" baseline="0" dirty="0"/>
            <a:t>: IoT-enabled buses and 5G for efficient fleet management and routing.</a:t>
          </a:r>
          <a:endParaRPr lang="en-US" sz="2700" kern="1200" dirty="0"/>
        </a:p>
      </dsp:txBody>
      <dsp:txXfrm>
        <a:off x="1327245" y="2421264"/>
        <a:ext cx="7289051" cy="988021"/>
      </dsp:txXfrm>
    </dsp:sp>
    <dsp:sp modelId="{3F95AC55-4FFA-D94E-A2D1-CE42C846D926}">
      <dsp:nvSpPr>
        <dsp:cNvPr id="0" name=""/>
        <dsp:cNvSpPr/>
      </dsp:nvSpPr>
      <dsp:spPr>
        <a:xfrm>
          <a:off x="1944759" y="3585788"/>
          <a:ext cx="8680957" cy="1049499"/>
        </a:xfrm>
        <a:prstGeom prst="roundRect">
          <a:avLst>
            <a:gd name="adj" fmla="val 10000"/>
          </a:avLst>
        </a:prstGeom>
        <a:blipFill>
          <a:blip xmlns:r="http://schemas.openxmlformats.org/officeDocument/2006/relationships" r:embed="rId1">
            <a:duotone>
              <a:schemeClr val="accent2">
                <a:hueOff val="2699991"/>
                <a:satOff val="-1388"/>
                <a:lumOff val="-3530"/>
                <a:alphaOff val="0"/>
                <a:shade val="88000"/>
                <a:lumMod val="88000"/>
              </a:schemeClr>
              <a:schemeClr val="accent2">
                <a:hueOff val="2699991"/>
                <a:satOff val="-1388"/>
                <a:lumOff val="-353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u="sng" kern="1200" baseline="0" dirty="0"/>
            <a:t>Multi-Channel Integration</a:t>
          </a:r>
          <a:r>
            <a:rPr lang="en-IN" sz="2700" kern="1200" baseline="0" dirty="0"/>
            <a:t>: Seamless booking across devices with real-time syncing via 5G.</a:t>
          </a:r>
          <a:endParaRPr lang="en-US" sz="2700" kern="1200" dirty="0"/>
        </a:p>
      </dsp:txBody>
      <dsp:txXfrm>
        <a:off x="1975498" y="3616527"/>
        <a:ext cx="7289051" cy="988021"/>
      </dsp:txXfrm>
    </dsp:sp>
    <dsp:sp modelId="{F8E87939-2C5A-9E43-B160-C15CF9C71C39}">
      <dsp:nvSpPr>
        <dsp:cNvPr id="0" name=""/>
        <dsp:cNvSpPr/>
      </dsp:nvSpPr>
      <dsp:spPr>
        <a:xfrm>
          <a:off x="2593013" y="4781051"/>
          <a:ext cx="8680957" cy="1049499"/>
        </a:xfrm>
        <a:prstGeom prst="roundRect">
          <a:avLst>
            <a:gd name="adj" fmla="val 10000"/>
          </a:avLst>
        </a:prstGeom>
        <a:blipFill>
          <a:blip xmlns:r="http://schemas.openxmlformats.org/officeDocument/2006/relationships" r:embed="rId1">
            <a:duotone>
              <a:schemeClr val="accent2">
                <a:hueOff val="3599988"/>
                <a:satOff val="-1850"/>
                <a:lumOff val="-4706"/>
                <a:alphaOff val="0"/>
                <a:shade val="88000"/>
                <a:lumMod val="88000"/>
              </a:schemeClr>
              <a:schemeClr val="accent2">
                <a:hueOff val="3599988"/>
                <a:satOff val="-1850"/>
                <a:lumOff val="-4706"/>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u="sng" kern="1200" baseline="0" dirty="0"/>
            <a:t>Low-Latency Support</a:t>
          </a:r>
          <a:r>
            <a:rPr lang="en-IN" sz="2700" kern="1200" baseline="0" dirty="0"/>
            <a:t>: Fast AI chatbots for instant customer service powered by 5G.</a:t>
          </a:r>
          <a:endParaRPr lang="en-US" sz="2700" kern="1200" dirty="0"/>
        </a:p>
      </dsp:txBody>
      <dsp:txXfrm>
        <a:off x="2623752" y="4811790"/>
        <a:ext cx="7289051" cy="988021"/>
      </dsp:txXfrm>
    </dsp:sp>
    <dsp:sp modelId="{B09BDBC6-2227-D649-A1F0-34B0E737157A}">
      <dsp:nvSpPr>
        <dsp:cNvPr id="0" name=""/>
        <dsp:cNvSpPr/>
      </dsp:nvSpPr>
      <dsp:spPr>
        <a:xfrm>
          <a:off x="7998783" y="766717"/>
          <a:ext cx="682174" cy="68217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152272" y="766717"/>
        <a:ext cx="375196" cy="513336"/>
      </dsp:txXfrm>
    </dsp:sp>
    <dsp:sp modelId="{8F3E5C4D-020A-3A4E-88B5-55726246A9DC}">
      <dsp:nvSpPr>
        <dsp:cNvPr id="0" name=""/>
        <dsp:cNvSpPr/>
      </dsp:nvSpPr>
      <dsp:spPr>
        <a:xfrm>
          <a:off x="8647036" y="1961980"/>
          <a:ext cx="682174" cy="682174"/>
        </a:xfrm>
        <a:prstGeom prst="downArrow">
          <a:avLst>
            <a:gd name="adj1" fmla="val 55000"/>
            <a:gd name="adj2" fmla="val 45000"/>
          </a:avLst>
        </a:prstGeom>
        <a:solidFill>
          <a:schemeClr val="accent2">
            <a:tint val="40000"/>
            <a:alpha val="90000"/>
            <a:hueOff val="1285942"/>
            <a:satOff val="-706"/>
            <a:lumOff val="-350"/>
            <a:alphaOff val="0"/>
          </a:schemeClr>
        </a:solidFill>
        <a:ln w="9525" cap="flat" cmpd="sng" algn="ctr">
          <a:solidFill>
            <a:schemeClr val="accent2">
              <a:tint val="40000"/>
              <a:alpha val="90000"/>
              <a:hueOff val="1285942"/>
              <a:satOff val="-706"/>
              <a:lumOff val="-35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800525" y="1961980"/>
        <a:ext cx="375196" cy="513336"/>
      </dsp:txXfrm>
    </dsp:sp>
    <dsp:sp modelId="{048E47BC-3247-E849-B549-C56A75A798ED}">
      <dsp:nvSpPr>
        <dsp:cNvPr id="0" name=""/>
        <dsp:cNvSpPr/>
      </dsp:nvSpPr>
      <dsp:spPr>
        <a:xfrm>
          <a:off x="9295289" y="3139751"/>
          <a:ext cx="682174" cy="682174"/>
        </a:xfrm>
        <a:prstGeom prst="downArrow">
          <a:avLst>
            <a:gd name="adj1" fmla="val 55000"/>
            <a:gd name="adj2" fmla="val 45000"/>
          </a:avLst>
        </a:prstGeom>
        <a:solidFill>
          <a:schemeClr val="accent2">
            <a:tint val="40000"/>
            <a:alpha val="90000"/>
            <a:hueOff val="2571884"/>
            <a:satOff val="-1413"/>
            <a:lumOff val="-701"/>
            <a:alphaOff val="0"/>
          </a:schemeClr>
        </a:solidFill>
        <a:ln w="9525" cap="flat" cmpd="sng" algn="ctr">
          <a:solidFill>
            <a:schemeClr val="accent2">
              <a:tint val="40000"/>
              <a:alpha val="90000"/>
              <a:hueOff val="2571884"/>
              <a:satOff val="-1413"/>
              <a:lumOff val="-70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448778" y="3139751"/>
        <a:ext cx="375196" cy="513336"/>
      </dsp:txXfrm>
    </dsp:sp>
    <dsp:sp modelId="{BA519A2B-9D76-6344-AFD3-B722A38C99E5}">
      <dsp:nvSpPr>
        <dsp:cNvPr id="0" name=""/>
        <dsp:cNvSpPr/>
      </dsp:nvSpPr>
      <dsp:spPr>
        <a:xfrm>
          <a:off x="9943543" y="4346675"/>
          <a:ext cx="682174" cy="682174"/>
        </a:xfrm>
        <a:prstGeom prst="downArrow">
          <a:avLst>
            <a:gd name="adj1" fmla="val 55000"/>
            <a:gd name="adj2" fmla="val 45000"/>
          </a:avLst>
        </a:prstGeom>
        <a:solidFill>
          <a:schemeClr val="accent2">
            <a:tint val="40000"/>
            <a:alpha val="90000"/>
            <a:hueOff val="3857825"/>
            <a:satOff val="-2119"/>
            <a:lumOff val="-1051"/>
            <a:alphaOff val="0"/>
          </a:schemeClr>
        </a:solidFill>
        <a:ln w="9525" cap="flat" cmpd="sng" algn="ctr">
          <a:solidFill>
            <a:schemeClr val="accent2">
              <a:tint val="40000"/>
              <a:alpha val="90000"/>
              <a:hueOff val="3857825"/>
              <a:satOff val="-2119"/>
              <a:lumOff val="-10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10097032" y="4346675"/>
        <a:ext cx="375196" cy="51333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E4E4D-DB3B-1C4A-8669-34D03A49693C}"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9D00E-69BF-3E44-B3F2-CDF1393535B5}" type="slidenum">
              <a:rPr lang="en-US" smtClean="0"/>
              <a:t>‹#›</a:t>
            </a:fld>
            <a:endParaRPr lang="en-US"/>
          </a:p>
        </p:txBody>
      </p:sp>
    </p:spTree>
    <p:extLst>
      <p:ext uri="{BB962C8B-B14F-4D97-AF65-F5344CB8AC3E}">
        <p14:creationId xmlns:p14="http://schemas.microsoft.com/office/powerpoint/2010/main" val="252365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F9D00E-69BF-3E44-B3F2-CDF1393535B5}" type="slidenum">
              <a:rPr lang="en-US" smtClean="0"/>
              <a:t>9</a:t>
            </a:fld>
            <a:endParaRPr lang="en-US"/>
          </a:p>
        </p:txBody>
      </p:sp>
    </p:spTree>
    <p:extLst>
      <p:ext uri="{BB962C8B-B14F-4D97-AF65-F5344CB8AC3E}">
        <p14:creationId xmlns:p14="http://schemas.microsoft.com/office/powerpoint/2010/main" val="1139330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2/5/2025</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2/5/2025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81" name="Picture 1080">
            <a:extLst>
              <a:ext uri="{FF2B5EF4-FFF2-40B4-BE49-F238E27FC236}">
                <a16:creationId xmlns:a16="http://schemas.microsoft.com/office/drawing/2014/main" id="{82679E24-B442-48DA-91F5-D20C35276B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83" name="Group 1082">
            <a:extLst>
              <a:ext uri="{FF2B5EF4-FFF2-40B4-BE49-F238E27FC236}">
                <a16:creationId xmlns:a16="http://schemas.microsoft.com/office/drawing/2014/main" id="{47FFD68E-AD03-4180-8BBB-B3E7DE0D1C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078" name="Rectangle 1077">
              <a:extLst>
                <a:ext uri="{FF2B5EF4-FFF2-40B4-BE49-F238E27FC236}">
                  <a16:creationId xmlns:a16="http://schemas.microsoft.com/office/drawing/2014/main" id="{B36C81B8-0929-4B46-BCB0-00954C0E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Freeform 11">
              <a:extLst>
                <a:ext uri="{FF2B5EF4-FFF2-40B4-BE49-F238E27FC236}">
                  <a16:creationId xmlns:a16="http://schemas.microsoft.com/office/drawing/2014/main" id="{A771D040-DA75-4CDB-859B-07D4C8094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080" name="Rectangle 1079">
              <a:extLst>
                <a:ext uri="{FF2B5EF4-FFF2-40B4-BE49-F238E27FC236}">
                  <a16:creationId xmlns:a16="http://schemas.microsoft.com/office/drawing/2014/main" id="{4C97C64C-CFCE-45F6-B8D4-4B46AB898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331F07F2-4720-A6C7-16AF-6F202427659B}"/>
              </a:ext>
            </a:extLst>
          </p:cNvPr>
          <p:cNvSpPr>
            <a:spLocks noGrp="1"/>
          </p:cNvSpPr>
          <p:nvPr>
            <p:ph type="ctrTitle"/>
          </p:nvPr>
        </p:nvSpPr>
        <p:spPr>
          <a:xfrm>
            <a:off x="3149599" y="1417681"/>
            <a:ext cx="6129868" cy="1257786"/>
          </a:xfrm>
        </p:spPr>
        <p:txBody>
          <a:bodyPr vert="horz" lIns="91440" tIns="45720" rIns="91440" bIns="45720" rtlCol="0" anchor="ctr">
            <a:normAutofit/>
          </a:bodyPr>
          <a:lstStyle/>
          <a:p>
            <a:pPr algn="l"/>
            <a:r>
              <a:rPr lang="en-US" sz="5400" u="sng" dirty="0"/>
              <a:t>Bus ticket booking </a:t>
            </a:r>
            <a:r>
              <a:rPr lang="en-US" sz="5400" dirty="0"/>
              <a:t>   </a:t>
            </a:r>
          </a:p>
        </p:txBody>
      </p:sp>
      <p:sp>
        <p:nvSpPr>
          <p:cNvPr id="3" name="Subtitle 2">
            <a:extLst>
              <a:ext uri="{FF2B5EF4-FFF2-40B4-BE49-F238E27FC236}">
                <a16:creationId xmlns:a16="http://schemas.microsoft.com/office/drawing/2014/main" id="{012E3317-E7AC-0436-4D50-F1EC06CE1903}"/>
              </a:ext>
            </a:extLst>
          </p:cNvPr>
          <p:cNvSpPr>
            <a:spLocks noGrp="1"/>
          </p:cNvSpPr>
          <p:nvPr>
            <p:ph type="subTitle" idx="1"/>
          </p:nvPr>
        </p:nvSpPr>
        <p:spPr>
          <a:xfrm>
            <a:off x="1879601" y="2675467"/>
            <a:ext cx="8178799" cy="2486261"/>
          </a:xfrm>
        </p:spPr>
        <p:txBody>
          <a:bodyPr vert="horz" lIns="91440" tIns="45720" rIns="91440" bIns="45720" rtlCol="0" anchor="ctr">
            <a:normAutofit/>
          </a:bodyPr>
          <a:lstStyle/>
          <a:p>
            <a:pPr indent="-228600" algn="l">
              <a:lnSpc>
                <a:spcPct val="110000"/>
              </a:lnSpc>
              <a:buFont typeface="Arial" panose="020B0604020202020204" pitchFamily="34" charset="0"/>
              <a:buChar char="•"/>
            </a:pPr>
            <a:r>
              <a:rPr lang="en-US" sz="2400" dirty="0">
                <a:solidFill>
                  <a:schemeClr val="tx1"/>
                </a:solidFill>
              </a:rPr>
              <a:t>Presented by- Aditya mangal , Piyush vats , karmveer singh</a:t>
            </a:r>
          </a:p>
          <a:p>
            <a:pPr indent="-228600" algn="l">
              <a:lnSpc>
                <a:spcPct val="110000"/>
              </a:lnSpc>
              <a:buFont typeface="Arial" panose="020B0604020202020204" pitchFamily="34" charset="0"/>
              <a:buChar char="•"/>
            </a:pPr>
            <a:r>
              <a:rPr lang="en-US" sz="2400" dirty="0">
                <a:solidFill>
                  <a:schemeClr val="tx1"/>
                </a:solidFill>
              </a:rPr>
              <a:t>Under supervision of :-</a:t>
            </a:r>
          </a:p>
          <a:p>
            <a:pPr indent="-228600" algn="l">
              <a:lnSpc>
                <a:spcPct val="110000"/>
              </a:lnSpc>
              <a:buFont typeface="Arial" panose="020B0604020202020204" pitchFamily="34" charset="0"/>
              <a:buChar char="•"/>
            </a:pPr>
            <a:r>
              <a:rPr lang="en-US" sz="2400" dirty="0">
                <a:solidFill>
                  <a:schemeClr val="tx1"/>
                </a:solidFill>
              </a:rPr>
              <a:t>Internal supervision-</a:t>
            </a:r>
          </a:p>
          <a:p>
            <a:pPr indent="-228600" algn="l">
              <a:lnSpc>
                <a:spcPct val="110000"/>
              </a:lnSpc>
              <a:buFont typeface="Arial" panose="020B0604020202020204" pitchFamily="34" charset="0"/>
              <a:buChar char="•"/>
            </a:pPr>
            <a:r>
              <a:rPr lang="en-US" sz="2400" dirty="0">
                <a:solidFill>
                  <a:schemeClr val="tx1"/>
                </a:solidFill>
              </a:rPr>
              <a:t>External supervision-</a:t>
            </a:r>
          </a:p>
        </p:txBody>
      </p:sp>
      <p:pic>
        <p:nvPicPr>
          <p:cNvPr id="1026" name="Picture 2" descr="KR Mangalam: Placements, Rankings - CareerGuide">
            <a:extLst>
              <a:ext uri="{FF2B5EF4-FFF2-40B4-BE49-F238E27FC236}">
                <a16:creationId xmlns:a16="http://schemas.microsoft.com/office/drawing/2014/main" id="{FD412362-25C2-7150-D9C8-5C7D150AC29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rot="21600000">
            <a:off x="2685916" y="148091"/>
            <a:ext cx="6350664" cy="119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00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C7827FB-B370-4007-83D5-E83AD3D2C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C543EBBA-7682-CAB1-D0DB-97972ED0BFBB}"/>
              </a:ext>
            </a:extLst>
          </p:cNvPr>
          <p:cNvPicPr>
            <a:picLocks noChangeAspect="1"/>
          </p:cNvPicPr>
          <p:nvPr/>
        </p:nvPicPr>
        <p:blipFill>
          <a:blip r:embed="rId2">
            <a:duotone>
              <a:schemeClr val="bg2">
                <a:shade val="45000"/>
                <a:satMod val="135000"/>
              </a:schemeClr>
              <a:prstClr val="white"/>
            </a:duotone>
            <a:alphaModFix amt="40000"/>
          </a:blip>
          <a:srcRect t="15464" b="266"/>
          <a:stretch/>
        </p:blipFill>
        <p:spPr>
          <a:xfrm>
            <a:off x="20" y="10"/>
            <a:ext cx="12191980" cy="6857990"/>
          </a:xfrm>
          <a:prstGeom prst="rect">
            <a:avLst/>
          </a:prstGeom>
        </p:spPr>
      </p:pic>
      <p:sp>
        <p:nvSpPr>
          <p:cNvPr id="2" name="Title 1">
            <a:extLst>
              <a:ext uri="{FF2B5EF4-FFF2-40B4-BE49-F238E27FC236}">
                <a16:creationId xmlns:a16="http://schemas.microsoft.com/office/drawing/2014/main" id="{89D05BC2-DA4F-C9A0-2339-FC71ECB81C48}"/>
              </a:ext>
            </a:extLst>
          </p:cNvPr>
          <p:cNvSpPr>
            <a:spLocks noGrp="1"/>
          </p:cNvSpPr>
          <p:nvPr>
            <p:ph type="title"/>
          </p:nvPr>
        </p:nvSpPr>
        <p:spPr>
          <a:xfrm>
            <a:off x="685801" y="685800"/>
            <a:ext cx="9913212" cy="1151965"/>
          </a:xfrm>
        </p:spPr>
        <p:txBody>
          <a:bodyPr>
            <a:normAutofit/>
          </a:bodyPr>
          <a:lstStyle/>
          <a:p>
            <a:r>
              <a:rPr lang="en-US">
                <a:solidFill>
                  <a:schemeClr val="tx1"/>
                </a:solidFill>
              </a:rPr>
              <a:t>Introduction</a:t>
            </a:r>
          </a:p>
        </p:txBody>
      </p:sp>
      <p:sp>
        <p:nvSpPr>
          <p:cNvPr id="11" name="5-Point Star 12">
            <a:extLst>
              <a:ext uri="{FF2B5EF4-FFF2-40B4-BE49-F238E27FC236}">
                <a16:creationId xmlns:a16="http://schemas.microsoft.com/office/drawing/2014/main" id="{51E038FF-4E72-4714-B9E9-B0AC148C7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2476" y="261324"/>
            <a:ext cx="937731" cy="868975"/>
          </a:xfrm>
          <a:prstGeom prst="star5">
            <a:avLst>
              <a:gd name="adj" fmla="val 25889"/>
              <a:gd name="hf" fmla="val 105146"/>
              <a:gd name="vf" fmla="val 110557"/>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4C0FF30-2B1C-B03D-1323-9DE652983452}"/>
              </a:ext>
            </a:extLst>
          </p:cNvPr>
          <p:cNvSpPr>
            <a:spLocks noGrp="1"/>
          </p:cNvSpPr>
          <p:nvPr>
            <p:ph sz="quarter" idx="13"/>
          </p:nvPr>
        </p:nvSpPr>
        <p:spPr>
          <a:xfrm>
            <a:off x="685800" y="2063396"/>
            <a:ext cx="10394707" cy="3311189"/>
          </a:xfrm>
        </p:spPr>
        <p:txBody>
          <a:bodyPr>
            <a:normAutofit/>
          </a:bodyPr>
          <a:lstStyle/>
          <a:p>
            <a:pPr marL="0" indent="0">
              <a:buNone/>
            </a:pPr>
            <a:r>
              <a:rPr lang="en-US"/>
              <a:t>Brief overview of the topic :</a:t>
            </a:r>
          </a:p>
          <a:p>
            <a:pPr marL="0" indent="0">
              <a:buNone/>
            </a:pPr>
            <a:r>
              <a:rPr lang="en-IN" b="0" i="0" u="none" strike="noStrike">
                <a:effectLst/>
                <a:latin typeface="-webkit-standard"/>
              </a:rPr>
              <a:t>A ticket booking app is a digital platform that allows users to search, book, and manage tickets for various events, transportation, or activities, all from their mobile or desktop devices. These apps are designed to provide a seamless user experience</a:t>
            </a:r>
            <a:endParaRPr lang="en-US"/>
          </a:p>
        </p:txBody>
      </p:sp>
    </p:spTree>
    <p:extLst>
      <p:ext uri="{BB962C8B-B14F-4D97-AF65-F5344CB8AC3E}">
        <p14:creationId xmlns:p14="http://schemas.microsoft.com/office/powerpoint/2010/main" val="19046745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E948-FE20-DE78-7D50-BE1BB5988702}"/>
              </a:ext>
            </a:extLst>
          </p:cNvPr>
          <p:cNvSpPr>
            <a:spLocks noGrp="1"/>
          </p:cNvSpPr>
          <p:nvPr>
            <p:ph type="title"/>
          </p:nvPr>
        </p:nvSpPr>
        <p:spPr>
          <a:xfrm>
            <a:off x="4708586" y="685800"/>
            <a:ext cx="6374097" cy="1151965"/>
          </a:xfrm>
        </p:spPr>
        <p:txBody>
          <a:bodyPr>
            <a:normAutofit/>
          </a:bodyPr>
          <a:lstStyle/>
          <a:p>
            <a:r>
              <a:rPr lang="en-US" sz="4200" err="1"/>
              <a:t>iMPOrTANCE</a:t>
            </a:r>
            <a:r>
              <a:rPr lang="en-US" sz="4200"/>
              <a:t> AND RELEVANCE</a:t>
            </a:r>
          </a:p>
        </p:txBody>
      </p:sp>
      <p:pic>
        <p:nvPicPr>
          <p:cNvPr id="5" name="Picture 4" descr="Mobile device with apps">
            <a:extLst>
              <a:ext uri="{FF2B5EF4-FFF2-40B4-BE49-F238E27FC236}">
                <a16:creationId xmlns:a16="http://schemas.microsoft.com/office/drawing/2014/main" id="{FA00BB6F-CE87-786B-7D31-75126BEEE027}"/>
              </a:ext>
            </a:extLst>
          </p:cNvPr>
          <p:cNvPicPr>
            <a:picLocks noChangeAspect="1"/>
          </p:cNvPicPr>
          <p:nvPr/>
        </p:nvPicPr>
        <p:blipFill>
          <a:blip r:embed="rId3"/>
          <a:srcRect l="49411" r="9842" b="2"/>
          <a:stretch/>
        </p:blipFill>
        <p:spPr>
          <a:xfrm>
            <a:off x="404226" y="10"/>
            <a:ext cx="3840480" cy="5301586"/>
          </a:xfrm>
          <a:prstGeom prst="rect">
            <a:avLst/>
          </a:prstGeom>
          <a:ln w="57150" cmpd="thinThick">
            <a:solidFill>
              <a:schemeClr val="bg1">
                <a:lumMod val="50000"/>
              </a:schemeClr>
            </a:solidFill>
            <a:miter lim="800000"/>
          </a:ln>
        </p:spPr>
      </p:pic>
      <p:sp>
        <p:nvSpPr>
          <p:cNvPr id="3" name="Content Placeholder 2">
            <a:extLst>
              <a:ext uri="{FF2B5EF4-FFF2-40B4-BE49-F238E27FC236}">
                <a16:creationId xmlns:a16="http://schemas.microsoft.com/office/drawing/2014/main" id="{7208AFE4-A867-0B7A-2D22-2B6BDFE02F6D}"/>
              </a:ext>
            </a:extLst>
          </p:cNvPr>
          <p:cNvSpPr>
            <a:spLocks noGrp="1"/>
          </p:cNvSpPr>
          <p:nvPr>
            <p:ph sz="quarter" idx="13"/>
          </p:nvPr>
        </p:nvSpPr>
        <p:spPr>
          <a:xfrm>
            <a:off x="4701906" y="2142066"/>
            <a:ext cx="6380777" cy="3232519"/>
          </a:xfrm>
        </p:spPr>
        <p:txBody>
          <a:bodyPr>
            <a:normAutofit/>
          </a:bodyPr>
          <a:lstStyle/>
          <a:p>
            <a:pPr>
              <a:lnSpc>
                <a:spcPct val="110000"/>
              </a:lnSpc>
            </a:pPr>
            <a:r>
              <a:rPr lang="en-IN" sz="1400" b="0" i="0" u="none" strike="noStrike">
                <a:effectLst/>
                <a:latin typeface="-webkit-standard"/>
              </a:rPr>
              <a:t>A ticket booking app is increasingly important and relevant in today’s digital age for several reasons. It addresses the evolving needs of modern consumers and enhances both user experience and business operations across multiple industries, such as travel, entertainment, and events. Here are some key points on its importance and relevance:</a:t>
            </a:r>
          </a:p>
          <a:p>
            <a:pPr>
              <a:lnSpc>
                <a:spcPct val="110000"/>
              </a:lnSpc>
            </a:pPr>
            <a:r>
              <a:rPr lang="en-IN" sz="1400" b="1" i="0" u="none" strike="noStrike">
                <a:effectLst/>
              </a:rPr>
              <a:t>1. </a:t>
            </a:r>
            <a:r>
              <a:rPr lang="en-IN" sz="1400" b="1" i="0" u="none" strike="noStrike">
                <a:effectLst/>
                <a:latin typeface="Apple Braille" pitchFamily="2" charset="0"/>
              </a:rPr>
              <a:t>Convenience and Accessibility</a:t>
            </a:r>
          </a:p>
          <a:p>
            <a:pPr>
              <a:lnSpc>
                <a:spcPct val="110000"/>
              </a:lnSpc>
            </a:pPr>
            <a:r>
              <a:rPr lang="en-IN" sz="1400" b="0" i="0" u="none" strike="noStrike">
                <a:effectLst/>
                <a:latin typeface="Apple Braille" pitchFamily="2" charset="0"/>
              </a:rPr>
              <a:t>2. </a:t>
            </a:r>
            <a:r>
              <a:rPr lang="en-IN" sz="1400" b="1" i="0" u="none" strike="noStrike">
                <a:effectLst/>
                <a:latin typeface="Apple Braille" pitchFamily="2" charset="0"/>
              </a:rPr>
              <a:t>Efficiency and Time-saving</a:t>
            </a:r>
            <a:endParaRPr lang="en-IN" sz="1400">
              <a:latin typeface="Apple Braille" pitchFamily="2" charset="0"/>
            </a:endParaRPr>
          </a:p>
          <a:p>
            <a:pPr>
              <a:lnSpc>
                <a:spcPct val="110000"/>
              </a:lnSpc>
            </a:pPr>
            <a:r>
              <a:rPr lang="en-IN" sz="1400" b="0" i="0" u="none" strike="noStrike">
                <a:effectLst/>
                <a:latin typeface="Apple Braille" pitchFamily="2" charset="0"/>
              </a:rPr>
              <a:t>3. </a:t>
            </a:r>
            <a:r>
              <a:rPr lang="en-IN" sz="1400" b="1" i="0" u="none" strike="noStrike">
                <a:effectLst/>
                <a:latin typeface="Apple Braille" pitchFamily="2" charset="0"/>
              </a:rPr>
              <a:t>Real-time Updates</a:t>
            </a:r>
          </a:p>
          <a:p>
            <a:pPr>
              <a:lnSpc>
                <a:spcPct val="110000"/>
              </a:lnSpc>
            </a:pPr>
            <a:r>
              <a:rPr lang="en-IN" sz="1400" b="0" i="0" u="none" strike="noStrike">
                <a:effectLst/>
                <a:latin typeface="Apple Braille" pitchFamily="2" charset="0"/>
              </a:rPr>
              <a:t>4. </a:t>
            </a:r>
            <a:r>
              <a:rPr lang="en-IN" sz="1400" b="1" i="0" u="none" strike="noStrike">
                <a:effectLst/>
                <a:latin typeface="Apple Braille" pitchFamily="2" charset="0"/>
              </a:rPr>
              <a:t>Enhanced Customer Experience</a:t>
            </a:r>
          </a:p>
          <a:p>
            <a:pPr>
              <a:lnSpc>
                <a:spcPct val="110000"/>
              </a:lnSpc>
            </a:pPr>
            <a:r>
              <a:rPr lang="en-IN" sz="1400">
                <a:latin typeface="Apple Braille" pitchFamily="2" charset="0"/>
              </a:rPr>
              <a:t>5</a:t>
            </a:r>
            <a:r>
              <a:rPr lang="en-IN" sz="1400" b="0" i="0" u="none" strike="noStrike">
                <a:effectLst/>
                <a:latin typeface="Apple Braille" pitchFamily="2" charset="0"/>
              </a:rPr>
              <a:t>. </a:t>
            </a:r>
            <a:r>
              <a:rPr lang="en-IN" sz="1400" b="1" i="0" u="none" strike="noStrike">
                <a:effectLst/>
                <a:latin typeface="Apple Braille" pitchFamily="2" charset="0"/>
              </a:rPr>
              <a:t>Global Reach and Scalability</a:t>
            </a:r>
            <a:endParaRPr lang="en-US" sz="1400">
              <a:latin typeface="Apple Braille" pitchFamily="2" charset="0"/>
            </a:endParaRPr>
          </a:p>
        </p:txBody>
      </p:sp>
    </p:spTree>
    <p:extLst>
      <p:ext uri="{BB962C8B-B14F-4D97-AF65-F5344CB8AC3E}">
        <p14:creationId xmlns:p14="http://schemas.microsoft.com/office/powerpoint/2010/main" val="219116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0867FB-0B1A-1E3A-479A-E56DC8EFD0C8}"/>
              </a:ext>
            </a:extLst>
          </p:cNvPr>
          <p:cNvPicPr>
            <a:picLocks noChangeAspect="1"/>
          </p:cNvPicPr>
          <p:nvPr/>
        </p:nvPicPr>
        <p:blipFill>
          <a:blip r:embed="rId3"/>
          <a:srcRect r="9091" b="9091"/>
          <a:stretch/>
        </p:blipFill>
        <p:spPr>
          <a:xfrm>
            <a:off x="20" y="10"/>
            <a:ext cx="12191980" cy="6857990"/>
          </a:xfrm>
          <a:prstGeom prst="rect">
            <a:avLst/>
          </a:prstGeom>
        </p:spPr>
      </p:pic>
      <p:sp>
        <p:nvSpPr>
          <p:cNvPr id="20" name="Rectangle 10">
            <a:extLst>
              <a:ext uri="{FF2B5EF4-FFF2-40B4-BE49-F238E27FC236}">
                <a16:creationId xmlns:a16="http://schemas.microsoft.com/office/drawing/2014/main" id="{1195E126-5CB4-434D-8B36-832C6512C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21420000">
            <a:off x="4300962" y="605592"/>
            <a:ext cx="8044106" cy="5638800"/>
          </a:xfrm>
          <a:custGeom>
            <a:avLst/>
            <a:gdLst/>
            <a:ahLst/>
            <a:cxnLst/>
            <a:rect l="l" t="t" r="r" b="b"/>
            <a:pathLst>
              <a:path w="8044106" h="5638800">
                <a:moveTo>
                  <a:pt x="8044106" y="0"/>
                </a:moveTo>
                <a:lnTo>
                  <a:pt x="7748589" y="5638800"/>
                </a:lnTo>
                <a:lnTo>
                  <a:pt x="0" y="5638800"/>
                </a:lnTo>
                <a:lnTo>
                  <a:pt x="0" y="0"/>
                </a:lnTo>
                <a:close/>
              </a:path>
            </a:pathLst>
          </a:cu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3193BE8-318E-D708-F033-399A2360D12B}"/>
              </a:ext>
            </a:extLst>
          </p:cNvPr>
          <p:cNvSpPr>
            <a:spLocks noGrp="1"/>
          </p:cNvSpPr>
          <p:nvPr>
            <p:ph type="title"/>
          </p:nvPr>
        </p:nvSpPr>
        <p:spPr>
          <a:xfrm rot="21420000">
            <a:off x="4677415" y="1226752"/>
            <a:ext cx="6851126" cy="1151965"/>
          </a:xfrm>
        </p:spPr>
        <p:txBody>
          <a:bodyPr>
            <a:normAutofit/>
          </a:bodyPr>
          <a:lstStyle/>
          <a:p>
            <a:r>
              <a:rPr lang="en-US">
                <a:solidFill>
                  <a:schemeClr val="bg1"/>
                </a:solidFill>
              </a:rPr>
              <a:t>Problem statements</a:t>
            </a:r>
          </a:p>
        </p:txBody>
      </p:sp>
      <p:sp>
        <p:nvSpPr>
          <p:cNvPr id="3" name="Content Placeholder 2">
            <a:extLst>
              <a:ext uri="{FF2B5EF4-FFF2-40B4-BE49-F238E27FC236}">
                <a16:creationId xmlns:a16="http://schemas.microsoft.com/office/drawing/2014/main" id="{A0928534-4B06-BDF3-050D-AC2FD235FC7C}"/>
              </a:ext>
            </a:extLst>
          </p:cNvPr>
          <p:cNvSpPr>
            <a:spLocks noGrp="1"/>
          </p:cNvSpPr>
          <p:nvPr>
            <p:ph sz="quarter" idx="13"/>
          </p:nvPr>
        </p:nvSpPr>
        <p:spPr>
          <a:xfrm rot="21420000">
            <a:off x="4544373" y="1976012"/>
            <a:ext cx="7547217" cy="4033987"/>
          </a:xfrm>
        </p:spPr>
        <p:txBody>
          <a:bodyPr>
            <a:normAutofit/>
          </a:bodyPr>
          <a:lstStyle/>
          <a:p>
            <a:pPr marL="0" indent="0">
              <a:lnSpc>
                <a:spcPct val="110000"/>
              </a:lnSpc>
              <a:buNone/>
            </a:pPr>
            <a:r>
              <a:rPr lang="en-IN" sz="1500" b="0" i="0" u="none" strike="noStrike" dirty="0">
                <a:solidFill>
                  <a:schemeClr val="bg1"/>
                </a:solidFill>
                <a:effectLst/>
                <a:latin typeface="-webkit-standard"/>
              </a:rPr>
              <a:t>When analysing a ticket booking app, there are several common issues that can impact user experience, performance, and overall functionality. Here are some highlighted key problems:</a:t>
            </a:r>
          </a:p>
          <a:p>
            <a:pPr marL="0" indent="0">
              <a:lnSpc>
                <a:spcPct val="110000"/>
              </a:lnSpc>
              <a:buNone/>
            </a:pPr>
            <a:r>
              <a:rPr lang="en-IN" sz="1500" b="0" i="0" u="none" strike="noStrike" dirty="0">
                <a:solidFill>
                  <a:schemeClr val="bg1"/>
                </a:solidFill>
                <a:effectLst/>
                <a:latin typeface="-webkit-standard"/>
              </a:rPr>
              <a:t>1. </a:t>
            </a:r>
            <a:r>
              <a:rPr lang="en-IN" sz="1500" b="1" i="0" u="none" strike="noStrike" dirty="0">
                <a:solidFill>
                  <a:schemeClr val="bg1"/>
                </a:solidFill>
                <a:effectLst/>
                <a:latin typeface="Apple Braille" pitchFamily="2" charset="0"/>
              </a:rPr>
              <a:t>Poor User Interface (UI) / User Experience (UX)</a:t>
            </a:r>
          </a:p>
          <a:p>
            <a:pPr marL="0" indent="0">
              <a:lnSpc>
                <a:spcPct val="110000"/>
              </a:lnSpc>
              <a:buNone/>
            </a:pPr>
            <a:r>
              <a:rPr lang="en-IN" sz="1500" b="0" i="0" u="none" strike="noStrike" dirty="0">
                <a:solidFill>
                  <a:schemeClr val="bg1"/>
                </a:solidFill>
                <a:effectLst/>
                <a:latin typeface="-webkit-standard"/>
              </a:rPr>
              <a:t>2.</a:t>
            </a:r>
            <a:r>
              <a:rPr lang="en-IN" sz="1500" b="0" i="0" u="none" strike="noStrike" dirty="0">
                <a:solidFill>
                  <a:schemeClr val="bg1"/>
                </a:solidFill>
                <a:effectLst/>
                <a:latin typeface="Apple Braille" pitchFamily="2" charset="0"/>
              </a:rPr>
              <a:t> </a:t>
            </a:r>
            <a:r>
              <a:rPr lang="en-IN" sz="1500" b="1" i="0" u="none" strike="noStrike" dirty="0">
                <a:solidFill>
                  <a:schemeClr val="bg1"/>
                </a:solidFill>
                <a:effectLst/>
                <a:latin typeface="Apple Braille" pitchFamily="2" charset="0"/>
              </a:rPr>
              <a:t>Slow Performance / App Crashes</a:t>
            </a:r>
          </a:p>
          <a:p>
            <a:pPr marL="0" indent="0">
              <a:lnSpc>
                <a:spcPct val="110000"/>
              </a:lnSpc>
              <a:buNone/>
            </a:pPr>
            <a:r>
              <a:rPr lang="en-IN" sz="1500" b="1" i="0" u="none" strike="noStrike" dirty="0">
                <a:solidFill>
                  <a:schemeClr val="bg1"/>
                </a:solidFill>
                <a:effectLst/>
                <a:latin typeface="Apple Braille" pitchFamily="2" charset="0"/>
              </a:rPr>
              <a:t>3. Lack of Personalization / Recommendations</a:t>
            </a:r>
          </a:p>
          <a:p>
            <a:pPr marL="0" indent="0">
              <a:lnSpc>
                <a:spcPct val="110000"/>
              </a:lnSpc>
              <a:buNone/>
            </a:pPr>
            <a:r>
              <a:rPr lang="en-IN" sz="1500" dirty="0">
                <a:solidFill>
                  <a:schemeClr val="bg1"/>
                </a:solidFill>
                <a:latin typeface="-webkit-standard"/>
              </a:rPr>
              <a:t>4</a:t>
            </a:r>
            <a:r>
              <a:rPr lang="en-IN" sz="1500" b="0" i="0" u="none" strike="noStrike" dirty="0">
                <a:solidFill>
                  <a:schemeClr val="bg1"/>
                </a:solidFill>
                <a:effectLst/>
                <a:latin typeface="-webkit-standard"/>
              </a:rPr>
              <a:t>. </a:t>
            </a:r>
            <a:r>
              <a:rPr lang="en-IN" sz="1500" b="1" i="0" u="none" strike="noStrike" dirty="0">
                <a:solidFill>
                  <a:schemeClr val="bg1"/>
                </a:solidFill>
                <a:effectLst/>
                <a:latin typeface="Apple Braille" pitchFamily="2" charset="0"/>
              </a:rPr>
              <a:t>Inaccurate Information</a:t>
            </a:r>
          </a:p>
          <a:p>
            <a:pPr marL="0" indent="0">
              <a:lnSpc>
                <a:spcPct val="110000"/>
              </a:lnSpc>
              <a:buNone/>
            </a:pPr>
            <a:r>
              <a:rPr lang="en-IN" sz="1500" dirty="0">
                <a:solidFill>
                  <a:schemeClr val="bg1"/>
                </a:solidFill>
                <a:latin typeface="-webkit-standard"/>
              </a:rPr>
              <a:t>5</a:t>
            </a:r>
            <a:r>
              <a:rPr lang="en-IN" sz="1500" b="0" i="0" u="none" strike="noStrike" dirty="0">
                <a:solidFill>
                  <a:schemeClr val="bg1"/>
                </a:solidFill>
                <a:effectLst/>
                <a:latin typeface="-webkit-standard"/>
              </a:rPr>
              <a:t>. </a:t>
            </a:r>
            <a:r>
              <a:rPr lang="en-IN" sz="1500" b="1" i="0" u="none" strike="noStrike" dirty="0">
                <a:solidFill>
                  <a:schemeClr val="bg1"/>
                </a:solidFill>
                <a:effectLst/>
                <a:latin typeface="Apple Braille" pitchFamily="2" charset="0"/>
              </a:rPr>
              <a:t>Notifications and Alerts</a:t>
            </a:r>
            <a:endParaRPr lang="en-US" sz="1500" dirty="0">
              <a:solidFill>
                <a:schemeClr val="bg1"/>
              </a:solidFill>
              <a:latin typeface="Apple Braille" pitchFamily="2" charset="0"/>
            </a:endParaRPr>
          </a:p>
        </p:txBody>
      </p:sp>
    </p:spTree>
    <p:extLst>
      <p:ext uri="{BB962C8B-B14F-4D97-AF65-F5344CB8AC3E}">
        <p14:creationId xmlns:p14="http://schemas.microsoft.com/office/powerpoint/2010/main" val="182748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4DAAB9-1F6E-44A6-8EBD-11AA857B2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6414C-C167-0738-3624-40C0A1727528}"/>
              </a:ext>
            </a:extLst>
          </p:cNvPr>
          <p:cNvSpPr>
            <a:spLocks noGrp="1"/>
          </p:cNvSpPr>
          <p:nvPr>
            <p:ph type="title"/>
          </p:nvPr>
        </p:nvSpPr>
        <p:spPr>
          <a:xfrm>
            <a:off x="699581" y="45810"/>
            <a:ext cx="10792837" cy="1151965"/>
          </a:xfrm>
        </p:spPr>
        <p:txBody>
          <a:bodyPr>
            <a:normAutofit/>
          </a:bodyPr>
          <a:lstStyle/>
          <a:p>
            <a:r>
              <a:rPr lang="en-IN" sz="3800" dirty="0">
                <a:effectLst/>
                <a:latin typeface="Helvetica Neue" panose="02000503000000020004" pitchFamily="2" charset="0"/>
              </a:rPr>
              <a:t>OBJECTIVES</a:t>
            </a:r>
            <a:br>
              <a:rPr lang="en-IN" sz="3800" dirty="0">
                <a:effectLst/>
                <a:latin typeface="Helvetica Neue" panose="02000503000000020004" pitchFamily="2" charset="0"/>
              </a:rPr>
            </a:br>
            <a:endParaRPr lang="en-US" sz="3800" dirty="0"/>
          </a:p>
        </p:txBody>
      </p:sp>
      <p:graphicFrame>
        <p:nvGraphicFramePr>
          <p:cNvPr id="7" name="Content Placeholder 2">
            <a:extLst>
              <a:ext uri="{FF2B5EF4-FFF2-40B4-BE49-F238E27FC236}">
                <a16:creationId xmlns:a16="http://schemas.microsoft.com/office/drawing/2014/main" id="{8AAD115B-7F9B-1617-CD6B-63DB3345AE97}"/>
              </a:ext>
            </a:extLst>
          </p:cNvPr>
          <p:cNvGraphicFramePr>
            <a:graphicFrameLocks noGrp="1"/>
          </p:cNvGraphicFramePr>
          <p:nvPr>
            <p:ph sz="quarter" idx="13"/>
            <p:extLst>
              <p:ext uri="{D42A27DB-BD31-4B8C-83A1-F6EECF244321}">
                <p14:modId xmlns:p14="http://schemas.microsoft.com/office/powerpoint/2010/main" val="3635161183"/>
              </p:ext>
            </p:extLst>
          </p:nvPr>
        </p:nvGraphicFramePr>
        <p:xfrm>
          <a:off x="685800" y="1243584"/>
          <a:ext cx="11506200" cy="5568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47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5D28-DF69-8647-71CF-689A36683310}"/>
              </a:ext>
            </a:extLst>
          </p:cNvPr>
          <p:cNvSpPr>
            <a:spLocks noGrp="1"/>
          </p:cNvSpPr>
          <p:nvPr>
            <p:ph type="title"/>
          </p:nvPr>
        </p:nvSpPr>
        <p:spPr>
          <a:xfrm>
            <a:off x="5661144" y="-233078"/>
            <a:ext cx="5769881" cy="1151965"/>
          </a:xfrm>
        </p:spPr>
        <p:txBody>
          <a:bodyPr>
            <a:normAutofit/>
          </a:bodyPr>
          <a:lstStyle/>
          <a:p>
            <a:r>
              <a:rPr lang="en-US" dirty="0"/>
              <a:t>Ai optimization</a:t>
            </a:r>
          </a:p>
        </p:txBody>
      </p:sp>
      <p:pic>
        <p:nvPicPr>
          <p:cNvPr id="5" name="Picture 4" descr="Blurred motion traffic">
            <a:extLst>
              <a:ext uri="{FF2B5EF4-FFF2-40B4-BE49-F238E27FC236}">
                <a16:creationId xmlns:a16="http://schemas.microsoft.com/office/drawing/2014/main" id="{760E1960-9726-86AA-A41D-02E6CE76536C}"/>
              </a:ext>
            </a:extLst>
          </p:cNvPr>
          <p:cNvPicPr>
            <a:picLocks noChangeAspect="1"/>
          </p:cNvPicPr>
          <p:nvPr/>
        </p:nvPicPr>
        <p:blipFill>
          <a:blip r:embed="rId3"/>
          <a:srcRect l="32859" r="11189" b="-1"/>
          <a:stretch/>
        </p:blipFill>
        <p:spPr>
          <a:xfrm>
            <a:off x="47477" y="342904"/>
            <a:ext cx="4443984" cy="5301586"/>
          </a:xfrm>
          <a:prstGeom prst="rect">
            <a:avLst/>
          </a:prstGeom>
          <a:ln w="57150" cmpd="thinThick">
            <a:solidFill>
              <a:schemeClr val="bg1">
                <a:lumMod val="50000"/>
              </a:schemeClr>
            </a:solidFill>
            <a:miter lim="800000"/>
          </a:ln>
        </p:spPr>
      </p:pic>
      <p:sp>
        <p:nvSpPr>
          <p:cNvPr id="3" name="Content Placeholder 2">
            <a:extLst>
              <a:ext uri="{FF2B5EF4-FFF2-40B4-BE49-F238E27FC236}">
                <a16:creationId xmlns:a16="http://schemas.microsoft.com/office/drawing/2014/main" id="{77440272-FC7C-570F-44B0-FEE9277E8AB9}"/>
              </a:ext>
            </a:extLst>
          </p:cNvPr>
          <p:cNvSpPr>
            <a:spLocks noGrp="1"/>
          </p:cNvSpPr>
          <p:nvPr>
            <p:ph sz="quarter" idx="13"/>
          </p:nvPr>
        </p:nvSpPr>
        <p:spPr>
          <a:xfrm>
            <a:off x="4297680" y="633619"/>
            <a:ext cx="7490094" cy="5301586"/>
          </a:xfrm>
        </p:spPr>
        <p:txBody>
          <a:bodyPr>
            <a:normAutofit/>
          </a:bodyPr>
          <a:lstStyle/>
          <a:p>
            <a:pPr>
              <a:lnSpc>
                <a:spcPct val="110000"/>
              </a:lnSpc>
            </a:pPr>
            <a:r>
              <a:rPr lang="en-IN" sz="1800" b="1" u="sng" dirty="0"/>
              <a:t>Predictive Traffic &amp; Route Optimization</a:t>
            </a:r>
            <a:r>
              <a:rPr lang="en-IN" sz="1800" dirty="0"/>
              <a:t>: AI predicts real-time traffic and suggests the most efficient routes, reducing delays and improving bus punctuality.</a:t>
            </a:r>
          </a:p>
          <a:p>
            <a:pPr>
              <a:lnSpc>
                <a:spcPct val="110000"/>
              </a:lnSpc>
            </a:pPr>
            <a:r>
              <a:rPr lang="en-IN" sz="1800" b="1" u="sng" dirty="0"/>
              <a:t>Demand Forecasting &amp; Load Balancing</a:t>
            </a:r>
            <a:r>
              <a:rPr lang="en-IN" sz="1800" dirty="0"/>
              <a:t>: AI anticipates booking demand and allocates server resources accordingly, ensuring smooth system performance during peak times.</a:t>
            </a:r>
          </a:p>
          <a:p>
            <a:pPr>
              <a:lnSpc>
                <a:spcPct val="110000"/>
              </a:lnSpc>
            </a:pPr>
            <a:r>
              <a:rPr lang="en-IN" sz="1800" b="1" dirty="0"/>
              <a:t>Dynamic Pricing</a:t>
            </a:r>
            <a:r>
              <a:rPr lang="en-IN" sz="1800" dirty="0"/>
              <a:t>: AI adjusts ticket prices in real-time based on demand, availability, and external factors, maximizing revenue while maintaining customer satisfaction.</a:t>
            </a:r>
          </a:p>
          <a:p>
            <a:pPr>
              <a:lnSpc>
                <a:spcPct val="110000"/>
              </a:lnSpc>
            </a:pPr>
            <a:r>
              <a:rPr lang="en-IN" sz="1800" u="sng" dirty="0"/>
              <a:t>Predictive Maintenance</a:t>
            </a:r>
            <a:r>
              <a:rPr lang="en-IN" sz="1800" dirty="0"/>
              <a:t>: AI predicts potential bus failures by </a:t>
            </a:r>
            <a:r>
              <a:rPr lang="en-IN" sz="1800" dirty="0" err="1"/>
              <a:t>analyzing</a:t>
            </a:r>
            <a:r>
              <a:rPr lang="en-IN" sz="1800" dirty="0"/>
              <a:t> historical data, reducing breakdowns and improving fleet reliability.</a:t>
            </a:r>
          </a:p>
          <a:p>
            <a:pPr>
              <a:lnSpc>
                <a:spcPct val="110000"/>
              </a:lnSpc>
            </a:pPr>
            <a:r>
              <a:rPr lang="en-IN" sz="1800" u="sng" dirty="0"/>
              <a:t>Fraud Detection &amp; Prevention</a:t>
            </a:r>
            <a:r>
              <a:rPr lang="en-IN" sz="1800" dirty="0"/>
              <a:t>: AI detects unusual patterns in booking and payment activities, preventing fraudulent transactions and securing the platform.</a:t>
            </a:r>
          </a:p>
          <a:p>
            <a:pPr>
              <a:lnSpc>
                <a:spcPct val="110000"/>
              </a:lnSpc>
            </a:pPr>
            <a:endParaRPr lang="en-US" sz="1200" dirty="0"/>
          </a:p>
        </p:txBody>
      </p:sp>
    </p:spTree>
    <p:extLst>
      <p:ext uri="{BB962C8B-B14F-4D97-AF65-F5344CB8AC3E}">
        <p14:creationId xmlns:p14="http://schemas.microsoft.com/office/powerpoint/2010/main" val="274363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6F26-E6A2-06A0-76E2-33B1B9A5515A}"/>
              </a:ext>
            </a:extLst>
          </p:cNvPr>
          <p:cNvSpPr>
            <a:spLocks noGrp="1"/>
          </p:cNvSpPr>
          <p:nvPr>
            <p:ph type="title"/>
          </p:nvPr>
        </p:nvSpPr>
        <p:spPr>
          <a:xfrm>
            <a:off x="4760247" y="0"/>
            <a:ext cx="6374097" cy="1151965"/>
          </a:xfrm>
        </p:spPr>
        <p:txBody>
          <a:bodyPr>
            <a:normAutofit/>
          </a:bodyPr>
          <a:lstStyle/>
          <a:p>
            <a:r>
              <a:rPr lang="en-IN" sz="3800" b="0" i="0" u="none" strike="noStrike" dirty="0">
                <a:effectLst/>
                <a:latin typeface="-webkit-standard"/>
              </a:rPr>
              <a:t>Reducing Latency in Smart Bus Ticketing</a:t>
            </a:r>
            <a:endParaRPr lang="en-US" sz="3800" dirty="0"/>
          </a:p>
        </p:txBody>
      </p:sp>
      <p:pic>
        <p:nvPicPr>
          <p:cNvPr id="5" name="Picture 4" descr="Moving bus">
            <a:extLst>
              <a:ext uri="{FF2B5EF4-FFF2-40B4-BE49-F238E27FC236}">
                <a16:creationId xmlns:a16="http://schemas.microsoft.com/office/drawing/2014/main" id="{B16CC039-3613-BB2B-14D1-5DEF6A2B4332}"/>
              </a:ext>
            </a:extLst>
          </p:cNvPr>
          <p:cNvPicPr>
            <a:picLocks noChangeAspect="1"/>
          </p:cNvPicPr>
          <p:nvPr/>
        </p:nvPicPr>
        <p:blipFill>
          <a:blip r:embed="rId3"/>
          <a:srcRect l="39098" r="12548" b="-1"/>
          <a:stretch/>
        </p:blipFill>
        <p:spPr>
          <a:xfrm>
            <a:off x="404226" y="10"/>
            <a:ext cx="3840480" cy="5301586"/>
          </a:xfrm>
          <a:prstGeom prst="rect">
            <a:avLst/>
          </a:prstGeom>
          <a:ln w="57150" cmpd="thinThick">
            <a:solidFill>
              <a:schemeClr val="bg1">
                <a:lumMod val="50000"/>
              </a:schemeClr>
            </a:solidFill>
            <a:miter lim="800000"/>
          </a:ln>
        </p:spPr>
      </p:pic>
      <p:sp>
        <p:nvSpPr>
          <p:cNvPr id="3" name="Content Placeholder 2">
            <a:extLst>
              <a:ext uri="{FF2B5EF4-FFF2-40B4-BE49-F238E27FC236}">
                <a16:creationId xmlns:a16="http://schemas.microsoft.com/office/drawing/2014/main" id="{47EC0B39-E815-1CF1-DE57-4A7C8E9D329A}"/>
              </a:ext>
            </a:extLst>
          </p:cNvPr>
          <p:cNvSpPr>
            <a:spLocks noGrp="1"/>
          </p:cNvSpPr>
          <p:nvPr>
            <p:ph sz="quarter" idx="13"/>
          </p:nvPr>
        </p:nvSpPr>
        <p:spPr>
          <a:xfrm>
            <a:off x="4708586" y="72999"/>
            <a:ext cx="7079188" cy="6356829"/>
          </a:xfrm>
        </p:spPr>
        <p:txBody>
          <a:bodyPr>
            <a:normAutofit/>
          </a:bodyPr>
          <a:lstStyle/>
          <a:p>
            <a:pPr>
              <a:lnSpc>
                <a:spcPct val="110000"/>
              </a:lnSpc>
            </a:pPr>
            <a:r>
              <a:rPr lang="en-IN" sz="1400" b="1" u="none" strike="noStrike">
                <a:effectLst/>
                <a:latin typeface="Century Gothic" panose="020B0502020202020204" pitchFamily="34" charset="0"/>
              </a:rPr>
              <a:t>To reduce latency in IoT-enabled smart cities for bus ticket booking:</a:t>
            </a:r>
          </a:p>
          <a:p>
            <a:pPr>
              <a:lnSpc>
                <a:spcPct val="110000"/>
              </a:lnSpc>
              <a:buFont typeface="+mj-lt"/>
              <a:buAutoNum type="arabicPeriod"/>
            </a:pPr>
            <a:r>
              <a:rPr lang="en-IN" sz="1400" b="1" u="none" strike="noStrike">
                <a:effectLst/>
                <a:latin typeface="Century Gothic" panose="020B0502020202020204" pitchFamily="34" charset="0"/>
              </a:rPr>
              <a:t> Edge Computing: Process data locally to cut down transmission time.</a:t>
            </a:r>
          </a:p>
          <a:p>
            <a:pPr>
              <a:lnSpc>
                <a:spcPct val="110000"/>
              </a:lnSpc>
              <a:buFont typeface="+mj-lt"/>
              <a:buAutoNum type="arabicPeriod"/>
            </a:pPr>
            <a:r>
              <a:rPr lang="en-IN" sz="1400" b="1" u="none" strike="noStrike">
                <a:effectLst/>
                <a:latin typeface="Century Gothic" panose="020B0502020202020204" pitchFamily="34" charset="0"/>
              </a:rPr>
              <a:t> 5G Connectivity: Use high-speed 5G for low-latency communication.</a:t>
            </a:r>
          </a:p>
          <a:p>
            <a:pPr>
              <a:lnSpc>
                <a:spcPct val="110000"/>
              </a:lnSpc>
              <a:buFont typeface="+mj-lt"/>
              <a:buAutoNum type="arabicPeriod"/>
            </a:pPr>
            <a:r>
              <a:rPr lang="en-IN" sz="1400" b="1" u="none" strike="noStrike">
                <a:effectLst/>
                <a:latin typeface="Century Gothic" panose="020B0502020202020204" pitchFamily="34" charset="0"/>
              </a:rPr>
              <a:t> Data Compression: Reduce data size for quicker transmission.</a:t>
            </a:r>
          </a:p>
          <a:p>
            <a:pPr>
              <a:lnSpc>
                <a:spcPct val="110000"/>
              </a:lnSpc>
              <a:buFont typeface="+mj-lt"/>
              <a:buAutoNum type="arabicPeriod"/>
            </a:pPr>
            <a:r>
              <a:rPr lang="en-IN" sz="1400" b="1" u="none" strike="noStrike">
                <a:effectLst/>
                <a:latin typeface="Century Gothic" panose="020B0502020202020204" pitchFamily="34" charset="0"/>
              </a:rPr>
              <a:t> Load Balancing &amp; Caching: Distribute traffic and store data locally for faster access.</a:t>
            </a:r>
          </a:p>
          <a:p>
            <a:pPr>
              <a:lnSpc>
                <a:spcPct val="110000"/>
              </a:lnSpc>
              <a:buFont typeface="+mj-lt"/>
              <a:buAutoNum type="arabicPeriod"/>
            </a:pPr>
            <a:r>
              <a:rPr lang="en-IN" sz="1400" b="1" u="none" strike="noStrike">
                <a:effectLst/>
                <a:latin typeface="Century Gothic" panose="020B0502020202020204" pitchFamily="34" charset="0"/>
              </a:rPr>
              <a:t> Real-Time AI Processing: Use AI to process data instantly, improving decision-making and speed.</a:t>
            </a:r>
          </a:p>
          <a:p>
            <a:pPr>
              <a:lnSpc>
                <a:spcPct val="110000"/>
              </a:lnSpc>
            </a:pPr>
            <a:endParaRPr lang="en-US" sz="1400"/>
          </a:p>
        </p:txBody>
      </p:sp>
    </p:spTree>
    <p:extLst>
      <p:ext uri="{BB962C8B-B14F-4D97-AF65-F5344CB8AC3E}">
        <p14:creationId xmlns:p14="http://schemas.microsoft.com/office/powerpoint/2010/main" val="208845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4DAAB9-1F6E-44A6-8EBD-11AA857B2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EEE0C-634A-7A38-3F29-28DBAF2C3113}"/>
              </a:ext>
            </a:extLst>
          </p:cNvPr>
          <p:cNvSpPr>
            <a:spLocks noGrp="1"/>
          </p:cNvSpPr>
          <p:nvPr>
            <p:ph type="title"/>
          </p:nvPr>
        </p:nvSpPr>
        <p:spPr>
          <a:xfrm>
            <a:off x="1399163" y="25961"/>
            <a:ext cx="10792837" cy="975526"/>
          </a:xfrm>
        </p:spPr>
        <p:txBody>
          <a:bodyPr>
            <a:normAutofit/>
          </a:bodyPr>
          <a:lstStyle/>
          <a:p>
            <a:pPr algn="ctr"/>
            <a:r>
              <a:rPr lang="en-IN" b="1" i="0" u="sng" strike="noStrike" dirty="0">
                <a:effectLst/>
                <a:latin typeface="-webkit-standard"/>
              </a:rPr>
              <a:t>5G Ticketing</a:t>
            </a:r>
            <a:endParaRPr lang="en-US" b="1" u="sng" dirty="0"/>
          </a:p>
        </p:txBody>
      </p:sp>
      <p:graphicFrame>
        <p:nvGraphicFramePr>
          <p:cNvPr id="5" name="Content Placeholder 2">
            <a:extLst>
              <a:ext uri="{FF2B5EF4-FFF2-40B4-BE49-F238E27FC236}">
                <a16:creationId xmlns:a16="http://schemas.microsoft.com/office/drawing/2014/main" id="{DB3CD5F6-2722-22CD-AB31-BA0E263F0DBD}"/>
              </a:ext>
            </a:extLst>
          </p:cNvPr>
          <p:cNvGraphicFramePr>
            <a:graphicFrameLocks noGrp="1"/>
          </p:cNvGraphicFramePr>
          <p:nvPr>
            <p:ph sz="quarter" idx="13"/>
            <p:extLst>
              <p:ext uri="{D42A27DB-BD31-4B8C-83A1-F6EECF244321}">
                <p14:modId xmlns:p14="http://schemas.microsoft.com/office/powerpoint/2010/main" val="961525055"/>
              </p:ext>
            </p:extLst>
          </p:nvPr>
        </p:nvGraphicFramePr>
        <p:xfrm>
          <a:off x="685800" y="1001487"/>
          <a:ext cx="11273971" cy="5830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280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D1F2-EE79-205E-0BBF-3F08C35CF28D}"/>
              </a:ext>
            </a:extLst>
          </p:cNvPr>
          <p:cNvSpPr>
            <a:spLocks noGrp="1"/>
          </p:cNvSpPr>
          <p:nvPr>
            <p:ph type="title"/>
          </p:nvPr>
        </p:nvSpPr>
        <p:spPr>
          <a:xfrm>
            <a:off x="1819657" y="0"/>
            <a:ext cx="8769095" cy="1353312"/>
          </a:xfrm>
        </p:spPr>
        <p:txBody>
          <a:bodyPr>
            <a:normAutofit/>
          </a:bodyPr>
          <a:lstStyle/>
          <a:p>
            <a:pPr algn="ctr"/>
            <a:r>
              <a:rPr lang="en-IN" sz="4200" b="1" i="0" u="sng" strike="noStrike" dirty="0">
                <a:effectLst/>
                <a:latin typeface="-webkit-standard"/>
              </a:rPr>
              <a:t>Methodology</a:t>
            </a:r>
            <a:endParaRPr lang="en-US" sz="4200" b="1" u="sng" dirty="0"/>
          </a:p>
        </p:txBody>
      </p:sp>
      <p:sp>
        <p:nvSpPr>
          <p:cNvPr id="3" name="Content Placeholder 2">
            <a:extLst>
              <a:ext uri="{FF2B5EF4-FFF2-40B4-BE49-F238E27FC236}">
                <a16:creationId xmlns:a16="http://schemas.microsoft.com/office/drawing/2014/main" id="{54B4F945-774C-5F86-012B-6E4821B55945}"/>
              </a:ext>
            </a:extLst>
          </p:cNvPr>
          <p:cNvSpPr>
            <a:spLocks noGrp="1"/>
          </p:cNvSpPr>
          <p:nvPr>
            <p:ph sz="quarter" idx="13"/>
          </p:nvPr>
        </p:nvSpPr>
        <p:spPr>
          <a:xfrm>
            <a:off x="420624" y="958232"/>
            <a:ext cx="7571232" cy="5899767"/>
          </a:xfrm>
        </p:spPr>
        <p:txBody>
          <a:bodyPr anchor="t">
            <a:normAutofit/>
          </a:bodyPr>
          <a:lstStyle/>
          <a:p>
            <a:pPr>
              <a:lnSpc>
                <a:spcPct val="110000"/>
              </a:lnSpc>
            </a:pPr>
            <a:endParaRPr lang="en-IN" sz="1600" b="0" i="0" u="none" strike="noStrike" dirty="0">
              <a:effectLst/>
            </a:endParaRPr>
          </a:p>
          <a:p>
            <a:pPr>
              <a:lnSpc>
                <a:spcPct val="110000"/>
              </a:lnSpc>
              <a:buFont typeface="+mj-lt"/>
              <a:buAutoNum type="arabicPeriod"/>
            </a:pPr>
            <a:r>
              <a:rPr lang="en-IN" sz="1600" b="1" i="0" u="sng" strike="noStrike" dirty="0">
                <a:effectLst/>
              </a:rPr>
              <a:t> </a:t>
            </a:r>
            <a:r>
              <a:rPr lang="en-IN" sz="1600" b="1" i="0" u="sng" strike="noStrike" dirty="0">
                <a:effectLst/>
                <a:latin typeface="Gujarati MT" pitchFamily="2" charset="0"/>
                <a:cs typeface="Gujarati MT" pitchFamily="2" charset="0"/>
              </a:rPr>
              <a:t>User Registration</a:t>
            </a:r>
            <a:r>
              <a:rPr lang="en-IN" sz="1600" b="0" i="0" u="none" strike="noStrike" dirty="0">
                <a:effectLst/>
                <a:latin typeface="Gujarati MT" pitchFamily="2" charset="0"/>
                <a:cs typeface="Gujarati MT" pitchFamily="2" charset="0"/>
              </a:rPr>
              <a:t>: Passengers sign up or log in.</a:t>
            </a:r>
          </a:p>
          <a:p>
            <a:pPr>
              <a:lnSpc>
                <a:spcPct val="110000"/>
              </a:lnSpc>
              <a:buFont typeface="+mj-lt"/>
              <a:buAutoNum type="arabicPeriod"/>
            </a:pPr>
            <a:r>
              <a:rPr lang="en-IN" sz="1600" b="1" i="0" u="sng" strike="noStrike" dirty="0">
                <a:effectLst/>
                <a:latin typeface="Gujarati MT" pitchFamily="2" charset="0"/>
                <a:cs typeface="Gujarati MT" pitchFamily="2" charset="0"/>
              </a:rPr>
              <a:t>Search &amp; Select Bus</a:t>
            </a:r>
            <a:r>
              <a:rPr lang="en-IN" sz="1600" b="0" i="0" u="none" strike="noStrike" dirty="0">
                <a:effectLst/>
                <a:latin typeface="Gujarati MT" pitchFamily="2" charset="0"/>
                <a:cs typeface="Gujarati MT" pitchFamily="2" charset="0"/>
              </a:rPr>
              <a:t>: Enter travel details to find available buses.</a:t>
            </a:r>
            <a:endParaRPr lang="en-IN" sz="1600" dirty="0">
              <a:latin typeface="Gujarati MT" pitchFamily="2" charset="0"/>
              <a:cs typeface="Gujarati MT" pitchFamily="2" charset="0"/>
            </a:endParaRPr>
          </a:p>
          <a:p>
            <a:pPr>
              <a:lnSpc>
                <a:spcPct val="110000"/>
              </a:lnSpc>
              <a:buFont typeface="+mj-lt"/>
              <a:buAutoNum type="arabicPeriod"/>
            </a:pPr>
            <a:r>
              <a:rPr lang="en-IN" sz="1600" b="1" i="0" u="sng" strike="noStrike" dirty="0">
                <a:effectLst/>
                <a:latin typeface="Gujarati MT" pitchFamily="2" charset="0"/>
                <a:cs typeface="Gujarati MT" pitchFamily="2" charset="0"/>
              </a:rPr>
              <a:t>Seat Selection</a:t>
            </a:r>
            <a:r>
              <a:rPr lang="en-IN" sz="1600" b="0" i="0" u="none" strike="noStrike" dirty="0">
                <a:effectLst/>
                <a:latin typeface="Gujarati MT" pitchFamily="2" charset="0"/>
                <a:cs typeface="Gujarati MT" pitchFamily="2" charset="0"/>
              </a:rPr>
              <a:t>: Choose preferred seat or auto-assign.</a:t>
            </a:r>
          </a:p>
          <a:p>
            <a:pPr>
              <a:lnSpc>
                <a:spcPct val="110000"/>
              </a:lnSpc>
              <a:buFont typeface="+mj-lt"/>
              <a:buAutoNum type="arabicPeriod"/>
            </a:pPr>
            <a:r>
              <a:rPr lang="en-IN" sz="1600" b="1" u="sng" dirty="0">
                <a:latin typeface="Gujarati MT" pitchFamily="2" charset="0"/>
                <a:cs typeface="Gujarati MT" pitchFamily="2" charset="0"/>
              </a:rPr>
              <a:t>Payment</a:t>
            </a:r>
            <a:r>
              <a:rPr lang="en-IN" sz="1600" u="sng" dirty="0">
                <a:latin typeface="Gujarati MT" pitchFamily="2" charset="0"/>
                <a:cs typeface="Gujarati MT" pitchFamily="2" charset="0"/>
              </a:rPr>
              <a:t>:</a:t>
            </a:r>
            <a:r>
              <a:rPr lang="en-IN" sz="1600" dirty="0">
                <a:latin typeface="Gujarati MT" pitchFamily="2" charset="0"/>
                <a:cs typeface="Gujarati MT" pitchFamily="2" charset="0"/>
              </a:rPr>
              <a:t> Pay via credit card, e-wallet, or other methods.</a:t>
            </a:r>
          </a:p>
          <a:p>
            <a:pPr>
              <a:lnSpc>
                <a:spcPct val="110000"/>
              </a:lnSpc>
              <a:buFont typeface="+mj-lt"/>
              <a:buAutoNum type="arabicPeriod"/>
            </a:pPr>
            <a:r>
              <a:rPr lang="en-IN" sz="1600" b="1" i="0" u="sng" strike="noStrike" dirty="0">
                <a:effectLst/>
                <a:latin typeface="Gujarati MT" pitchFamily="2" charset="0"/>
                <a:cs typeface="Gujarati MT" pitchFamily="2" charset="0"/>
              </a:rPr>
              <a:t>Confirmation</a:t>
            </a:r>
            <a:r>
              <a:rPr lang="en-IN" sz="1600" b="0" i="0" u="none" strike="noStrike" dirty="0">
                <a:effectLst/>
                <a:latin typeface="Gujarati MT" pitchFamily="2" charset="0"/>
                <a:cs typeface="Gujarati MT" pitchFamily="2" charset="0"/>
              </a:rPr>
              <a:t>: Receive booking confirmation and e-ticket</a:t>
            </a:r>
          </a:p>
          <a:p>
            <a:pPr>
              <a:lnSpc>
                <a:spcPct val="110000"/>
              </a:lnSpc>
              <a:buFont typeface="+mj-lt"/>
              <a:buAutoNum type="arabicPeriod"/>
            </a:pPr>
            <a:r>
              <a:rPr lang="en-IN" sz="1600" b="1" u="sng" dirty="0">
                <a:latin typeface="Gujarati MT" pitchFamily="2" charset="0"/>
                <a:cs typeface="Gujarati MT" pitchFamily="2" charset="0"/>
              </a:rPr>
              <a:t>Notifications</a:t>
            </a:r>
            <a:r>
              <a:rPr lang="en-IN" sz="1600" dirty="0">
                <a:latin typeface="Gujarati MT" pitchFamily="2" charset="0"/>
                <a:cs typeface="Gujarati MT" pitchFamily="2" charset="0"/>
              </a:rPr>
              <a:t>: Get updates on booking status, delays, etc.</a:t>
            </a:r>
          </a:p>
          <a:p>
            <a:pPr>
              <a:lnSpc>
                <a:spcPct val="110000"/>
              </a:lnSpc>
              <a:buFont typeface="+mj-lt"/>
              <a:buAutoNum type="arabicPeriod"/>
            </a:pPr>
            <a:r>
              <a:rPr lang="en-IN" sz="1600" b="1" i="0" u="sng" strike="noStrike" dirty="0">
                <a:effectLst/>
                <a:latin typeface="Gujarati MT" pitchFamily="2" charset="0"/>
                <a:cs typeface="Gujarati MT" pitchFamily="2" charset="0"/>
              </a:rPr>
              <a:t>Real-Time Tracking</a:t>
            </a:r>
            <a:r>
              <a:rPr lang="en-IN" sz="1600" b="0" i="0" u="none" strike="noStrike" dirty="0">
                <a:effectLst/>
                <a:latin typeface="Gujarati MT" pitchFamily="2" charset="0"/>
                <a:cs typeface="Gujarati MT" pitchFamily="2" charset="0"/>
              </a:rPr>
              <a:t>: Track bus location and arrival time.</a:t>
            </a:r>
          </a:p>
          <a:p>
            <a:pPr>
              <a:lnSpc>
                <a:spcPct val="110000"/>
              </a:lnSpc>
              <a:buFont typeface="+mj-lt"/>
              <a:buAutoNum type="arabicPeriod"/>
            </a:pPr>
            <a:r>
              <a:rPr lang="en-IN" sz="1600" b="1" i="0" u="sng" strike="noStrike" dirty="0">
                <a:effectLst/>
                <a:latin typeface="Gujarati MT" pitchFamily="2" charset="0"/>
                <a:cs typeface="Gujarati MT" pitchFamily="2" charset="0"/>
              </a:rPr>
              <a:t>Post-Booking Services</a:t>
            </a:r>
            <a:r>
              <a:rPr lang="en-IN" sz="1600" b="0" i="0" u="none" strike="noStrike" dirty="0">
                <a:effectLst/>
                <a:latin typeface="Gujarati MT" pitchFamily="2" charset="0"/>
                <a:cs typeface="Gujarati MT" pitchFamily="2" charset="0"/>
              </a:rPr>
              <a:t>: Cancel or modify bookings as needed.</a:t>
            </a:r>
          </a:p>
          <a:p>
            <a:pPr>
              <a:lnSpc>
                <a:spcPct val="110000"/>
              </a:lnSpc>
            </a:pPr>
            <a:endParaRPr lang="en-US" sz="1400" dirty="0"/>
          </a:p>
        </p:txBody>
      </p:sp>
      <p:pic>
        <p:nvPicPr>
          <p:cNvPr id="7" name="Graphic 6" descr="Bus Front">
            <a:extLst>
              <a:ext uri="{FF2B5EF4-FFF2-40B4-BE49-F238E27FC236}">
                <a16:creationId xmlns:a16="http://schemas.microsoft.com/office/drawing/2014/main" id="{DD77114B-2C71-AA1B-89B1-0E0AABEC0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8124" y="958232"/>
            <a:ext cx="3836475" cy="3836475"/>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2324632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Main Event</Template>
  <TotalTime>354</TotalTime>
  <Words>710</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 Braille</vt:lpstr>
      <vt:lpstr>Aptos</vt:lpstr>
      <vt:lpstr>Arial</vt:lpstr>
      <vt:lpstr>Century Gothic</vt:lpstr>
      <vt:lpstr>Gujarati MT</vt:lpstr>
      <vt:lpstr>Helvetica Neue</vt:lpstr>
      <vt:lpstr>Impact</vt:lpstr>
      <vt:lpstr>-webkit-standard</vt:lpstr>
      <vt:lpstr>Main Event</vt:lpstr>
      <vt:lpstr>Bus ticket booking    </vt:lpstr>
      <vt:lpstr>Introduction</vt:lpstr>
      <vt:lpstr>iMPOrTANCE AND RELEVANCE</vt:lpstr>
      <vt:lpstr>Problem statements</vt:lpstr>
      <vt:lpstr>OBJECTIVES </vt:lpstr>
      <vt:lpstr>Ai optimization</vt:lpstr>
      <vt:lpstr>Reducing Latency in Smart Bus Ticketing</vt:lpstr>
      <vt:lpstr>5G Ticketing</vt:lpstr>
      <vt:lpstr>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MANGAL 2401201093</dc:creator>
  <cp:lastModifiedBy>Piyush Vats</cp:lastModifiedBy>
  <cp:revision>3</cp:revision>
  <dcterms:created xsi:type="dcterms:W3CDTF">2025-02-04T04:20:38Z</dcterms:created>
  <dcterms:modified xsi:type="dcterms:W3CDTF">2025-02-05T09:12:56Z</dcterms:modified>
</cp:coreProperties>
</file>