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012E5-EDD2-4CDC-A900-BC7D44E0BE26}" v="16" dt="2020-03-20T13:06:52.399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tettler, Steve" userId="d93a7310-2571-48fc-83f3-c43fa9205cbc" providerId="ADAL" clId="{96F012E5-EDD2-4CDC-A900-BC7D44E0BE26}"/>
    <pc:docChg chg="custSel modSld">
      <pc:chgData name="Hostettler, Steve" userId="d93a7310-2571-48fc-83f3-c43fa9205cbc" providerId="ADAL" clId="{96F012E5-EDD2-4CDC-A900-BC7D44E0BE26}" dt="2020-03-20T13:06:59.832" v="72" actId="1076"/>
      <pc:docMkLst>
        <pc:docMk/>
      </pc:docMkLst>
      <pc:sldChg chg="addSp modSp">
        <pc:chgData name="Hostettler, Steve" userId="d93a7310-2571-48fc-83f3-c43fa9205cbc" providerId="ADAL" clId="{96F012E5-EDD2-4CDC-A900-BC7D44E0BE26}" dt="2020-03-20T13:02:40.496" v="12" actId="313"/>
        <pc:sldMkLst>
          <pc:docMk/>
          <pc:sldMk cId="0" sldId="308"/>
        </pc:sldMkLst>
        <pc:spChg chg="add mod">
          <ac:chgData name="Hostettler, Steve" userId="d93a7310-2571-48fc-83f3-c43fa9205cbc" providerId="ADAL" clId="{96F012E5-EDD2-4CDC-A900-BC7D44E0BE26}" dt="2020-03-20T13:02:40.496" v="12" actId="313"/>
          <ac:spMkLst>
            <pc:docMk/>
            <pc:sldMk cId="0" sldId="308"/>
            <ac:spMk id="2" creationId="{F67FDB6F-FC6B-4323-9076-3D9E08C90A70}"/>
          </ac:spMkLst>
        </pc:spChg>
        <pc:spChg chg="mod">
          <ac:chgData name="Hostettler, Steve" userId="d93a7310-2571-48fc-83f3-c43fa9205cbc" providerId="ADAL" clId="{96F012E5-EDD2-4CDC-A900-BC7D44E0BE26}" dt="2020-03-20T13:02:10.524" v="4"/>
          <ac:spMkLst>
            <pc:docMk/>
            <pc:sldMk cId="0" sldId="308"/>
            <ac:spMk id="310" creationId="{00000000-0000-0000-0000-000000000000}"/>
          </ac:spMkLst>
        </pc:spChg>
      </pc:sldChg>
      <pc:sldChg chg="addSp modSp">
        <pc:chgData name="Hostettler, Steve" userId="d93a7310-2571-48fc-83f3-c43fa9205cbc" providerId="ADAL" clId="{96F012E5-EDD2-4CDC-A900-BC7D44E0BE26}" dt="2020-03-20T13:04:52.998" v="17" actId="1076"/>
        <pc:sldMkLst>
          <pc:docMk/>
          <pc:sldMk cId="0" sldId="309"/>
        </pc:sldMkLst>
        <pc:spChg chg="add mod">
          <ac:chgData name="Hostettler, Steve" userId="d93a7310-2571-48fc-83f3-c43fa9205cbc" providerId="ADAL" clId="{96F012E5-EDD2-4CDC-A900-BC7D44E0BE26}" dt="2020-03-20T13:04:52.998" v="17" actId="1076"/>
          <ac:spMkLst>
            <pc:docMk/>
            <pc:sldMk cId="0" sldId="309"/>
            <ac:spMk id="2" creationId="{C678D8CE-7305-40E4-B127-5F41594E808E}"/>
          </ac:spMkLst>
        </pc:spChg>
        <pc:spChg chg="mod">
          <ac:chgData name="Hostettler, Steve" userId="d93a7310-2571-48fc-83f3-c43fa9205cbc" providerId="ADAL" clId="{96F012E5-EDD2-4CDC-A900-BC7D44E0BE26}" dt="2020-03-20T13:04:44.867" v="13" actId="21"/>
          <ac:spMkLst>
            <pc:docMk/>
            <pc:sldMk cId="0" sldId="309"/>
            <ac:spMk id="316" creationId="{00000000-0000-0000-0000-000000000000}"/>
          </ac:spMkLst>
        </pc:spChg>
      </pc:sldChg>
      <pc:sldChg chg="addSp modSp">
        <pc:chgData name="Hostettler, Steve" userId="d93a7310-2571-48fc-83f3-c43fa9205cbc" providerId="ADAL" clId="{96F012E5-EDD2-4CDC-A900-BC7D44E0BE26}" dt="2020-03-20T13:05:04.692" v="22" actId="14100"/>
        <pc:sldMkLst>
          <pc:docMk/>
          <pc:sldMk cId="0" sldId="310"/>
        </pc:sldMkLst>
        <pc:spChg chg="add mod">
          <ac:chgData name="Hostettler, Steve" userId="d93a7310-2571-48fc-83f3-c43fa9205cbc" providerId="ADAL" clId="{96F012E5-EDD2-4CDC-A900-BC7D44E0BE26}" dt="2020-03-20T13:05:04.692" v="22" actId="14100"/>
          <ac:spMkLst>
            <pc:docMk/>
            <pc:sldMk cId="0" sldId="310"/>
            <ac:spMk id="2" creationId="{CFDB2ECB-5B57-44CF-8A8F-D8CBEFBC4495}"/>
          </ac:spMkLst>
        </pc:spChg>
        <pc:spChg chg="mod">
          <ac:chgData name="Hostettler, Steve" userId="d93a7310-2571-48fc-83f3-c43fa9205cbc" providerId="ADAL" clId="{96F012E5-EDD2-4CDC-A900-BC7D44E0BE26}" dt="2020-03-20T13:04:56.447" v="18" actId="21"/>
          <ac:spMkLst>
            <pc:docMk/>
            <pc:sldMk cId="0" sldId="310"/>
            <ac:spMk id="322" creationId="{00000000-0000-0000-0000-000000000000}"/>
          </ac:spMkLst>
        </pc:spChg>
      </pc:sldChg>
      <pc:sldChg chg="addSp modSp">
        <pc:chgData name="Hostettler, Steve" userId="d93a7310-2571-48fc-83f3-c43fa9205cbc" providerId="ADAL" clId="{96F012E5-EDD2-4CDC-A900-BC7D44E0BE26}" dt="2020-03-20T13:05:20.747" v="28" actId="1076"/>
        <pc:sldMkLst>
          <pc:docMk/>
          <pc:sldMk cId="0" sldId="311"/>
        </pc:sldMkLst>
        <pc:spChg chg="add mod">
          <ac:chgData name="Hostettler, Steve" userId="d93a7310-2571-48fc-83f3-c43fa9205cbc" providerId="ADAL" clId="{96F012E5-EDD2-4CDC-A900-BC7D44E0BE26}" dt="2020-03-20T13:05:14.645" v="27" actId="403"/>
          <ac:spMkLst>
            <pc:docMk/>
            <pc:sldMk cId="0" sldId="311"/>
            <ac:spMk id="2" creationId="{7FD5DFD5-6E8A-4936-92CC-87C8CB510911}"/>
          </ac:spMkLst>
        </pc:spChg>
        <pc:spChg chg="mod">
          <ac:chgData name="Hostettler, Steve" userId="d93a7310-2571-48fc-83f3-c43fa9205cbc" providerId="ADAL" clId="{96F012E5-EDD2-4CDC-A900-BC7D44E0BE26}" dt="2020-03-20T13:05:20.747" v="28" actId="1076"/>
          <ac:spMkLst>
            <pc:docMk/>
            <pc:sldMk cId="0" sldId="311"/>
            <ac:spMk id="328" creationId="{00000000-0000-0000-0000-000000000000}"/>
          </ac:spMkLst>
        </pc:spChg>
      </pc:sldChg>
      <pc:sldChg chg="addSp modSp">
        <pc:chgData name="Hostettler, Steve" userId="d93a7310-2571-48fc-83f3-c43fa9205cbc" providerId="ADAL" clId="{96F012E5-EDD2-4CDC-A900-BC7D44E0BE26}" dt="2020-03-20T13:05:34.917" v="35" actId="1076"/>
        <pc:sldMkLst>
          <pc:docMk/>
          <pc:sldMk cId="0" sldId="312"/>
        </pc:sldMkLst>
        <pc:spChg chg="add mod">
          <ac:chgData name="Hostettler, Steve" userId="d93a7310-2571-48fc-83f3-c43fa9205cbc" providerId="ADAL" clId="{96F012E5-EDD2-4CDC-A900-BC7D44E0BE26}" dt="2020-03-20T13:05:34.917" v="35" actId="1076"/>
          <ac:spMkLst>
            <pc:docMk/>
            <pc:sldMk cId="0" sldId="312"/>
            <ac:spMk id="2" creationId="{4244C9DD-AF3C-4283-9DB9-8DD688E8B7B3}"/>
          </ac:spMkLst>
        </pc:spChg>
        <pc:spChg chg="mod">
          <ac:chgData name="Hostettler, Steve" userId="d93a7310-2571-48fc-83f3-c43fa9205cbc" providerId="ADAL" clId="{96F012E5-EDD2-4CDC-A900-BC7D44E0BE26}" dt="2020-03-20T13:05:23.893" v="29" actId="21"/>
          <ac:spMkLst>
            <pc:docMk/>
            <pc:sldMk cId="0" sldId="312"/>
            <ac:spMk id="334" creationId="{00000000-0000-0000-0000-000000000000}"/>
          </ac:spMkLst>
        </pc:spChg>
      </pc:sldChg>
      <pc:sldChg chg="addSp modSp">
        <pc:chgData name="Hostettler, Steve" userId="d93a7310-2571-48fc-83f3-c43fa9205cbc" providerId="ADAL" clId="{96F012E5-EDD2-4CDC-A900-BC7D44E0BE26}" dt="2020-03-20T13:05:41.805" v="38" actId="1076"/>
        <pc:sldMkLst>
          <pc:docMk/>
          <pc:sldMk cId="0" sldId="313"/>
        </pc:sldMkLst>
        <pc:spChg chg="add mod">
          <ac:chgData name="Hostettler, Steve" userId="d93a7310-2571-48fc-83f3-c43fa9205cbc" providerId="ADAL" clId="{96F012E5-EDD2-4CDC-A900-BC7D44E0BE26}" dt="2020-03-20T13:05:41.805" v="38" actId="1076"/>
          <ac:spMkLst>
            <pc:docMk/>
            <pc:sldMk cId="0" sldId="313"/>
            <ac:spMk id="2" creationId="{3E98A494-962D-4FDE-A68E-F56CCC499A09}"/>
          </ac:spMkLst>
        </pc:spChg>
        <pc:spChg chg="mod">
          <ac:chgData name="Hostettler, Steve" userId="d93a7310-2571-48fc-83f3-c43fa9205cbc" providerId="ADAL" clId="{96F012E5-EDD2-4CDC-A900-BC7D44E0BE26}" dt="2020-03-20T13:05:38.756" v="36" actId="21"/>
          <ac:spMkLst>
            <pc:docMk/>
            <pc:sldMk cId="0" sldId="313"/>
            <ac:spMk id="340" creationId="{00000000-0000-0000-0000-000000000000}"/>
          </ac:spMkLst>
        </pc:spChg>
      </pc:sldChg>
      <pc:sldChg chg="addSp modSp">
        <pc:chgData name="Hostettler, Steve" userId="d93a7310-2571-48fc-83f3-c43fa9205cbc" providerId="ADAL" clId="{96F012E5-EDD2-4CDC-A900-BC7D44E0BE26}" dt="2020-03-20T13:05:49.149" v="41" actId="1076"/>
        <pc:sldMkLst>
          <pc:docMk/>
          <pc:sldMk cId="0" sldId="314"/>
        </pc:sldMkLst>
        <pc:spChg chg="add mod">
          <ac:chgData name="Hostettler, Steve" userId="d93a7310-2571-48fc-83f3-c43fa9205cbc" providerId="ADAL" clId="{96F012E5-EDD2-4CDC-A900-BC7D44E0BE26}" dt="2020-03-20T13:05:49.149" v="41" actId="1076"/>
          <ac:spMkLst>
            <pc:docMk/>
            <pc:sldMk cId="0" sldId="314"/>
            <ac:spMk id="2" creationId="{FC60F338-A00A-4735-9786-DAA43DD6227D}"/>
          </ac:spMkLst>
        </pc:spChg>
        <pc:spChg chg="mod">
          <ac:chgData name="Hostettler, Steve" userId="d93a7310-2571-48fc-83f3-c43fa9205cbc" providerId="ADAL" clId="{96F012E5-EDD2-4CDC-A900-BC7D44E0BE26}" dt="2020-03-20T13:05:46.133" v="39" actId="21"/>
          <ac:spMkLst>
            <pc:docMk/>
            <pc:sldMk cId="0" sldId="314"/>
            <ac:spMk id="346" creationId="{00000000-0000-0000-0000-000000000000}"/>
          </ac:spMkLst>
        </pc:spChg>
      </pc:sldChg>
      <pc:sldChg chg="addSp modSp">
        <pc:chgData name="Hostettler, Steve" userId="d93a7310-2571-48fc-83f3-c43fa9205cbc" providerId="ADAL" clId="{96F012E5-EDD2-4CDC-A900-BC7D44E0BE26}" dt="2020-03-20T13:05:56.917" v="44" actId="1076"/>
        <pc:sldMkLst>
          <pc:docMk/>
          <pc:sldMk cId="0" sldId="317"/>
        </pc:sldMkLst>
        <pc:spChg chg="add mod">
          <ac:chgData name="Hostettler, Steve" userId="d93a7310-2571-48fc-83f3-c43fa9205cbc" providerId="ADAL" clId="{96F012E5-EDD2-4CDC-A900-BC7D44E0BE26}" dt="2020-03-20T13:05:56.917" v="44" actId="1076"/>
          <ac:spMkLst>
            <pc:docMk/>
            <pc:sldMk cId="0" sldId="317"/>
            <ac:spMk id="2" creationId="{E484E7BD-EDC6-459D-AEAB-9915C12F2357}"/>
          </ac:spMkLst>
        </pc:spChg>
        <pc:spChg chg="mod">
          <ac:chgData name="Hostettler, Steve" userId="d93a7310-2571-48fc-83f3-c43fa9205cbc" providerId="ADAL" clId="{96F012E5-EDD2-4CDC-A900-BC7D44E0BE26}" dt="2020-03-20T13:05:53.542" v="42" actId="21"/>
          <ac:spMkLst>
            <pc:docMk/>
            <pc:sldMk cId="0" sldId="317"/>
            <ac:spMk id="360" creationId="{00000000-0000-0000-0000-000000000000}"/>
          </ac:spMkLst>
        </pc:spChg>
      </pc:sldChg>
      <pc:sldChg chg="addSp modSp">
        <pc:chgData name="Hostettler, Steve" userId="d93a7310-2571-48fc-83f3-c43fa9205cbc" providerId="ADAL" clId="{96F012E5-EDD2-4CDC-A900-BC7D44E0BE26}" dt="2020-03-20T13:06:05.525" v="47" actId="1076"/>
        <pc:sldMkLst>
          <pc:docMk/>
          <pc:sldMk cId="0" sldId="318"/>
        </pc:sldMkLst>
        <pc:spChg chg="add mod">
          <ac:chgData name="Hostettler, Steve" userId="d93a7310-2571-48fc-83f3-c43fa9205cbc" providerId="ADAL" clId="{96F012E5-EDD2-4CDC-A900-BC7D44E0BE26}" dt="2020-03-20T13:06:05.525" v="47" actId="1076"/>
          <ac:spMkLst>
            <pc:docMk/>
            <pc:sldMk cId="0" sldId="318"/>
            <ac:spMk id="2" creationId="{D9C6131C-C22D-4956-BC1A-BC9813E39E99}"/>
          </ac:spMkLst>
        </pc:spChg>
        <pc:spChg chg="mod">
          <ac:chgData name="Hostettler, Steve" userId="d93a7310-2571-48fc-83f3-c43fa9205cbc" providerId="ADAL" clId="{96F012E5-EDD2-4CDC-A900-BC7D44E0BE26}" dt="2020-03-20T13:06:01.624" v="45" actId="21"/>
          <ac:spMkLst>
            <pc:docMk/>
            <pc:sldMk cId="0" sldId="318"/>
            <ac:spMk id="365" creationId="{00000000-0000-0000-0000-000000000000}"/>
          </ac:spMkLst>
        </pc:spChg>
      </pc:sldChg>
      <pc:sldChg chg="addSp modSp">
        <pc:chgData name="Hostettler, Steve" userId="d93a7310-2571-48fc-83f3-c43fa9205cbc" providerId="ADAL" clId="{96F012E5-EDD2-4CDC-A900-BC7D44E0BE26}" dt="2020-03-20T13:06:11.333" v="50" actId="1076"/>
        <pc:sldMkLst>
          <pc:docMk/>
          <pc:sldMk cId="0" sldId="320"/>
        </pc:sldMkLst>
        <pc:spChg chg="add mod">
          <ac:chgData name="Hostettler, Steve" userId="d93a7310-2571-48fc-83f3-c43fa9205cbc" providerId="ADAL" clId="{96F012E5-EDD2-4CDC-A900-BC7D44E0BE26}" dt="2020-03-20T13:06:11.333" v="50" actId="1076"/>
          <ac:spMkLst>
            <pc:docMk/>
            <pc:sldMk cId="0" sldId="320"/>
            <ac:spMk id="2" creationId="{A85FD1A7-035D-4D07-B7C6-2475C177270E}"/>
          </ac:spMkLst>
        </pc:spChg>
        <pc:spChg chg="mod">
          <ac:chgData name="Hostettler, Steve" userId="d93a7310-2571-48fc-83f3-c43fa9205cbc" providerId="ADAL" clId="{96F012E5-EDD2-4CDC-A900-BC7D44E0BE26}" dt="2020-03-20T13:06:08.409" v="48" actId="21"/>
          <ac:spMkLst>
            <pc:docMk/>
            <pc:sldMk cId="0" sldId="320"/>
            <ac:spMk id="375" creationId="{00000000-0000-0000-0000-000000000000}"/>
          </ac:spMkLst>
        </pc:spChg>
      </pc:sldChg>
      <pc:sldChg chg="addSp modSp">
        <pc:chgData name="Hostettler, Steve" userId="d93a7310-2571-48fc-83f3-c43fa9205cbc" providerId="ADAL" clId="{96F012E5-EDD2-4CDC-A900-BC7D44E0BE26}" dt="2020-03-20T13:06:22.565" v="56" actId="1076"/>
        <pc:sldMkLst>
          <pc:docMk/>
          <pc:sldMk cId="0" sldId="321"/>
        </pc:sldMkLst>
        <pc:spChg chg="add mod">
          <ac:chgData name="Hostettler, Steve" userId="d93a7310-2571-48fc-83f3-c43fa9205cbc" providerId="ADAL" clId="{96F012E5-EDD2-4CDC-A900-BC7D44E0BE26}" dt="2020-03-20T13:06:22.565" v="56" actId="1076"/>
          <ac:spMkLst>
            <pc:docMk/>
            <pc:sldMk cId="0" sldId="321"/>
            <ac:spMk id="2" creationId="{B8C7C533-A733-46E1-B36E-655FF7F24F47}"/>
          </ac:spMkLst>
        </pc:spChg>
        <pc:spChg chg="mod">
          <ac:chgData name="Hostettler, Steve" userId="d93a7310-2571-48fc-83f3-c43fa9205cbc" providerId="ADAL" clId="{96F012E5-EDD2-4CDC-A900-BC7D44E0BE26}" dt="2020-03-20T13:06:15.262" v="51" actId="21"/>
          <ac:spMkLst>
            <pc:docMk/>
            <pc:sldMk cId="0" sldId="321"/>
            <ac:spMk id="380" creationId="{00000000-0000-0000-0000-000000000000}"/>
          </ac:spMkLst>
        </pc:spChg>
      </pc:sldChg>
      <pc:sldChg chg="addSp modSp">
        <pc:chgData name="Hostettler, Steve" userId="d93a7310-2571-48fc-83f3-c43fa9205cbc" providerId="ADAL" clId="{96F012E5-EDD2-4CDC-A900-BC7D44E0BE26}" dt="2020-03-20T13:06:30.565" v="61" actId="1076"/>
        <pc:sldMkLst>
          <pc:docMk/>
          <pc:sldMk cId="0" sldId="322"/>
        </pc:sldMkLst>
        <pc:spChg chg="add mod">
          <ac:chgData name="Hostettler, Steve" userId="d93a7310-2571-48fc-83f3-c43fa9205cbc" providerId="ADAL" clId="{96F012E5-EDD2-4CDC-A900-BC7D44E0BE26}" dt="2020-03-20T13:06:30.565" v="61" actId="1076"/>
          <ac:spMkLst>
            <pc:docMk/>
            <pc:sldMk cId="0" sldId="322"/>
            <ac:spMk id="2" creationId="{E99F7435-6489-4C73-92DF-5BB18BEB1030}"/>
          </ac:spMkLst>
        </pc:spChg>
        <pc:spChg chg="mod">
          <ac:chgData name="Hostettler, Steve" userId="d93a7310-2571-48fc-83f3-c43fa9205cbc" providerId="ADAL" clId="{96F012E5-EDD2-4CDC-A900-BC7D44E0BE26}" dt="2020-03-20T13:06:25.263" v="57" actId="21"/>
          <ac:spMkLst>
            <pc:docMk/>
            <pc:sldMk cId="0" sldId="322"/>
            <ac:spMk id="385" creationId="{00000000-0000-0000-0000-000000000000}"/>
          </ac:spMkLst>
        </pc:spChg>
      </pc:sldChg>
      <pc:sldChg chg="addSp modSp">
        <pc:chgData name="Hostettler, Steve" userId="d93a7310-2571-48fc-83f3-c43fa9205cbc" providerId="ADAL" clId="{96F012E5-EDD2-4CDC-A900-BC7D44E0BE26}" dt="2020-03-20T13:06:59.832" v="72" actId="1076"/>
        <pc:sldMkLst>
          <pc:docMk/>
          <pc:sldMk cId="0" sldId="347"/>
        </pc:sldMkLst>
        <pc:spChg chg="add mod">
          <ac:chgData name="Hostettler, Steve" userId="d93a7310-2571-48fc-83f3-c43fa9205cbc" providerId="ADAL" clId="{96F012E5-EDD2-4CDC-A900-BC7D44E0BE26}" dt="2020-03-20T13:06:50.381" v="67" actId="1076"/>
          <ac:spMkLst>
            <pc:docMk/>
            <pc:sldMk cId="0" sldId="347"/>
            <ac:spMk id="2" creationId="{305E8AD9-6D9F-400D-8CC4-A7A6EE07923B}"/>
          </ac:spMkLst>
        </pc:spChg>
        <pc:spChg chg="add mod">
          <ac:chgData name="Hostettler, Steve" userId="d93a7310-2571-48fc-83f3-c43fa9205cbc" providerId="ADAL" clId="{96F012E5-EDD2-4CDC-A900-BC7D44E0BE26}" dt="2020-03-20T13:06:59.832" v="72" actId="1076"/>
          <ac:spMkLst>
            <pc:docMk/>
            <pc:sldMk cId="0" sldId="347"/>
            <ac:spMk id="3" creationId="{B41FD939-8C9C-49A1-9C41-5940D57B376F}"/>
          </ac:spMkLst>
        </pc:spChg>
        <pc:spChg chg="mod">
          <ac:chgData name="Hostettler, Steve" userId="d93a7310-2571-48fc-83f3-c43fa9205cbc" providerId="ADAL" clId="{96F012E5-EDD2-4CDC-A900-BC7D44E0BE26}" dt="2020-03-20T13:06:42.045" v="62" actId="21"/>
          <ac:spMkLst>
            <pc:docMk/>
            <pc:sldMk cId="0" sldId="347"/>
            <ac:spMk id="581" creationId="{00000000-0000-0000-0000-000000000000}"/>
          </ac:spMkLst>
        </pc:spChg>
        <pc:spChg chg="mod">
          <ac:chgData name="Hostettler, Steve" userId="d93a7310-2571-48fc-83f3-c43fa9205cbc" providerId="ADAL" clId="{96F012E5-EDD2-4CDC-A900-BC7D44E0BE26}" dt="2020-03-20T13:06:51.828" v="68" actId="21"/>
          <ac:spMkLst>
            <pc:docMk/>
            <pc:sldMk cId="0" sldId="347"/>
            <ac:spMk id="5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6180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4197248" y="1511300"/>
            <a:ext cx="4615588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8" name="smv_logo_full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381000" indent="-342900" algn="l">
              <a:spcBef>
                <a:spcPts val="900"/>
              </a:spcBef>
              <a:buSzPct val="100000"/>
              <a:buChar char="•"/>
            </a:lvl1pPr>
            <a:lvl2pPr marL="381000" indent="-342900" algn="l">
              <a:spcBef>
                <a:spcPts val="900"/>
              </a:spcBef>
              <a:buSzPct val="100000"/>
              <a:buChar char="•"/>
            </a:lvl2pPr>
            <a:lvl3pPr marL="381000" indent="-342900" algn="l">
              <a:spcBef>
                <a:spcPts val="900"/>
              </a:spcBef>
              <a:buSzPct val="100000"/>
              <a:buChar char="•"/>
            </a:lvl3pPr>
            <a:lvl4pPr marL="381000" indent="-342900" algn="l">
              <a:spcBef>
                <a:spcPts val="900"/>
              </a:spcBef>
              <a:buSzPct val="100000"/>
              <a:buChar char="•"/>
            </a:lvl4pPr>
            <a:lvl5pPr marL="381000" indent="-342900" algn="l">
              <a:spcBef>
                <a:spcPts val="900"/>
              </a:spcBef>
              <a:buSzPct val="100000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tutorial/doc/bnbpy.html" TargetMode="External"/><Relationship Id="rId2" Type="http://schemas.openxmlformats.org/officeDocument/2006/relationships/hyperlink" Target="http://jcp.org/aboutJava/communityprocess/final/jsr317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vogella.com/articles/JavaPersistenceAPI/article.html" TargetMode="Externa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eveloper/Books/JDBCTutorial/" TargetMode="External"/><Relationship Id="rId2" Type="http://schemas.openxmlformats.org/officeDocument/2006/relationships/hyperlink" Target="http://www.tutorialspoint.com/jdbc/jdbc_tutorial.pdf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3"/>
          </p:nvPr>
        </p:nvSpPr>
        <p:spPr>
          <a:xfrm>
            <a:off x="5422849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4"/>
          </p:nvPr>
        </p:nvSpPr>
        <p:spPr>
          <a:xfrm>
            <a:off x="3080461" y="679450"/>
            <a:ext cx="6849162" cy="2984500"/>
          </a:xfrm>
          <a:prstGeom prst="rect">
            <a:avLst/>
          </a:prstGeom>
        </p:spPr>
        <p:txBody>
          <a:bodyPr/>
          <a:lstStyle/>
          <a:p>
            <a:r>
              <a:t>OR-Mapping</a:t>
            </a:r>
          </a:p>
          <a:p>
            <a:r>
              <a:t>with JPA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22" name="Shape 6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100</a:t>
            </a:fld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841500" y="3416300"/>
            <a:ext cx="11163300" cy="32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 </a:t>
            </a:r>
          </a:p>
          <a:p>
            <a:pPr lvl="1" indent="228600"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ID, FIRST_NAME, PHONE_NUMBER, BIRTH_DATE, </a:t>
            </a:r>
          </a:p>
          <a:p>
            <a:pPr lvl="1" indent="228600"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LAST_NAME, NUMBER, CITY, STREET, POSTAL_CODE </a:t>
            </a:r>
          </a:p>
          <a:p>
            <a:pPr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FROM </a:t>
            </a:r>
          </a:p>
          <a:p>
            <a:pPr lvl="1" indent="228600"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STUDENTS</a:t>
            </a: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101</a:t>
            </a:fld>
            <a:endParaRPr/>
          </a:p>
        </p:txBody>
      </p:sp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xfrm>
            <a:off x="558800" y="473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One to one (variante 1)</a:t>
            </a:r>
          </a:p>
        </p:txBody>
      </p:sp>
      <p:sp>
        <p:nvSpPr>
          <p:cNvPr id="627" name="Shape 627"/>
          <p:cNvSpPr/>
          <p:nvPr/>
        </p:nvSpPr>
        <p:spPr>
          <a:xfrm>
            <a:off x="1079500" y="30226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628" name="Shape 628"/>
          <p:cNvSpPr/>
          <p:nvPr/>
        </p:nvSpPr>
        <p:spPr>
          <a:xfrm>
            <a:off x="5334000" y="3606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9461500" y="1790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</p:txBody>
      </p:sp>
      <p:sp>
        <p:nvSpPr>
          <p:cNvPr id="630" name="Shape 630"/>
          <p:cNvSpPr/>
          <p:nvPr/>
        </p:nvSpPr>
        <p:spPr>
          <a:xfrm>
            <a:off x="495519" y="7918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31" name="Shape 631"/>
          <p:cNvSpPr/>
          <p:nvPr/>
        </p:nvSpPr>
        <p:spPr>
          <a:xfrm>
            <a:off x="8280036" y="7918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632" name="Shape 632"/>
          <p:cNvSpPr/>
          <p:nvPr/>
        </p:nvSpPr>
        <p:spPr>
          <a:xfrm>
            <a:off x="9448800" y="5245100"/>
            <a:ext cx="1727200" cy="18034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PICTURES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633" name="Shape 633"/>
          <p:cNvSpPr/>
          <p:nvPr/>
        </p:nvSpPr>
        <p:spPr>
          <a:xfrm>
            <a:off x="10320407" y="4112634"/>
            <a:ext cx="1" cy="113386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to one (variante 1)</a:t>
            </a:r>
          </a:p>
        </p:txBody>
      </p:sp>
      <p:sp>
        <p:nvSpPr>
          <p:cNvPr id="636" name="Shape 6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102</a:t>
            </a:fld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635000" y="2336799"/>
            <a:ext cx="13004800" cy="570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@NamedQuery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"findAllStudentsByFirstName"</a:t>
            </a:r>
            <a:r>
              <a:rPr>
                <a:solidFill>
                  <a:srgbClr val="000000"/>
                </a:solidFill>
              </a:rPr>
              <a:t>, query = </a:t>
            </a:r>
            <a:r>
              <a:t>"SELECT s FROM Student s WHERE s.mFirstName = :firstname"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@SecondaryTable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rPr>
                <a:solidFill>
                  <a:srgbClr val="000000"/>
                </a:solidFill>
              </a:rPr>
              <a:t>, pkJoinColumns = </a:t>
            </a:r>
            <a:r>
              <a:t>@PrimaryKeyJoinColumn</a:t>
            </a:r>
            <a:r>
              <a:rPr>
                <a:solidFill>
                  <a:srgbClr val="000000"/>
                </a:solidFill>
              </a:rPr>
              <a:t>(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referencedColumnName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A picture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@Lob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@Basic</a:t>
            </a:r>
            <a:r>
              <a:t>(fetch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(table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t>, name = </a:t>
            </a:r>
            <a:r>
              <a:rPr>
                <a:solidFill>
                  <a:srgbClr val="3933FF"/>
                </a:solidFill>
              </a:rPr>
              <a:t>"PICTURE"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byte</a:t>
            </a:r>
            <a:r>
              <a:rPr>
                <a:solidFill>
                  <a:srgbClr val="000000"/>
                </a:solidFill>
              </a:rPr>
              <a:t>[] </a:t>
            </a:r>
            <a:r>
              <a:t>mPicture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a One to one (variante 1)</a:t>
            </a:r>
          </a:p>
        </p:txBody>
      </p:sp>
      <p:sp>
        <p:nvSpPr>
          <p:cNvPr id="640" name="Shape 6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103</a:t>
            </a:fld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685800" y="2546350"/>
            <a:ext cx="12319000" cy="501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t0.ID, t1.STUDENT_ID, t0.BIRTH_DATE, 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t0.FIRST_NAME, t0.LAST_NAME, t0.PHONE_NUMBER,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t1.PICTURE, t0.CITY, t0.NUMBER, t0.POSTAL_CODE,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t0.STREET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FROM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STUDENTS t0, PICTURES t1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WHERE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(t1.STUDENT_ID = t0.ID)</a:t>
            </a:r>
          </a:p>
        </p:txBody>
      </p:sp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104</a:t>
            </a:fld>
            <a:endParaRPr/>
          </a:p>
        </p:txBody>
      </p:sp>
      <p:sp>
        <p:nvSpPr>
          <p:cNvPr id="644" name="Shape 644"/>
          <p:cNvSpPr>
            <a:spLocks noGrp="1"/>
          </p:cNvSpPr>
          <p:nvPr>
            <p:ph type="title"/>
          </p:nvPr>
        </p:nvSpPr>
        <p:spPr>
          <a:xfrm>
            <a:off x="558800" y="473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One to one (variante 2)</a:t>
            </a:r>
          </a:p>
        </p:txBody>
      </p:sp>
      <p:sp>
        <p:nvSpPr>
          <p:cNvPr id="645" name="Shape 645"/>
          <p:cNvSpPr/>
          <p:nvPr/>
        </p:nvSpPr>
        <p:spPr>
          <a:xfrm>
            <a:off x="1079500" y="30226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646" name="Shape 646"/>
          <p:cNvSpPr/>
          <p:nvPr/>
        </p:nvSpPr>
        <p:spPr>
          <a:xfrm>
            <a:off x="5334000" y="3606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9461500" y="1790700"/>
            <a:ext cx="1727200" cy="21463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Picture_id</a:t>
            </a:r>
          </a:p>
        </p:txBody>
      </p:sp>
      <p:sp>
        <p:nvSpPr>
          <p:cNvPr id="648" name="Shape 648"/>
          <p:cNvSpPr/>
          <p:nvPr/>
        </p:nvSpPr>
        <p:spPr>
          <a:xfrm>
            <a:off x="495519" y="7918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49" name="Shape 649"/>
          <p:cNvSpPr/>
          <p:nvPr/>
        </p:nvSpPr>
        <p:spPr>
          <a:xfrm>
            <a:off x="8280036" y="7918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650" name="Shape 650"/>
          <p:cNvSpPr/>
          <p:nvPr/>
        </p:nvSpPr>
        <p:spPr>
          <a:xfrm>
            <a:off x="9448800" y="5245100"/>
            <a:ext cx="1727200" cy="19812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651" name="Shape 651"/>
          <p:cNvSpPr/>
          <p:nvPr/>
        </p:nvSpPr>
        <p:spPr>
          <a:xfrm>
            <a:off x="10320407" y="3934114"/>
            <a:ext cx="1" cy="131238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to one (variante 1)</a:t>
            </a:r>
          </a:p>
        </p:txBody>
      </p:sp>
      <p:sp>
        <p:nvSpPr>
          <p:cNvPr id="654" name="Shape 65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105</a:t>
            </a:fld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635000" y="2336799"/>
            <a:ext cx="13004800" cy="570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@NamedQuery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"findAllStudentsByFirstName"</a:t>
            </a:r>
            <a:r>
              <a:rPr>
                <a:solidFill>
                  <a:srgbClr val="000000"/>
                </a:solidFill>
              </a:rPr>
              <a:t>, query = </a:t>
            </a:r>
            <a:r>
              <a:t>"SELECT s FROM Student s WHERE s.mFirstName = :firstname"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@SecondaryTable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rPr>
                <a:solidFill>
                  <a:srgbClr val="000000"/>
                </a:solidFill>
              </a:rPr>
              <a:t>, pkJoinColumns = </a:t>
            </a:r>
            <a:r>
              <a:t>@PrimaryKeyJoinColumn</a:t>
            </a:r>
            <a:r>
              <a:rPr>
                <a:solidFill>
                  <a:srgbClr val="000000"/>
                </a:solidFill>
              </a:rPr>
              <a:t>(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, referencedColumnName = </a:t>
            </a:r>
            <a:r>
              <a:rPr>
                <a:solidFill>
                  <a:srgbClr val="3933FF"/>
                </a:solidFill>
              </a:rPr>
              <a:t>"PICTURE_ID"</a:t>
            </a:r>
            <a:r>
              <a:t>))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A picture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@Lob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@Basic</a:t>
            </a:r>
            <a:r>
              <a:t>(fetch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(table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t>, name = </a:t>
            </a:r>
            <a:r>
              <a:rPr>
                <a:solidFill>
                  <a:srgbClr val="3933FF"/>
                </a:solidFill>
              </a:rPr>
              <a:t>"PICTURE"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byte</a:t>
            </a:r>
            <a:r>
              <a:rPr>
                <a:solidFill>
                  <a:srgbClr val="000000"/>
                </a:solidFill>
              </a:rPr>
              <a:t>[] </a:t>
            </a:r>
            <a:r>
              <a:t>mPicture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a One to one (variante 1)</a:t>
            </a:r>
          </a:p>
        </p:txBody>
      </p:sp>
      <p:sp>
        <p:nvSpPr>
          <p:cNvPr id="658" name="Shape 65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106</a:t>
            </a:fld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685800" y="2546350"/>
            <a:ext cx="12319000" cy="501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t0.ID, to.PICTURE_ID, t1.ID, t0.BIRTH_DATE, 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t0.FIRST_NAME, t0.LAST_NAME, t0.PHONE_NUMBER,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t1.PICTURE, t0.CITY, t0.NUMBER, t0.POSTAL_CODE,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t0.STREET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FROM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STUDENTS t0, PICTURES t1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WHERE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(t1.ID = t0.PICTURE_ID)</a:t>
            </a:r>
          </a:p>
        </p:txBody>
      </p:sp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Mapping avancé</a:t>
            </a:r>
          </a:p>
        </p:txBody>
      </p:sp>
      <p:sp>
        <p:nvSpPr>
          <p:cNvPr id="662" name="Shape 662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107</a:t>
            </a:fld>
            <a:endParaRPr/>
          </a:p>
        </p:txBody>
      </p:sp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108</a:t>
            </a:fld>
            <a:endParaRPr/>
          </a:p>
        </p:txBody>
      </p:sp>
      <p:sp>
        <p:nvSpPr>
          <p:cNvPr id="665" name="Shape 6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java.lang.Map</a:t>
            </a:r>
          </a:p>
        </p:txBody>
      </p:sp>
      <p:sp>
        <p:nvSpPr>
          <p:cNvPr id="666" name="Shape 666"/>
          <p:cNvSpPr/>
          <p:nvPr/>
        </p:nvSpPr>
        <p:spPr>
          <a:xfrm>
            <a:off x="1117600" y="3048000"/>
            <a:ext cx="110998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/** Alternative representation of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@ElementCollection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@CollectionTable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rPr>
                <a:solidFill>
                  <a:srgbClr val="000000"/>
                </a:solidFill>
              </a:rPr>
              <a:t>, 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joinColumns = </a:t>
            </a:r>
            <a:r>
              <a:t>@JoinColumn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@MapKeyColumn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"Discipline"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private</a:t>
            </a:r>
            <a:r>
              <a:t> Map&lt;Discipline, Integer&gt; </a:t>
            </a:r>
            <a:r>
              <a:rPr>
                <a:solidFill>
                  <a:srgbClr val="0326CC"/>
                </a:solidFill>
              </a:rPr>
              <a:t>mAlternativeGrades</a:t>
            </a:r>
            <a:r>
              <a:t>;</a:t>
            </a:r>
          </a:p>
        </p:txBody>
      </p:sp>
      <p:sp>
        <p:nvSpPr>
          <p:cNvPr id="667" name="Shape 667"/>
          <p:cNvSpPr/>
          <p:nvPr/>
        </p:nvSpPr>
        <p:spPr>
          <a:xfrm>
            <a:off x="952500" y="6819900"/>
            <a:ext cx="111887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Par comparaison, regarder le mapping de mGrades...</a:t>
            </a:r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109</a:t>
            </a:fld>
            <a:endParaRPr/>
          </a:p>
        </p:txBody>
      </p:sp>
      <p:sp>
        <p:nvSpPr>
          <p:cNvPr id="670" name="Shape 6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Map</a:t>
            </a:r>
          </a:p>
        </p:txBody>
      </p:sp>
      <p:sp>
        <p:nvSpPr>
          <p:cNvPr id="671" name="Shape 671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73" name="Shape 673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674" name="Shape 674"/>
          <p:cNvSpPr/>
          <p:nvPr/>
        </p:nvSpPr>
        <p:spPr>
          <a:xfrm>
            <a:off x="1079500" y="3213100"/>
            <a:ext cx="2768600" cy="3314700"/>
          </a:xfrm>
          <a:prstGeom prst="roundRect">
            <a:avLst>
              <a:gd name="adj" fmla="val 688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Map&lt;Discipline, Integer&gt;</a:t>
            </a:r>
          </a:p>
        </p:txBody>
      </p:sp>
      <p:sp>
        <p:nvSpPr>
          <p:cNvPr id="675" name="Shape 675"/>
          <p:cNvSpPr/>
          <p:nvPr/>
        </p:nvSpPr>
        <p:spPr>
          <a:xfrm>
            <a:off x="98552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676" name="Shape 676"/>
          <p:cNvSpPr/>
          <p:nvPr/>
        </p:nvSpPr>
        <p:spPr>
          <a:xfrm>
            <a:off x="98552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677" name="Shape 677"/>
          <p:cNvSpPr/>
          <p:nvPr/>
        </p:nvSpPr>
        <p:spPr>
          <a:xfrm>
            <a:off x="107061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AutoNum type="arabicPeriod"/>
            </a:pPr>
            <a:r>
              <a:t>Java Data Base Connectivity</a:t>
            </a:r>
          </a:p>
          <a:p>
            <a:pPr lvl="1">
              <a:buAutoNum type="arabicPeriod"/>
            </a:pPr>
            <a:r>
              <a:t>Standard library to access a database</a:t>
            </a:r>
          </a:p>
          <a:p>
            <a:pPr lvl="2">
              <a:buAutoNum type="arabicPeriod"/>
            </a:pPr>
            <a:r>
              <a:t>Connect a DB</a:t>
            </a:r>
          </a:p>
          <a:p>
            <a:pPr lvl="2">
              <a:buAutoNum type="arabicPeriod"/>
            </a:pPr>
            <a:r>
              <a:t>Creation of the queries</a:t>
            </a:r>
          </a:p>
          <a:p>
            <a:pPr lvl="2">
              <a:buAutoNum type="arabicPeriod"/>
            </a:pPr>
            <a:r>
              <a:t>java.sql.* packages</a:t>
            </a:r>
          </a:p>
        </p:txBody>
      </p:sp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 bldLvl="5" animBg="1" advAuto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110</a:t>
            </a:fld>
            <a:endParaRPr/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Glouton/fainéant</a:t>
            </a:r>
          </a:p>
        </p:txBody>
      </p:sp>
      <p:sp>
        <p:nvSpPr>
          <p:cNvPr id="681" name="Shape 681"/>
          <p:cNvSpPr/>
          <p:nvPr/>
        </p:nvSpPr>
        <p:spPr>
          <a:xfrm>
            <a:off x="635000" y="22987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82" name="Shape 682"/>
          <p:cNvSpPr/>
          <p:nvPr/>
        </p:nvSpPr>
        <p:spPr>
          <a:xfrm>
            <a:off x="558800" y="5689600"/>
            <a:ext cx="10807601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EAGER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83" name="Shape 683"/>
          <p:cNvSpPr/>
          <p:nvPr/>
        </p:nvSpPr>
        <p:spPr>
          <a:xfrm>
            <a:off x="939800" y="4057650"/>
            <a:ext cx="12065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ne sera chargée que si l’utilisateur utilise le getter getGrades().</a:t>
            </a:r>
          </a:p>
        </p:txBody>
      </p:sp>
      <p:sp>
        <p:nvSpPr>
          <p:cNvPr id="684" name="Shape 684"/>
          <p:cNvSpPr/>
          <p:nvPr/>
        </p:nvSpPr>
        <p:spPr>
          <a:xfrm>
            <a:off x="939800" y="7461250"/>
            <a:ext cx="106426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sera toujours chargée.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" grpId="0" animBg="1" advAuto="0"/>
      <p:bldP spid="682" grpId="0" animBg="1" advAuto="0"/>
      <p:bldP spid="683" grpId="0" animBg="1" advAuto="0"/>
      <p:bldP spid="684" grpId="0" animBg="1" advAuto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111</a:t>
            </a:fld>
            <a:endParaRPr/>
          </a:p>
        </p:txBody>
      </p:sp>
      <p:sp>
        <p:nvSpPr>
          <p:cNvPr id="687" name="Shape 6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 des relations</a:t>
            </a:r>
          </a:p>
        </p:txBody>
      </p:sp>
      <p:sp>
        <p:nvSpPr>
          <p:cNvPr id="688" name="Shape 688"/>
          <p:cNvSpPr/>
          <p:nvPr/>
        </p:nvSpPr>
        <p:spPr>
          <a:xfrm>
            <a:off x="533400" y="27305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@OrderBy</a:t>
            </a:r>
            <a:r>
              <a:rPr>
                <a:solidFill>
                  <a:srgbClr val="000000"/>
                </a:solidFill>
              </a:rPr>
              <a:t>(</a:t>
            </a:r>
            <a:r>
              <a:t>"</a:t>
            </a:r>
            <a:r>
              <a:rPr>
                <a:solidFill>
                  <a:srgbClr val="0326CC"/>
                </a:solidFill>
              </a:rPr>
              <a:t>mDiscipline</a:t>
            </a:r>
            <a:r>
              <a:t> DSC"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89" name="Shape 689"/>
          <p:cNvSpPr/>
          <p:nvPr/>
        </p:nvSpPr>
        <p:spPr>
          <a:xfrm>
            <a:off x="1168400" y="4286250"/>
            <a:ext cx="12065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sera ordonnée par la propriété discipline de façon descendante</a:t>
            </a:r>
          </a:p>
        </p:txBody>
      </p:sp>
      <p:sp>
        <p:nvSpPr>
          <p:cNvPr id="690" name="Shape 690"/>
          <p:cNvSpPr/>
          <p:nvPr/>
        </p:nvSpPr>
        <p:spPr>
          <a:xfrm>
            <a:off x="533400" y="59690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@OrderBy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91" name="Shape 691"/>
          <p:cNvSpPr/>
          <p:nvPr/>
        </p:nvSpPr>
        <p:spPr>
          <a:xfrm>
            <a:off x="1168400" y="7785100"/>
            <a:ext cx="120650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sera ordonnée par la clé primaire de façon ascendante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" grpId="0" animBg="1" advAuto="0"/>
      <p:bldP spid="691" grpId="0" animBg="1" advAuto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112</a:t>
            </a:fld>
            <a:endParaRPr/>
          </a:p>
        </p:txBody>
      </p:sp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 des relations</a:t>
            </a:r>
          </a:p>
        </p:txBody>
      </p:sp>
      <p:sp>
        <p:nvSpPr>
          <p:cNvPr id="695" name="Shape 695"/>
          <p:cNvSpPr/>
          <p:nvPr/>
        </p:nvSpPr>
        <p:spPr>
          <a:xfrm>
            <a:off x="787400" y="27305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@OrderColumn</a:t>
            </a:r>
            <a:r>
              <a:rPr>
                <a:solidFill>
                  <a:srgbClr val="000000"/>
                </a:solidFill>
              </a:rPr>
              <a:t>(</a:t>
            </a:r>
            <a:r>
              <a:t>"</a:t>
            </a:r>
            <a:r>
              <a:rPr>
                <a:solidFill>
                  <a:srgbClr val="0326CC"/>
                </a:solidFill>
              </a:rPr>
              <a:t>DISCIPLINE</a:t>
            </a:r>
            <a:r>
              <a:t>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96" name="Shape 696"/>
          <p:cNvSpPr/>
          <p:nvPr/>
        </p:nvSpPr>
        <p:spPr>
          <a:xfrm>
            <a:off x="1422400" y="4514850"/>
            <a:ext cx="1123950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Contrairement à @OrderBy qui ne modifie que la façon dont les données sont chargées de la DB, avec @OrderColumn, l’ordre sera persisté lors de la sauvegarde de la liste.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0" animBg="1" advAuto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One to Many</a:t>
            </a:r>
          </a:p>
        </p:txBody>
      </p:sp>
      <p:sp>
        <p:nvSpPr>
          <p:cNvPr id="699" name="Shape 69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113</a:t>
            </a:fld>
            <a:endParaRPr/>
          </a:p>
        </p:txBody>
      </p:sp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114</a:t>
            </a:fld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1206500" y="35115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Modélise une association de cardinalité 0..1 à N</a:t>
            </a:r>
          </a:p>
        </p:txBody>
      </p:sp>
      <p:sp>
        <p:nvSpPr>
          <p:cNvPr id="704" name="Shape 704"/>
          <p:cNvSpPr/>
          <p:nvPr/>
        </p:nvSpPr>
        <p:spPr>
          <a:xfrm>
            <a:off x="1206500" y="48069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Seul un objet a connaissance de l’association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0" animBg="1" advAuto="0"/>
      <p:bldP spid="704" grpId="0" animBg="1" advAuto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115</a:t>
            </a:fld>
            <a:endParaRPr/>
          </a:p>
        </p:txBody>
      </p:sp>
      <p:sp>
        <p:nvSpPr>
          <p:cNvPr id="707" name="Shape 7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08" name="Shape 708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711" name="Shape 711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712" name="Shape 712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13" name="Shape 713"/>
          <p:cNvSpPr/>
          <p:nvPr/>
        </p:nvSpPr>
        <p:spPr>
          <a:xfrm>
            <a:off x="1930400" y="4668519"/>
            <a:ext cx="0" cy="462281"/>
          </a:xfrm>
          <a:prstGeom prst="line">
            <a:avLst/>
          </a:prstGeom>
          <a:ln w="25400">
            <a:solidFill>
              <a:srgbClr val="000000"/>
            </a:solidFill>
            <a:headEnd type="diamond"/>
            <a:tailEnd type="arrow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98552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715" name="Shape 715"/>
          <p:cNvSpPr/>
          <p:nvPr/>
        </p:nvSpPr>
        <p:spPr>
          <a:xfrm>
            <a:off x="98552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716" name="Shape 716"/>
          <p:cNvSpPr/>
          <p:nvPr/>
        </p:nvSpPr>
        <p:spPr>
          <a:xfrm>
            <a:off x="107061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19" name="Shape 71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116</a:t>
            </a:fld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1028700" y="1930400"/>
            <a:ext cx="8723412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4" indent="0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...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/** The unique id. */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discipline of this grade.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"DISCIPLINE"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Discipline </a:t>
            </a:r>
            <a:r>
              <a:rPr>
                <a:solidFill>
                  <a:srgbClr val="0326CC"/>
                </a:solidFill>
              </a:rPr>
              <a:t>mDiscipline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actual grade.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Integer </a:t>
            </a:r>
            <a:r>
              <a:rPr>
                <a:solidFill>
                  <a:srgbClr val="0326CC"/>
                </a:solidFill>
              </a:rPr>
              <a:t>mGrade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721" name="Shape 721"/>
          <p:cNvSpPr/>
          <p:nvPr/>
        </p:nvSpPr>
        <p:spPr>
          <a:xfrm>
            <a:off x="4787900" y="2070100"/>
            <a:ext cx="7658100" cy="220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07" y="0"/>
                </a:moveTo>
                <a:cubicBezTo>
                  <a:pt x="2112" y="0"/>
                  <a:pt x="1791" y="1112"/>
                  <a:pt x="1791" y="2483"/>
                </a:cubicBezTo>
                <a:lnTo>
                  <a:pt x="1791" y="4966"/>
                </a:lnTo>
                <a:lnTo>
                  <a:pt x="0" y="6207"/>
                </a:lnTo>
                <a:lnTo>
                  <a:pt x="1791" y="7448"/>
                </a:lnTo>
                <a:lnTo>
                  <a:pt x="1791" y="19117"/>
                </a:lnTo>
                <a:cubicBezTo>
                  <a:pt x="1791" y="20488"/>
                  <a:pt x="2112" y="21600"/>
                  <a:pt x="2507" y="21600"/>
                </a:cubicBezTo>
                <a:lnTo>
                  <a:pt x="20884" y="21600"/>
                </a:lnTo>
                <a:cubicBezTo>
                  <a:pt x="21279" y="21600"/>
                  <a:pt x="21600" y="20488"/>
                  <a:pt x="21600" y="19117"/>
                </a:cubicBezTo>
                <a:lnTo>
                  <a:pt x="21600" y="2483"/>
                </a:lnTo>
                <a:cubicBezTo>
                  <a:pt x="21600" y="1112"/>
                  <a:pt x="21279" y="0"/>
                  <a:pt x="20884" y="0"/>
                </a:cubicBezTo>
                <a:lnTo>
                  <a:pt x="25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Les données de cette classe sont stockées dans la table GRADES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" grpId="0" animBg="1" advAuto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24" name="Shape 72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117</a:t>
            </a:fld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635000" y="1752600"/>
            <a:ext cx="13004800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unique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"STUDENTS_ID"</a:t>
            </a:r>
            <a:r>
              <a:rPr>
                <a:solidFill>
                  <a:srgbClr val="000000"/>
                </a:solidFill>
              </a:rP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</a:p>
        </p:txBody>
      </p:sp>
      <p:sp>
        <p:nvSpPr>
          <p:cNvPr id="726" name="Shape 726"/>
          <p:cNvSpPr/>
          <p:nvPr/>
        </p:nvSpPr>
        <p:spPr>
          <a:xfrm>
            <a:off x="4381500" y="4876800"/>
            <a:ext cx="7708900" cy="215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33" y="0"/>
                </a:moveTo>
                <a:cubicBezTo>
                  <a:pt x="2240" y="0"/>
                  <a:pt x="1922" y="1138"/>
                  <a:pt x="1922" y="2541"/>
                </a:cubicBezTo>
                <a:lnTo>
                  <a:pt x="1922" y="16899"/>
                </a:lnTo>
                <a:lnTo>
                  <a:pt x="0" y="18169"/>
                </a:lnTo>
                <a:lnTo>
                  <a:pt x="1933" y="19448"/>
                </a:lnTo>
                <a:cubicBezTo>
                  <a:pt x="1985" y="20665"/>
                  <a:pt x="2278" y="21600"/>
                  <a:pt x="2633" y="21600"/>
                </a:cubicBezTo>
                <a:lnTo>
                  <a:pt x="20888" y="21600"/>
                </a:lnTo>
                <a:cubicBezTo>
                  <a:pt x="21281" y="21600"/>
                  <a:pt x="21600" y="20462"/>
                  <a:pt x="21600" y="19059"/>
                </a:cubicBezTo>
                <a:lnTo>
                  <a:pt x="21600" y="2541"/>
                </a:lnTo>
                <a:cubicBezTo>
                  <a:pt x="21600" y="1138"/>
                  <a:pt x="21281" y="0"/>
                  <a:pt x="20888" y="0"/>
                </a:cubicBezTo>
                <a:lnTo>
                  <a:pt x="263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des notes provient d’une autre entité, le lien est fait par la colonne STUDENTS_ID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" grpId="0" animBg="1" advAuto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118</a:t>
            </a:fld>
            <a:endParaRPr/>
          </a:p>
        </p:txBody>
      </p:sp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bi-directionelle</a:t>
            </a:r>
          </a:p>
        </p:txBody>
      </p:sp>
      <p:sp>
        <p:nvSpPr>
          <p:cNvPr id="730" name="Shape 730"/>
          <p:cNvSpPr/>
          <p:nvPr/>
        </p:nvSpPr>
        <p:spPr>
          <a:xfrm>
            <a:off x="1206500" y="35115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Modélise une association de cardinalité 0..1 à N</a:t>
            </a:r>
          </a:p>
        </p:txBody>
      </p:sp>
      <p:sp>
        <p:nvSpPr>
          <p:cNvPr id="731" name="Shape 731"/>
          <p:cNvSpPr/>
          <p:nvPr/>
        </p:nvSpPr>
        <p:spPr>
          <a:xfrm>
            <a:off x="1206500" y="48069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Les deux objets ont connaissance de l’association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" grpId="0" animBg="1" advAuto="0"/>
      <p:bldP spid="731" grpId="0" animBg="1" advAuto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119</a:t>
            </a:fld>
            <a:endParaRPr/>
          </a:p>
        </p:txBody>
      </p:sp>
      <p:sp>
        <p:nvSpPr>
          <p:cNvPr id="734" name="Shape 7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bi-directionelle</a:t>
            </a:r>
          </a:p>
        </p:txBody>
      </p:sp>
      <p:sp>
        <p:nvSpPr>
          <p:cNvPr id="735" name="Shape 735"/>
          <p:cNvSpPr/>
          <p:nvPr/>
        </p:nvSpPr>
        <p:spPr>
          <a:xfrm>
            <a:off x="1079500" y="4876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5334000" y="3987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495519" y="7664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738" name="Shape 738"/>
          <p:cNvSpPr/>
          <p:nvPr/>
        </p:nvSpPr>
        <p:spPr>
          <a:xfrm>
            <a:off x="8280036" y="7664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739" name="Shape 739"/>
          <p:cNvSpPr/>
          <p:nvPr/>
        </p:nvSpPr>
        <p:spPr>
          <a:xfrm>
            <a:off x="1079500" y="2044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40" name="Shape 740"/>
          <p:cNvSpPr/>
          <p:nvPr/>
        </p:nvSpPr>
        <p:spPr>
          <a:xfrm>
            <a:off x="1930400" y="4414519"/>
            <a:ext cx="0" cy="462281"/>
          </a:xfrm>
          <a:prstGeom prst="line">
            <a:avLst/>
          </a:prstGeom>
          <a:ln w="25400">
            <a:solidFill>
              <a:srgbClr val="000000"/>
            </a:solidFill>
            <a:headEnd type="diamon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9855200" y="2044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742" name="Shape 742"/>
          <p:cNvSpPr/>
          <p:nvPr/>
        </p:nvSpPr>
        <p:spPr>
          <a:xfrm>
            <a:off x="9855200" y="4876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743" name="Shape 743"/>
          <p:cNvSpPr/>
          <p:nvPr/>
        </p:nvSpPr>
        <p:spPr>
          <a:xfrm>
            <a:off x="10706100" y="4368800"/>
            <a:ext cx="0" cy="5080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686300" y="2159000"/>
            <a:ext cx="354330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Java application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962400" y="3517900"/>
            <a:ext cx="499110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JDBC Driver</a:t>
            </a:r>
          </a:p>
        </p:txBody>
      </p:sp>
      <p:sp>
        <p:nvSpPr>
          <p:cNvPr id="105" name="Shape 105"/>
          <p:cNvSpPr/>
          <p:nvPr/>
        </p:nvSpPr>
        <p:spPr>
          <a:xfrm>
            <a:off x="2657115" y="4989469"/>
            <a:ext cx="3410671" cy="762001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JDBC-ODBC Bridge</a:t>
            </a:r>
          </a:p>
        </p:txBody>
      </p:sp>
      <p:sp>
        <p:nvSpPr>
          <p:cNvPr id="106" name="Shape 106"/>
          <p:cNvSpPr/>
          <p:nvPr/>
        </p:nvSpPr>
        <p:spPr>
          <a:xfrm>
            <a:off x="6896100" y="4991100"/>
            <a:ext cx="341067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Vendor specific Driver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4300" y="6464300"/>
            <a:ext cx="341067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Vendor specific ODBC</a:t>
            </a:r>
          </a:p>
        </p:txBody>
      </p:sp>
      <p:pic>
        <p:nvPicPr>
          <p:cNvPr id="108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490" y="6458279"/>
            <a:ext cx="1282701" cy="1415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7937500"/>
            <a:ext cx="1282700" cy="141572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 rot="16200000">
            <a:off x="6210300" y="30988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16200000">
            <a:off x="4432300" y="45085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16200000">
            <a:off x="7975600" y="45085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 rot="16200000">
            <a:off x="4432300" y="59817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6200000">
            <a:off x="7975600" y="59817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6200000">
            <a:off x="4432300" y="74549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46" name="Shape 74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120</a:t>
            </a:fld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028700" y="1968499"/>
            <a:ext cx="11976100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4" indent="0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...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/** The unique id. */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@ManyToOne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 </a:t>
            </a:r>
            <a:r>
              <a:rPr>
                <a:solidFill>
                  <a:srgbClr val="0326CC"/>
                </a:solidFill>
              </a:rPr>
              <a:t>mStudent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50" name="Shape 750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121</a:t>
            </a:fld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635000" y="1752600"/>
            <a:ext cx="13004800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unique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</a:t>
            </a:r>
          </a:p>
          <a:p>
            <a:pPr lvl="2" indent="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, mappedBy = </a:t>
            </a:r>
            <a:r>
              <a:rPr>
                <a:solidFill>
                  <a:srgbClr val="3933FF"/>
                </a:solidFill>
              </a:rPr>
              <a:t>"mStudent"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</a:p>
        </p:txBody>
      </p:sp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Many to Many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122</a:t>
            </a:fld>
            <a:endParaRPr/>
          </a:p>
        </p:txBody>
      </p:sp>
    </p:spTree>
  </p:cSld>
  <p:clrMapOvr>
    <a:masterClrMapping/>
  </p:clrMapOvr>
  <p:transition spd="slow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123</a:t>
            </a:fld>
            <a:endParaRPr/>
          </a:p>
        </p:txBody>
      </p:sp>
      <p:sp>
        <p:nvSpPr>
          <p:cNvPr id="757" name="Shape 7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58" name="Shape 758"/>
          <p:cNvSpPr/>
          <p:nvPr/>
        </p:nvSpPr>
        <p:spPr>
          <a:xfrm>
            <a:off x="1206500" y="35115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Modélise une association de cardinalité 0..N à 0..M</a:t>
            </a:r>
          </a:p>
        </p:txBody>
      </p:sp>
      <p:sp>
        <p:nvSpPr>
          <p:cNvPr id="759" name="Shape 759"/>
          <p:cNvSpPr/>
          <p:nvPr/>
        </p:nvSpPr>
        <p:spPr>
          <a:xfrm>
            <a:off x="1206500" y="48069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Similaire dans le fonctionnement à 0..1 à 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0" animBg="1" advAuto="0"/>
      <p:bldP spid="759" grpId="0" animBg="1" advAuto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124</a:t>
            </a:fld>
            <a:endParaRPr/>
          </a:p>
        </p:txBody>
      </p:sp>
      <p:sp>
        <p:nvSpPr>
          <p:cNvPr id="762" name="Shape 7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63" name="Shape 763"/>
          <p:cNvSpPr/>
          <p:nvPr/>
        </p:nvSpPr>
        <p:spPr>
          <a:xfrm>
            <a:off x="1079500" y="5003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5334000" y="4114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495519" y="7918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766" name="Shape 766"/>
          <p:cNvSpPr/>
          <p:nvPr/>
        </p:nvSpPr>
        <p:spPr>
          <a:xfrm>
            <a:off x="8280036" y="7918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767" name="Shape 767"/>
          <p:cNvSpPr/>
          <p:nvPr/>
        </p:nvSpPr>
        <p:spPr>
          <a:xfrm>
            <a:off x="1079500" y="2171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68" name="Shape 768"/>
          <p:cNvSpPr/>
          <p:nvPr/>
        </p:nvSpPr>
        <p:spPr>
          <a:xfrm>
            <a:off x="1930400" y="4541519"/>
            <a:ext cx="0" cy="462281"/>
          </a:xfrm>
          <a:prstGeom prst="line">
            <a:avLst/>
          </a:prstGeom>
          <a:ln w="25400">
            <a:solidFill>
              <a:srgbClr val="000000"/>
            </a:solidFill>
            <a:headEnd type="diamon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9677400" y="1485900"/>
            <a:ext cx="1727200" cy="21590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770" name="Shape 770"/>
          <p:cNvSpPr/>
          <p:nvPr/>
        </p:nvSpPr>
        <p:spPr>
          <a:xfrm>
            <a:off x="9677400" y="5930900"/>
            <a:ext cx="1727200" cy="19812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</p:txBody>
      </p:sp>
      <p:sp>
        <p:nvSpPr>
          <p:cNvPr id="771" name="Shape 771"/>
          <p:cNvSpPr/>
          <p:nvPr/>
        </p:nvSpPr>
        <p:spPr>
          <a:xfrm>
            <a:off x="8674100" y="3873500"/>
            <a:ext cx="3949700" cy="1752600"/>
          </a:xfrm>
          <a:prstGeom prst="roundRect">
            <a:avLst>
              <a:gd name="adj" fmla="val 1087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STUDENTS_GRADES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GRADE_ID</a:t>
            </a:r>
          </a:p>
        </p:txBody>
      </p:sp>
    </p:spTree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74" name="Shape 77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125</a:t>
            </a:fld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635000" y="2006600"/>
            <a:ext cx="130048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777777"/>
                </a:solidFill>
              </a:rPr>
              <a:t>@ManyToMany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@JoinTable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"STUDENTS_GRADES"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joinColumns={@JoinColumn(name=”ID”, referencedColumnName=”STUDENT_ID”)},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inverseJoinColumns={@JoinColumn(name=”ID”, referencedColumnName=”GRADE_ID”)})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</a:p>
        </p:txBody>
      </p:sp>
    </p:spTree>
  </p:cSld>
  <p:clrMapOvr>
    <a:masterClrMapping/>
  </p:clrMapOvr>
  <p:transition spd="slow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78" name="Shape 77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126</a:t>
            </a:fld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673100" y="1536700"/>
            <a:ext cx="119761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4" indent="0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...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/** The unique id. */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777777"/>
                </a:solidFill>
              </a:rPr>
              <a:t>@ManyToMany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@JoinTable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"STUDENTS_GRADES"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joinColumns={@JoinColumn(name=”ID”, referencedColumnName=”GRADE_ID”)},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inverseJoinColumns={@JoinColumn(name=”ID”, referencedColumnName=”   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STUDENT_ID”)})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mStudents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Héritage</a:t>
            </a:r>
          </a:p>
        </p:txBody>
      </p:sp>
      <p:sp>
        <p:nvSpPr>
          <p:cNvPr id="782" name="Shape 782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127</a:t>
            </a:fld>
            <a:endParaRPr/>
          </a:p>
        </p:txBody>
      </p:sp>
    </p:spTree>
  </p:cSld>
  <p:clrMapOvr>
    <a:masterClrMapping/>
  </p:clrMapOvr>
  <p:transition spd="slow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128</a:t>
            </a:fld>
            <a:endParaRPr/>
          </a:p>
        </p:txBody>
      </p:sp>
      <p:sp>
        <p:nvSpPr>
          <p:cNvPr id="785" name="Shape 7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Héritage</a:t>
            </a:r>
          </a:p>
        </p:txBody>
      </p:sp>
      <p:sp>
        <p:nvSpPr>
          <p:cNvPr id="786" name="Shape 786"/>
          <p:cNvSpPr/>
          <p:nvPr/>
        </p:nvSpPr>
        <p:spPr>
          <a:xfrm>
            <a:off x="1028700" y="29654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Faire correspondre un concept purement objet dans un monde relationnel.</a:t>
            </a:r>
          </a:p>
        </p:txBody>
      </p:sp>
      <p:sp>
        <p:nvSpPr>
          <p:cNvPr id="787" name="Shape 787"/>
          <p:cNvSpPr/>
          <p:nvPr/>
        </p:nvSpPr>
        <p:spPr>
          <a:xfrm>
            <a:off x="1028700" y="4851400"/>
            <a:ext cx="118872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Repose sur une colonne discriminante pour les sous-types.</a:t>
            </a:r>
          </a:p>
        </p:txBody>
      </p:sp>
    </p:spTree>
  </p:cSld>
  <p:clrMapOvr>
    <a:masterClrMapping/>
  </p:clrMapOvr>
  <p:transition spd="slow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129</a:t>
            </a:fld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Héritage</a:t>
            </a:r>
          </a:p>
        </p:txBody>
      </p:sp>
      <p:sp>
        <p:nvSpPr>
          <p:cNvPr id="791" name="Shape 791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Badge</a:t>
            </a:r>
          </a:p>
        </p:txBody>
      </p:sp>
      <p:sp>
        <p:nvSpPr>
          <p:cNvPr id="792" name="Shape 792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Person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94" name="Shape 794"/>
          <p:cNvSpPr/>
          <p:nvPr/>
        </p:nvSpPr>
        <p:spPr>
          <a:xfrm>
            <a:off x="19304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9913022" y="3644900"/>
            <a:ext cx="817960" cy="222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144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 How to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533878" y="2489200"/>
            <a:ext cx="9563101" cy="612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Charger le driver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Définir l’URL de la base de données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Etablir la connexion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Créer un Statement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Executer une “Query”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Traiter les résultats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Fermer la connexion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 bldLvl="5" animBg="1" advAuto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130</a:t>
            </a:fld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799" name="Shape 799"/>
          <p:cNvSpPr/>
          <p:nvPr/>
        </p:nvSpPr>
        <p:spPr>
          <a:xfrm>
            <a:off x="1028700" y="29654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Toutes les classes de la hiérarchie sont représentées par la même table.</a:t>
            </a:r>
          </a:p>
        </p:txBody>
      </p:sp>
      <p:sp>
        <p:nvSpPr>
          <p:cNvPr id="800" name="Shape 800"/>
          <p:cNvSpPr/>
          <p:nvPr/>
        </p:nvSpPr>
        <p:spPr>
          <a:xfrm>
            <a:off x="1028700" y="485140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Certaine données seront donc NULL selon les cas</a:t>
            </a:r>
          </a:p>
        </p:txBody>
      </p:sp>
      <p:sp>
        <p:nvSpPr>
          <p:cNvPr id="801" name="Shape 801"/>
          <p:cNvSpPr/>
          <p:nvPr/>
        </p:nvSpPr>
        <p:spPr>
          <a:xfrm>
            <a:off x="1028700" y="66357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+ Rapide (pas de join)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- Beaucoup de colonnes NULL</a:t>
            </a:r>
          </a:p>
        </p:txBody>
      </p:sp>
    </p:spTree>
  </p:cSld>
  <p:clrMapOvr>
    <a:masterClrMapping/>
  </p:clrMapOvr>
  <p:transition spd="slow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131</a:t>
            </a:fld>
            <a:endParaRPr/>
          </a:p>
        </p:txBody>
      </p:sp>
      <p:sp>
        <p:nvSpPr>
          <p:cNvPr id="804" name="Shape 8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805" name="Shape 805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Badge</a:t>
            </a:r>
          </a:p>
        </p:txBody>
      </p:sp>
      <p:sp>
        <p:nvSpPr>
          <p:cNvPr id="806" name="Shape 806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495519" y="7664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808" name="Shape 808"/>
          <p:cNvSpPr/>
          <p:nvPr/>
        </p:nvSpPr>
        <p:spPr>
          <a:xfrm>
            <a:off x="8280036" y="7664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809" name="Shape 809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Person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810" name="Shape 810"/>
          <p:cNvSpPr/>
          <p:nvPr/>
        </p:nvSpPr>
        <p:spPr>
          <a:xfrm>
            <a:off x="19304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9956800" y="3543300"/>
            <a:ext cx="1727200" cy="26543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PICTURE_ID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BADGE_ID</a:t>
            </a:r>
          </a:p>
          <a:p>
            <a:pPr defTabSz="584200">
              <a:spcBef>
                <a:spcPts val="0"/>
              </a:spcBef>
              <a:defRPr sz="1800" b="1">
                <a:latin typeface="+mn-lt"/>
                <a:ea typeface="+mn-ea"/>
                <a:cs typeface="+mn-cs"/>
                <a:sym typeface="Gill Sans"/>
              </a:defRPr>
            </a:pPr>
            <a:r>
              <a:t>TYPE</a:t>
            </a:r>
          </a:p>
        </p:txBody>
      </p:sp>
    </p:spTree>
  </p:cSld>
  <p:clrMapOvr>
    <a:masterClrMapping/>
  </p:clrMapOvr>
  <p:transition spd="slow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132</a:t>
            </a:fld>
            <a:endParaRPr/>
          </a:p>
        </p:txBody>
      </p:sp>
      <p:sp>
        <p:nvSpPr>
          <p:cNvPr id="814" name="Shape 8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815" name="Shape 815"/>
          <p:cNvSpPr/>
          <p:nvPr/>
        </p:nvSpPr>
        <p:spPr>
          <a:xfrm>
            <a:off x="787400" y="2374900"/>
            <a:ext cx="139700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@Table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"STUDENTS"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@Inheritance</a:t>
            </a:r>
            <a:r>
              <a:t>(strategy=InheritanceType.</a:t>
            </a:r>
            <a:r>
              <a:rPr>
                <a:solidFill>
                  <a:srgbClr val="005BFF"/>
                </a:solidFill>
              </a:rPr>
              <a:t>SINGLE_TABLE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@DiscriminatorColumn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"TYPE"</a:t>
            </a:r>
            <a:r>
              <a:t>, discriminatorType = DiscriminatorType.</a:t>
            </a:r>
            <a:r>
              <a:rPr>
                <a:solidFill>
                  <a:srgbClr val="005BFF"/>
                </a:solidFill>
              </a:rPr>
              <a:t>STRING</a:t>
            </a:r>
            <a:r>
              <a:t>,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length = 20)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"P"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"LAST_NAME"</a:t>
            </a:r>
            <a:r>
              <a:t>, length = 35)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133</a:t>
            </a:fld>
            <a:endParaRPr/>
          </a:p>
        </p:txBody>
      </p:sp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819" name="Shape 819"/>
          <p:cNvSpPr/>
          <p:nvPr/>
        </p:nvSpPr>
        <p:spPr>
          <a:xfrm>
            <a:off x="3327400" y="3784600"/>
            <a:ext cx="6057900" cy="29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Students </a:t>
            </a:r>
            <a:r>
              <a:rPr>
                <a:solidFill>
                  <a:srgbClr val="7F0055"/>
                </a:solidFill>
              </a:rPr>
              <a:t>extends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 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Badge </a:t>
            </a:r>
            <a:r>
              <a:rPr>
                <a:solidFill>
                  <a:srgbClr val="0326CC"/>
                </a:solidFill>
              </a:rPr>
              <a:t>mBadge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134</a:t>
            </a:fld>
            <a:endParaRPr/>
          </a:p>
        </p:txBody>
      </p:sp>
      <p:sp>
        <p:nvSpPr>
          <p:cNvPr id="822" name="Shape 8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23" name="Shape 823"/>
          <p:cNvSpPr/>
          <p:nvPr/>
        </p:nvSpPr>
        <p:spPr>
          <a:xfrm>
            <a:off x="1028700" y="32321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Chaque sous classe a sa propre table avec ses colonnes supplémentaires.</a:t>
            </a:r>
          </a:p>
        </p:txBody>
      </p:sp>
      <p:sp>
        <p:nvSpPr>
          <p:cNvPr id="824" name="Shape 824"/>
          <p:cNvSpPr/>
          <p:nvPr/>
        </p:nvSpPr>
        <p:spPr>
          <a:xfrm>
            <a:off x="1028700" y="5626100"/>
            <a:ext cx="118872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pPr>
            <a:r>
              <a:t>+ Schéma plus normalisé</a:t>
            </a:r>
          </a:p>
          <a:p>
            <a:pPr algn="l"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pPr>
            <a:r>
              <a:t>+ Plus extensible puisqu’il ne faut pas modifier la table mère</a:t>
            </a:r>
          </a:p>
          <a:p>
            <a:pPr algn="l"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pPr>
            <a:r>
              <a:t>- Jointure pouvant ralentir les performances</a:t>
            </a:r>
          </a:p>
        </p:txBody>
      </p:sp>
    </p:spTree>
  </p:cSld>
  <p:clrMapOvr>
    <a:masterClrMapping/>
  </p:clrMapOvr>
  <p:transition spd="slow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135</a:t>
            </a:fld>
            <a:endParaRPr/>
          </a:p>
        </p:txBody>
      </p:sp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28" name="Shape 828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Badge</a:t>
            </a:r>
          </a:p>
        </p:txBody>
      </p:sp>
      <p:sp>
        <p:nvSpPr>
          <p:cNvPr id="829" name="Shape 829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831" name="Shape 831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832" name="Shape 832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Person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833" name="Shape 833"/>
          <p:cNvSpPr/>
          <p:nvPr/>
        </p:nvSpPr>
        <p:spPr>
          <a:xfrm>
            <a:off x="19304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10083800" y="2298700"/>
            <a:ext cx="1727200" cy="26543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PERSONS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PICTURE_ID</a:t>
            </a:r>
          </a:p>
          <a:p>
            <a:pPr defTabSz="584200">
              <a:spcBef>
                <a:spcPts val="0"/>
              </a:spcBef>
              <a:defRPr sz="1800" b="1">
                <a:latin typeface="+mn-lt"/>
                <a:ea typeface="+mn-ea"/>
                <a:cs typeface="+mn-cs"/>
                <a:sym typeface="Gill Sans"/>
              </a:defRPr>
            </a:pPr>
            <a:r>
              <a:t>TYPE</a:t>
            </a:r>
          </a:p>
        </p:txBody>
      </p:sp>
      <p:sp>
        <p:nvSpPr>
          <p:cNvPr id="835" name="Shape 835"/>
          <p:cNvSpPr/>
          <p:nvPr/>
        </p:nvSpPr>
        <p:spPr>
          <a:xfrm>
            <a:off x="10083800" y="5651500"/>
            <a:ext cx="1727200" cy="21336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PERSON_ID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BADGE_ID</a:t>
            </a:r>
          </a:p>
        </p:txBody>
      </p:sp>
    </p:spTree>
  </p:cSld>
  <p:clrMapOvr>
    <a:masterClrMapping/>
  </p:clrMapOvr>
  <p:transition spd="slow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136</a:t>
            </a:fld>
            <a:endParaRPr/>
          </a:p>
        </p:txBody>
      </p:sp>
      <p:sp>
        <p:nvSpPr>
          <p:cNvPr id="838" name="Shape 8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39" name="Shape 839"/>
          <p:cNvSpPr/>
          <p:nvPr/>
        </p:nvSpPr>
        <p:spPr>
          <a:xfrm>
            <a:off x="787400" y="2374900"/>
            <a:ext cx="139700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@Table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"PERSONS"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@Inheritance</a:t>
            </a:r>
            <a:r>
              <a:t>(strategy=InheritanceType.</a:t>
            </a:r>
            <a:r>
              <a:rPr>
                <a:solidFill>
                  <a:srgbClr val="005BFF"/>
                </a:solidFill>
              </a:rPr>
              <a:t>JOINED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@DiscriminatorColumn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"TYPE"</a:t>
            </a:r>
            <a:r>
              <a:t>, discriminatorType = DiscriminatorType.</a:t>
            </a:r>
            <a:r>
              <a:rPr>
                <a:solidFill>
                  <a:srgbClr val="005BFF"/>
                </a:solidFill>
              </a:rPr>
              <a:t>STRING</a:t>
            </a:r>
            <a:r>
              <a:t>,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length=20)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"P"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"LAST_NAME"</a:t>
            </a:r>
            <a:r>
              <a:t>, length = 35)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137</a:t>
            </a:fld>
            <a:endParaRPr/>
          </a:p>
        </p:txBody>
      </p:sp>
      <p:sp>
        <p:nvSpPr>
          <p:cNvPr id="842" name="Shape 8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43" name="Shape 843"/>
          <p:cNvSpPr/>
          <p:nvPr/>
        </p:nvSpPr>
        <p:spPr>
          <a:xfrm>
            <a:off x="3327400" y="3771900"/>
            <a:ext cx="60579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@Table(</a:t>
            </a:r>
            <a:r>
              <a:t>name =</a:t>
            </a:r>
            <a:r>
              <a:rPr>
                <a:solidFill>
                  <a:srgbClr val="797979"/>
                </a:solidFill>
              </a:rPr>
              <a:t> </a:t>
            </a:r>
            <a:r>
              <a:rPr>
                <a:solidFill>
                  <a:srgbClr val="2A00FF"/>
                </a:solidFill>
              </a:rPr>
              <a:t>"STUDENTS"</a:t>
            </a:r>
            <a:r>
              <a:rPr>
                <a:solidFill>
                  <a:srgbClr val="797979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Students </a:t>
            </a:r>
            <a:r>
              <a:rPr>
                <a:solidFill>
                  <a:srgbClr val="7F0055"/>
                </a:solidFill>
              </a:rPr>
              <a:t>extends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 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Badge </a:t>
            </a:r>
            <a:r>
              <a:rPr>
                <a:solidFill>
                  <a:srgbClr val="0326CC"/>
                </a:solidFill>
              </a:rPr>
              <a:t>mBadge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JPQL</a:t>
            </a:r>
          </a:p>
        </p:txBody>
      </p:sp>
      <p:sp>
        <p:nvSpPr>
          <p:cNvPr id="846" name="Shape 84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138</a:t>
            </a:fld>
            <a:endParaRPr/>
          </a:p>
        </p:txBody>
      </p:sp>
    </p:spTree>
  </p:cSld>
  <p:clrMapOvr>
    <a:masterClrMapping/>
  </p:clrMapOvr>
  <p:transition spd="slow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139</a:t>
            </a:fld>
            <a:endParaRPr/>
          </a:p>
        </p:txBody>
      </p:sp>
      <p:sp>
        <p:nvSpPr>
          <p:cNvPr id="849" name="Shape 8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JPQL</a:t>
            </a:r>
          </a:p>
        </p:txBody>
      </p:sp>
      <p:sp>
        <p:nvSpPr>
          <p:cNvPr id="850" name="Shape 850"/>
          <p:cNvSpPr/>
          <p:nvPr/>
        </p:nvSpPr>
        <p:spPr>
          <a:xfrm>
            <a:off x="1028700" y="3028949"/>
            <a:ext cx="1094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Similaire à SQL mais adapté au monde objet</a:t>
            </a:r>
          </a:p>
        </p:txBody>
      </p:sp>
      <p:sp>
        <p:nvSpPr>
          <p:cNvPr id="851" name="Shape 851"/>
          <p:cNvSpPr/>
          <p:nvPr/>
        </p:nvSpPr>
        <p:spPr>
          <a:xfrm>
            <a:off x="1028700" y="5099050"/>
            <a:ext cx="118872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Peut être utilisé pour des requêtes ou des modifications en masse.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Charger le driver</a:t>
            </a:r>
          </a:p>
        </p:txBody>
      </p:sp>
      <p:sp>
        <p:nvSpPr>
          <p:cNvPr id="123" name="Shape 123"/>
          <p:cNvSpPr/>
          <p:nvPr/>
        </p:nvSpPr>
        <p:spPr>
          <a:xfrm>
            <a:off x="835378" y="4660900"/>
            <a:ext cx="11658601" cy="612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nécessaire en Java 1.6 uniquement Java 1.5 et précedent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787400" y="2947610"/>
            <a:ext cx="11455400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3600"/>
              <a:t>try {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3600"/>
              <a:t>Class.forName("com.mysql.jdbc.Driver");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3600"/>
              <a:t>Class.forName("oracle.jdbc.driver.OracleDriver");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3600"/>
              <a:t>} catch (ClassNotFoundException cnfe) {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3600"/>
              <a:t>System.out.println("Error loading driver: " cnfe);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3600"/>
              <a:t>}</a:t>
            </a:r>
          </a:p>
        </p:txBody>
      </p:sp>
    </p:spTree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140</a:t>
            </a:fld>
            <a:endParaRPr/>
          </a:p>
        </p:txBody>
      </p:sp>
      <p:sp>
        <p:nvSpPr>
          <p:cNvPr id="854" name="Shape 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Syntaxe d’une requête</a:t>
            </a:r>
          </a:p>
        </p:txBody>
      </p:sp>
      <p:sp>
        <p:nvSpPr>
          <p:cNvPr id="855" name="Shape 855"/>
          <p:cNvSpPr/>
          <p:nvPr/>
        </p:nvSpPr>
        <p:spPr>
          <a:xfrm>
            <a:off x="342900" y="4838700"/>
            <a:ext cx="144145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TypedQuery&lt;Student&gt; query = 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getEntityManager().createQuery(</a:t>
            </a:r>
            <a:r>
              <a:rPr>
                <a:solidFill>
                  <a:srgbClr val="3933FF"/>
                </a:solidFill>
              </a:rPr>
              <a:t>"SELECT s FROM Student s"</a:t>
            </a:r>
            <a:r>
              <a:t>, 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</p:txBody>
      </p:sp>
      <p:sp>
        <p:nvSpPr>
          <p:cNvPr id="856" name="Shape 856"/>
          <p:cNvSpPr/>
          <p:nvPr/>
        </p:nvSpPr>
        <p:spPr>
          <a:xfrm>
            <a:off x="342900" y="3022600"/>
            <a:ext cx="102235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ts val="5000"/>
              </a:lnSpc>
              <a:spcBef>
                <a:spcPts val="0"/>
              </a:spcBef>
              <a:defRPr>
                <a:solidFill>
                  <a:srgbClr val="88006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</a:t>
            </a:r>
            <a:r>
              <a:rPr>
                <a:solidFill>
                  <a:srgbClr val="222222"/>
                </a:solidFill>
              </a:rPr>
              <a:t> </a:t>
            </a:r>
            <a:r>
              <a:t>FROM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...[</a:t>
            </a:r>
            <a:r>
              <a:t>WHERE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...]</a:t>
            </a:r>
            <a:endParaRPr>
              <a:solidFill>
                <a:srgbClr val="222222"/>
              </a:solidFill>
            </a:endParaRPr>
          </a:p>
          <a:p>
            <a:pPr algn="l">
              <a:lnSpc>
                <a:spcPts val="5000"/>
              </a:lnSpc>
              <a:spcBef>
                <a:spcPts val="0"/>
              </a:spcBef>
              <a:defRPr>
                <a:solidFill>
                  <a:srgbClr val="88006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[</a:t>
            </a:r>
            <a:r>
              <a:t>GROUP</a:t>
            </a:r>
            <a:r>
              <a:rPr>
                <a:solidFill>
                  <a:srgbClr val="222222"/>
                </a:solidFill>
              </a:rPr>
              <a:t> </a:t>
            </a:r>
            <a:r>
              <a:t>BY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[</a:t>
            </a:r>
            <a:r>
              <a:t>HAVING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...]]</a:t>
            </a:r>
            <a:endParaRPr>
              <a:solidFill>
                <a:srgbClr val="222222"/>
              </a:solidFill>
            </a:endParaRPr>
          </a:p>
          <a:p>
            <a:pPr algn="l">
              <a:lnSpc>
                <a:spcPts val="5000"/>
              </a:lnSpc>
              <a:spcBef>
                <a:spcPts val="0"/>
              </a:spcBef>
              <a:defRPr>
                <a:solidFill>
                  <a:srgbClr val="88006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[</a:t>
            </a:r>
            <a:r>
              <a:t>ORDER</a:t>
            </a:r>
            <a:r>
              <a:rPr>
                <a:solidFill>
                  <a:srgbClr val="222222"/>
                </a:solidFill>
              </a:rPr>
              <a:t> </a:t>
            </a:r>
            <a:r>
              <a:t>BY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...]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1689100" y="6699250"/>
            <a:ext cx="11163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Requêtes sous forme de chaine de caractères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+ Facile pour les personnes qui connaissent SQL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- Pas typées</a:t>
            </a:r>
          </a:p>
        </p:txBody>
      </p:sp>
    </p:spTree>
  </p:cSld>
  <p:clrMapOvr>
    <a:masterClrMapping/>
  </p:clrMapOvr>
  <p:transition spd="slow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141</a:t>
            </a:fld>
            <a:endParaRPr/>
          </a:p>
        </p:txBody>
      </p:sp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Syntaxe d’une requête</a:t>
            </a:r>
          </a:p>
        </p:txBody>
      </p:sp>
      <p:sp>
        <p:nvSpPr>
          <p:cNvPr id="861" name="Shape 861"/>
          <p:cNvSpPr/>
          <p:nvPr/>
        </p:nvSpPr>
        <p:spPr>
          <a:xfrm>
            <a:off x="1079500" y="3759200"/>
            <a:ext cx="9987112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CriteriaBuilder qb = getEntityManager().getCriteriaBuilder();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CriteriaQuery&lt;Student&gt; c = qb.createQuery(Student.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TypedQuery&lt;Student&gt; query = getEntityManager().createQuery(c);</a:t>
            </a:r>
          </a:p>
        </p:txBody>
      </p:sp>
      <p:sp>
        <p:nvSpPr>
          <p:cNvPr id="862" name="Shape 862"/>
          <p:cNvSpPr/>
          <p:nvPr/>
        </p:nvSpPr>
        <p:spPr>
          <a:xfrm>
            <a:off x="1079500" y="6356350"/>
            <a:ext cx="102235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Requêtes sous forme d’appels API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- Moins lisible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+ En partie validée par le compilateur JAVA</a:t>
            </a:r>
          </a:p>
        </p:txBody>
      </p:sp>
    </p:spTree>
  </p:cSld>
  <p:clrMapOvr>
    <a:masterClrMapping/>
  </p:clrMapOvr>
  <p:transition spd="slow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142</a:t>
            </a:fld>
            <a:endParaRPr/>
          </a:p>
        </p:txBody>
      </p:sp>
      <p:sp>
        <p:nvSpPr>
          <p:cNvPr id="865" name="Shape 8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Requêtes nommées</a:t>
            </a:r>
          </a:p>
        </p:txBody>
      </p:sp>
      <p:sp>
        <p:nvSpPr>
          <p:cNvPr id="866" name="Shape 866"/>
          <p:cNvSpPr/>
          <p:nvPr/>
        </p:nvSpPr>
        <p:spPr>
          <a:xfrm>
            <a:off x="787400" y="2540000"/>
            <a:ext cx="130048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@NamedQuery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"findAllStudentsByFirstName"</a:t>
            </a:r>
            <a:r>
              <a:rPr>
                <a:solidFill>
                  <a:srgbClr val="000000"/>
                </a:solidFill>
              </a:rPr>
              <a:t>, 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query = </a:t>
            </a:r>
            <a:r>
              <a:t>"SELECT s FROM Student s WHERE s.firstName = :firstname"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@SecondaryTable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rPr>
                <a:solidFill>
                  <a:srgbClr val="000000"/>
                </a:solidFill>
              </a:rPr>
              <a:t>, </a:t>
            </a:r>
            <a:r>
              <a:t>pkJoinColumns = @PrimaryKeyJoinColumn(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  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referencedColumnName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</p:txBody>
      </p:sp>
      <p:sp>
        <p:nvSpPr>
          <p:cNvPr id="867" name="Shape 867"/>
          <p:cNvSpPr/>
          <p:nvPr/>
        </p:nvSpPr>
        <p:spPr>
          <a:xfrm>
            <a:off x="787400" y="6223000"/>
            <a:ext cx="13004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TypedQuery&lt;Student&gt; queryStudentsByFirstName = getEntityManager().</a:t>
            </a: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createNamedQuery("findAllStudentsByFirstName", 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queryStudentsByFirstName.setParameter(</a:t>
            </a:r>
            <a:r>
              <a:rPr>
                <a:solidFill>
                  <a:srgbClr val="3933FF"/>
                </a:solidFill>
              </a:rPr>
              <a:t>"firstname"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"Steve"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Collection&lt;Student&gt; students = queryStudentsByFirstName.getResultList();</a:t>
            </a:r>
          </a:p>
        </p:txBody>
      </p:sp>
    </p:spTree>
  </p:cSld>
  <p:clrMapOvr>
    <a:masterClrMapping/>
  </p:clrMapOvr>
  <p:transition spd="slow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143</a:t>
            </a:fld>
            <a:endParaRPr/>
          </a:p>
        </p:txBody>
      </p:sp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Requêtes natives</a:t>
            </a:r>
          </a:p>
        </p:txBody>
      </p:sp>
      <p:sp>
        <p:nvSpPr>
          <p:cNvPr id="871" name="Shape 871"/>
          <p:cNvSpPr/>
          <p:nvPr/>
        </p:nvSpPr>
        <p:spPr>
          <a:xfrm>
            <a:off x="635000" y="3416300"/>
            <a:ext cx="13004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Query query3 = getEntityManager().createNativeQuery(</a:t>
            </a:r>
          </a:p>
          <a:p>
            <a:pPr lvl="7" indent="16002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3933FF"/>
                </a:solidFill>
              </a:rPr>
              <a:t>"select FIRST_NAME, LAST_NAME from STUDENTS"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@SuppressWarnings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933FF"/>
                </a:solidFill>
              </a:rPr>
              <a:t>"unchecked"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List&lt;String[]&gt; list = query3.getResultList();</a:t>
            </a:r>
          </a:p>
        </p:txBody>
      </p:sp>
    </p:spTree>
  </p:cSld>
  <p:clrMapOvr>
    <a:masterClrMapping/>
  </p:clrMapOvr>
  <p:transition spd="slow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144</a:t>
            </a:fld>
            <a:endParaRPr/>
          </a:p>
        </p:txBody>
      </p:sp>
      <p:sp>
        <p:nvSpPr>
          <p:cNvPr id="874" name="Shape 8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875" name="Shape 875"/>
          <p:cNvSpPr/>
          <p:nvPr/>
        </p:nvSpPr>
        <p:spPr>
          <a:xfrm>
            <a:off x="864718" y="5740400"/>
            <a:ext cx="1084639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http://jcp.org/aboutJava/communityprocess/final/jsr317/index.html</a:t>
            </a:r>
          </a:p>
        </p:txBody>
      </p:sp>
      <p:sp>
        <p:nvSpPr>
          <p:cNvPr id="876" name="Shape 876"/>
          <p:cNvSpPr/>
          <p:nvPr/>
        </p:nvSpPr>
        <p:spPr>
          <a:xfrm>
            <a:off x="864718" y="4762500"/>
            <a:ext cx="915352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200" u="sng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http://docs.oracle.com/javaee/6/tutorial/doc/bnbpy.html</a:t>
            </a:r>
          </a:p>
        </p:txBody>
      </p:sp>
      <p:sp>
        <p:nvSpPr>
          <p:cNvPr id="877" name="Shape 877"/>
          <p:cNvSpPr/>
          <p:nvPr/>
        </p:nvSpPr>
        <p:spPr>
          <a:xfrm>
            <a:off x="862237" y="3784600"/>
            <a:ext cx="1041539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200" u="sng">
                <a:latin typeface="+mn-lt"/>
                <a:ea typeface="+mn-ea"/>
                <a:cs typeface="+mn-cs"/>
                <a:sym typeface="Gill Sans"/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http://www.vogella.com/articles/JavaPersistenceAPI/article.html</a:t>
            </a:r>
          </a:p>
        </p:txBody>
      </p:sp>
    </p:spTree>
  </p:cSld>
  <p:clrMapOvr>
    <a:masterClrMapping/>
  </p:clrMapOvr>
  <p:transition spd="slow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145</a:t>
            </a:fld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2438400" y="3124200"/>
            <a:ext cx="81280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Java Persistence API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054100" y="3987800"/>
            <a:ext cx="10883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Préparez la base de données avec le script Students_DB.sql</a:t>
            </a:r>
          </a:p>
        </p:txBody>
      </p:sp>
      <p:sp>
        <p:nvSpPr>
          <p:cNvPr id="128" name="Shape 128"/>
          <p:cNvSpPr/>
          <p:nvPr/>
        </p:nvSpPr>
        <p:spPr>
          <a:xfrm>
            <a:off x="1054100" y="60642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Vérifiez que des données sont présentes</a:t>
            </a:r>
          </a:p>
        </p:txBody>
      </p:sp>
      <p:pic>
        <p:nvPicPr>
          <p:cNvPr id="129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Définir l’URL</a:t>
            </a:r>
          </a:p>
        </p:txBody>
      </p:sp>
      <p:sp>
        <p:nvSpPr>
          <p:cNvPr id="133" name="Shape 133"/>
          <p:cNvSpPr/>
          <p:nvPr/>
        </p:nvSpPr>
        <p:spPr>
          <a:xfrm>
            <a:off x="596900" y="6375400"/>
            <a:ext cx="114554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jdbc:mysql://localhost:3008/test</a:t>
            </a:r>
          </a:p>
        </p:txBody>
      </p:sp>
      <p:sp>
        <p:nvSpPr>
          <p:cNvPr id="134" name="Shape 134"/>
          <p:cNvSpPr/>
          <p:nvPr/>
        </p:nvSpPr>
        <p:spPr>
          <a:xfrm>
            <a:off x="340078" y="3441700"/>
            <a:ext cx="11734801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  <a:lvl2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2pPr>
          </a:lstStyle>
          <a:p>
            <a:r>
              <a:t>Format: </a:t>
            </a:r>
          </a:p>
          <a:p>
            <a:pPr lvl="1"/>
            <a:r>
              <a:t>jdbc:vendor://dbhost:port/database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Etablir la connexion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632017" y="2679700"/>
            <a:ext cx="13004801" cy="589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JDBC_DRIVER = "com.mysql.jdbc.Driver";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DB_URL = "jdbc:mysql://localhost:3306/Students_DB";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USER = "root";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PASS = "";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Connection conn = null;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Statement stmt = null;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Class.forName(JDBC_DRIVER);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System.out.println("Connecting to database...");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conn = DriverManager.getConnection(DB_URL, USER, PASS);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Charger des informations sur la DB</a:t>
            </a:r>
          </a:p>
        </p:txBody>
      </p:sp>
      <p:sp>
        <p:nvSpPr>
          <p:cNvPr id="142" name="Shape 142"/>
          <p:cNvSpPr/>
          <p:nvPr/>
        </p:nvSpPr>
        <p:spPr>
          <a:xfrm>
            <a:off x="393700" y="3467100"/>
            <a:ext cx="12217400" cy="455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DatabaseMetaData dbMetaData = conn.getMetaData();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String productName = dbMetaData.getDatabaseProductName();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System.out.println("Database: " + productName);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String productVersion = dbMetaData.getDatabaseProductVersion();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System.out.println("Version: " + productVersion);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054100" y="37528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Créez un test unitaire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Première connexion</a:t>
            </a:r>
          </a:p>
        </p:txBody>
      </p:sp>
      <p:sp>
        <p:nvSpPr>
          <p:cNvPr id="147" name="Shape 147"/>
          <p:cNvSpPr/>
          <p:nvPr/>
        </p:nvSpPr>
        <p:spPr>
          <a:xfrm>
            <a:off x="1054100" y="52768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Connectez vous à la DB</a:t>
            </a:r>
          </a:p>
        </p:txBody>
      </p:sp>
      <p:sp>
        <p:nvSpPr>
          <p:cNvPr id="148" name="Shape 148"/>
          <p:cNvSpPr/>
          <p:nvPr/>
        </p:nvSpPr>
        <p:spPr>
          <a:xfrm>
            <a:off x="1054100" y="65849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Afficher les informations sur la DB</a:t>
            </a:r>
          </a:p>
        </p:txBody>
      </p:sp>
      <p:pic>
        <p:nvPicPr>
          <p:cNvPr id="149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438400" y="3124200"/>
            <a:ext cx="81280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Persistence des données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Etablir un statement</a:t>
            </a:r>
          </a:p>
        </p:txBody>
      </p:sp>
      <p:sp>
        <p:nvSpPr>
          <p:cNvPr id="153" name="Shape 153"/>
          <p:cNvSpPr/>
          <p:nvPr/>
        </p:nvSpPr>
        <p:spPr>
          <a:xfrm>
            <a:off x="936978" y="3225800"/>
            <a:ext cx="11277601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Un “Statement” envoi une commande ou une requête au SGBD</a:t>
            </a:r>
          </a:p>
        </p:txBody>
      </p:sp>
      <p:sp>
        <p:nvSpPr>
          <p:cNvPr id="154" name="Shape 154"/>
          <p:cNvSpPr/>
          <p:nvPr/>
        </p:nvSpPr>
        <p:spPr>
          <a:xfrm>
            <a:off x="-2123722" y="3213100"/>
            <a:ext cx="14097001" cy="623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Statement statement = </a:t>
            </a:r>
          </a:p>
          <a:p>
            <a:pPr lvl="6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connection.createStatement()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Executer une requête</a:t>
            </a:r>
          </a:p>
        </p:txBody>
      </p:sp>
      <p:sp>
        <p:nvSpPr>
          <p:cNvPr id="158" name="Shape 158"/>
          <p:cNvSpPr/>
          <p:nvPr/>
        </p:nvSpPr>
        <p:spPr>
          <a:xfrm>
            <a:off x="-993422" y="2311400"/>
            <a:ext cx="13716001" cy="623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statement.executeQuery("SELECT … FROM 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statement.executeUpdate("UPDATE 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statement.executeUpdate("INSERT 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statement.executeUpdate("DELETE…");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statement.execute("CREATE TABLE…");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statement.execute("DROP TABLE …")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Traiter le résultat</a:t>
            </a:r>
          </a:p>
        </p:txBody>
      </p:sp>
      <p:sp>
        <p:nvSpPr>
          <p:cNvPr id="162" name="Shape 162"/>
          <p:cNvSpPr/>
          <p:nvPr/>
        </p:nvSpPr>
        <p:spPr>
          <a:xfrm>
            <a:off x="1419578" y="3187700"/>
            <a:ext cx="11417301" cy="549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ResultSet rs = stmt.executeQuery(sql);</a:t>
            </a:r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while (rs.next()) {</a:t>
            </a:r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int id = rs.getInt("id");</a:t>
            </a:r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Date birthdate = rs.getDate("birth_date");</a:t>
            </a:r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System.out.print("ID: " + id);</a:t>
            </a:r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System.out.println(", Birthdate: " + birthdate);</a:t>
            </a:r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054100" y="46164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Affichez la liste des étudiants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Interroger la DB</a:t>
            </a:r>
          </a:p>
        </p:txBody>
      </p:sp>
      <p:pic>
        <p:nvPicPr>
          <p:cNvPr id="167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Gestion des exceptions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936978" y="3225800"/>
            <a:ext cx="11417301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Il FAUT toujours fermer les “statements” et les  “connections” après utilisation. Sinon on risque les “connection leaks”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Mais comment le faire proprement dans le cas d’une exceptions?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Gestion des exceptions</a:t>
            </a:r>
          </a:p>
        </p:txBody>
      </p:sp>
      <p:sp>
        <p:nvSpPr>
          <p:cNvPr id="175" name="Shape 175"/>
          <p:cNvSpPr/>
          <p:nvPr/>
        </p:nvSpPr>
        <p:spPr>
          <a:xfrm>
            <a:off x="149578" y="3225800"/>
            <a:ext cx="12700001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Dans le cas d’une exception il faut fermer les connexions mais...</a:t>
            </a:r>
          </a:p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La fermeture d’une connexions peut entrainer ... une exception</a:t>
            </a:r>
          </a:p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C’est aussi vrai pour la fermeture d’un statement ou d’un resultSet</a:t>
            </a:r>
          </a:p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Ce qui nous donne une gestion des erreurs très lourde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357100" cy="1587500"/>
          </a:xfrm>
          <a:prstGeom prst="rect">
            <a:avLst/>
          </a:prstGeom>
        </p:spPr>
        <p:txBody>
          <a:bodyPr/>
          <a:lstStyle/>
          <a:p>
            <a:r>
              <a:t>Problème majeur n°1 : la gestion des erreurs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72051" y="2019300"/>
            <a:ext cx="12065001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JDBC_DRIVER = "com.mysql.jdbc.Driver";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DB_URL = "jdbc:mysql://localhost:3306/Students_DB";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USER = "root";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PASS = "";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Connection conn = null;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Statement stmt = null;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try {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STEP 2: Register JDBC driver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Class.forName("com.mysql.jdbc.Driver");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STEP 3: Open a connection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System.out.println("Connecting to database...");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conn = DriverManager.getConnection(DB_URL, USER, PASS);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// STEP 4: Execute a query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System.out.println("Creating statement...");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stmt = conn.createStatement();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String sql;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sql = "SELECT id, first_name, last_name, birth_date FROM students";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ResultSet rs = stmt.executeQuery(sql);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44500" y="254000"/>
            <a:ext cx="12204700" cy="1587500"/>
          </a:xfrm>
          <a:prstGeom prst="rect">
            <a:avLst/>
          </a:prstGeom>
        </p:spPr>
        <p:txBody>
          <a:bodyPr/>
          <a:lstStyle/>
          <a:p>
            <a:r>
              <a:t>Problème majeur n°1 : la gestion des erreurs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57584" y="2482850"/>
            <a:ext cx="12293601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while (rs.next())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// Retrieve by column name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int id = rs.getInt("id");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Date birthdate = rs.getDate("birth_date");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String firstname = rs.getString("first_name");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String lastname = rs.getString("last_name");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// Display values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System.out.print("ID: " + id);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System.out.print(", First Name: " + firstname);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System.out.print(", Last Name: " + lastname);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System.out.println(", Birthdate: " + birthdate);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STEP 6: Clean-up environment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rs.close();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stmt.close();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conn.close();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279400" y="254000"/>
            <a:ext cx="12268200" cy="1587500"/>
          </a:xfrm>
          <a:prstGeom prst="rect">
            <a:avLst/>
          </a:prstGeom>
        </p:spPr>
        <p:txBody>
          <a:bodyPr/>
          <a:lstStyle/>
          <a:p>
            <a:r>
              <a:t>Problème majeur n°1 : la gestion des erreurs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054522" y="2228850"/>
            <a:ext cx="594122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 catch (SQLException se)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Handle errors for JDBC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se.printStackTrace();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 catch (Exception e)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Handle errors for Class.forName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e.printStackTrace();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 finally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finally block used to close resources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try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if (stmt != null) { stmt.close(); }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 catch (SQLException se2)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se2.printStackTrace();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}// nothing we can do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try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if (conn != null) { conn.close() }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 catch (SQLException se)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se.printStackTrace();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}// end finally try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}// end try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279400" y="254000"/>
            <a:ext cx="12268200" cy="1587500"/>
          </a:xfrm>
          <a:prstGeom prst="rect">
            <a:avLst/>
          </a:prstGeom>
        </p:spPr>
        <p:txBody>
          <a:bodyPr/>
          <a:lstStyle/>
          <a:p>
            <a:r>
              <a:t>Problème majeur n°2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69124" y="3200399"/>
            <a:ext cx="118872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JDBC repose sur la création de chaines de caractères:</a:t>
            </a:r>
          </a:p>
        </p:txBody>
      </p:sp>
      <p:sp>
        <p:nvSpPr>
          <p:cNvPr id="192" name="Shape 192"/>
          <p:cNvSpPr/>
          <p:nvPr/>
        </p:nvSpPr>
        <p:spPr>
          <a:xfrm>
            <a:off x="4074678" y="5378450"/>
            <a:ext cx="580094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de vérification de type</a:t>
            </a:r>
          </a:p>
        </p:txBody>
      </p:sp>
      <p:sp>
        <p:nvSpPr>
          <p:cNvPr id="193" name="Shape 193"/>
          <p:cNvSpPr/>
          <p:nvPr/>
        </p:nvSpPr>
        <p:spPr>
          <a:xfrm>
            <a:off x="4078200" y="4406900"/>
            <a:ext cx="648462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de vérification de syntaxe</a:t>
            </a:r>
          </a:p>
        </p:txBody>
      </p:sp>
      <p:sp>
        <p:nvSpPr>
          <p:cNvPr id="194" name="Shape 194"/>
          <p:cNvSpPr/>
          <p:nvPr/>
        </p:nvSpPr>
        <p:spPr>
          <a:xfrm>
            <a:off x="4077630" y="6489700"/>
            <a:ext cx="290136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Très répétitif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la fin d’une session utilisateurs les objets en mémoire sont perdus.</a:t>
            </a:r>
          </a:p>
          <a:p>
            <a:endParaRPr/>
          </a:p>
          <a:p>
            <a:r>
              <a:t>Rendre un objet ou une donnée persistente c’est la sauvegarder sur un support non-volatile pour le réutiliser lors d’une session ultérieure.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Persistence des données?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279400" y="254000"/>
            <a:ext cx="12268200" cy="1587500"/>
          </a:xfrm>
          <a:prstGeom prst="rect">
            <a:avLst/>
          </a:prstGeom>
        </p:spPr>
        <p:txBody>
          <a:bodyPr/>
          <a:lstStyle/>
          <a:p>
            <a:r>
              <a:t>Problème majeur n°3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56424" y="3340099"/>
            <a:ext cx="118872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de méta-données sur la structure dans le code:</a:t>
            </a:r>
          </a:p>
        </p:txBody>
      </p:sp>
      <p:sp>
        <p:nvSpPr>
          <p:cNvPr id="199" name="Shape 199"/>
          <p:cNvSpPr/>
          <p:nvPr/>
        </p:nvSpPr>
        <p:spPr>
          <a:xfrm>
            <a:off x="2336905" y="5149850"/>
            <a:ext cx="8320535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Le programme et la structure de DB 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peuvent être désynchronisés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Dissection du test complet</a:t>
            </a:r>
          </a:p>
        </p:txBody>
      </p:sp>
      <p:pic>
        <p:nvPicPr>
          <p:cNvPr id="203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sp>
        <p:nvSpPr>
          <p:cNvPr id="207" name="Shape 207"/>
          <p:cNvSpPr/>
          <p:nvPr/>
        </p:nvSpPr>
        <p:spPr>
          <a:xfrm>
            <a:off x="936978" y="3225800"/>
            <a:ext cx="11417301" cy="586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ACID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ATOMIC: tout ou rien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COHERENCE: pas de contraintes non respectées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ISOLATION: la transaction est isolée des autres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DURABILITY: une fois que c’est fait... c’est fait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 advAuto="0"/>
      <p:bldP spid="206" grpId="0" animBg="1" advAuto="0"/>
      <p:bldP spid="207" grpId="0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1181542" y="2673350"/>
            <a:ext cx="8013469" cy="1651000"/>
            <a:chOff x="0" y="0"/>
            <a:chExt cx="8013468" cy="1650999"/>
          </a:xfrm>
        </p:grpSpPr>
        <p:sp>
          <p:nvSpPr>
            <p:cNvPr id="211" name="Shape 211"/>
            <p:cNvSpPr/>
            <p:nvPr/>
          </p:nvSpPr>
          <p:spPr>
            <a:xfrm>
              <a:off x="1793457" y="927099"/>
              <a:ext cx="6220012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conn.setAutoCommit(false);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0"/>
              <a:ext cx="6889106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Désactivation de l’auto-commit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1051844" y="4959350"/>
            <a:ext cx="9801970" cy="1600200"/>
            <a:chOff x="0" y="0"/>
            <a:chExt cx="9801969" cy="1600199"/>
          </a:xfrm>
        </p:grpSpPr>
        <p:sp>
          <p:nvSpPr>
            <p:cNvPr id="214" name="Shape 214"/>
            <p:cNvSpPr/>
            <p:nvPr/>
          </p:nvSpPr>
          <p:spPr>
            <a:xfrm>
              <a:off x="2020042" y="876299"/>
              <a:ext cx="3404556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conn.commit();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0"/>
              <a:ext cx="9801970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Persister les changements : fin de transaction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1127201" y="7194550"/>
            <a:ext cx="9639189" cy="1549400"/>
            <a:chOff x="0" y="0"/>
            <a:chExt cx="9639188" cy="1549399"/>
          </a:xfrm>
        </p:grpSpPr>
        <p:sp>
          <p:nvSpPr>
            <p:cNvPr id="217" name="Shape 217"/>
            <p:cNvSpPr/>
            <p:nvPr/>
          </p:nvSpPr>
          <p:spPr>
            <a:xfrm>
              <a:off x="2168963" y="825499"/>
              <a:ext cx="3469147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conn.rollback();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0"/>
              <a:ext cx="9639189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Annuler les changements : fin de transaction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 advAuto="0"/>
      <p:bldP spid="216" grpId="0" animBg="1" advAuto="0"/>
      <p:bldP spid="219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155700" y="31305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Chargez un étudiant particulier</a:t>
            </a:r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Interagir avec la DB</a:t>
            </a:r>
          </a:p>
        </p:txBody>
      </p:sp>
      <p:sp>
        <p:nvSpPr>
          <p:cNvPr id="224" name="Shape 224"/>
          <p:cNvSpPr/>
          <p:nvPr/>
        </p:nvSpPr>
        <p:spPr>
          <a:xfrm>
            <a:off x="1155700" y="44386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Modifiez un étudiant</a:t>
            </a:r>
          </a:p>
        </p:txBody>
      </p:sp>
      <p:sp>
        <p:nvSpPr>
          <p:cNvPr id="225" name="Shape 225"/>
          <p:cNvSpPr/>
          <p:nvPr/>
        </p:nvSpPr>
        <p:spPr>
          <a:xfrm>
            <a:off x="1155700" y="57467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Ajoutez un étudiant</a:t>
            </a:r>
          </a:p>
        </p:txBody>
      </p:sp>
      <p:sp>
        <p:nvSpPr>
          <p:cNvPr id="226" name="Shape 226"/>
          <p:cNvSpPr/>
          <p:nvPr/>
        </p:nvSpPr>
        <p:spPr>
          <a:xfrm>
            <a:off x="1155700" y="70548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Ajoutez un étudiant existant...</a:t>
            </a:r>
          </a:p>
        </p:txBody>
      </p:sp>
      <p:pic>
        <p:nvPicPr>
          <p:cNvPr id="227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 paramétrées</a:t>
            </a:r>
          </a:p>
        </p:txBody>
      </p:sp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84578" y="3276600"/>
            <a:ext cx="11417301" cy="537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Prépare une partie du travail: pas de compilation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Gain de performances: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Très utile pour les boucles de recherche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 paramétrées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219200" y="3644899"/>
            <a:ext cx="1055370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sql = "SELECT id, first_name, last_name, birth_date "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           		+ "FROM students WHERE last_name = ?";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PreparedStatement stmt = conn.prepareStatement(sql);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           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stmt.setString(1, "Barrett");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ResultSet rs = stmt.executeQuery();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pic>
        <p:nvPicPr>
          <p:cNvPr id="238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1155700" y="3390900"/>
            <a:ext cx="10883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Chargez un étudiant particulier avec une requête “normale”</a:t>
            </a:r>
          </a:p>
        </p:txBody>
      </p: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Interagir avec la DB</a:t>
            </a:r>
          </a:p>
        </p:txBody>
      </p:sp>
      <p:sp>
        <p:nvSpPr>
          <p:cNvPr id="241" name="Shape 241"/>
          <p:cNvSpPr/>
          <p:nvPr/>
        </p:nvSpPr>
        <p:spPr>
          <a:xfrm>
            <a:off x="1155700" y="5080000"/>
            <a:ext cx="10883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Chargez un étudiant particulier avec une requête paramétrée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 : 	Conclusion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Très verbeux</a:t>
            </a:r>
          </a:p>
          <a:p>
            <a:r>
              <a:t>Difficile de tout faire correctement</a:t>
            </a:r>
          </a:p>
          <a:p>
            <a:pPr lvl="1"/>
            <a:r>
              <a:t>Gestion des exceptions</a:t>
            </a:r>
          </a:p>
          <a:p>
            <a:pPr lvl="1"/>
            <a:r>
              <a:t>fermeture des connexions, statement, ...</a:t>
            </a:r>
          </a:p>
          <a:p>
            <a:r>
              <a:t>Comment faire cohabiter le monde objet et le monde relationnel?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Patron de conception</a:t>
            </a:r>
          </a:p>
          <a:p>
            <a:r>
              <a:t>Directeur-Monteur</a:t>
            </a:r>
          </a:p>
        </p:txBody>
      </p:sp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270000" y="2019300"/>
            <a:ext cx="10464800" cy="5715000"/>
          </a:xfrm>
          <a:prstGeom prst="rect">
            <a:avLst/>
          </a:prstGeom>
        </p:spPr>
        <p:txBody>
          <a:bodyPr/>
          <a:lstStyle/>
          <a:p>
            <a:pPr lvl="1"/>
            <a:r>
              <a:t>Sur disque durs sous forme de fichiers</a:t>
            </a:r>
          </a:p>
          <a:p>
            <a:pPr lvl="1"/>
            <a:r>
              <a:t>Sur le cloud</a:t>
            </a:r>
          </a:p>
          <a:p>
            <a:pPr lvl="1"/>
            <a:r>
              <a:t>Dans une base de données (SGBD)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 persister des données?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bldLvl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Directeur-Monteur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Patron de conception</a:t>
            </a:r>
          </a:p>
          <a:p>
            <a:r>
              <a:t>Création d’objets à partir d’une “source”</a:t>
            </a:r>
          </a:p>
          <a:p>
            <a:r>
              <a:t>Séparer la construction de l’objet de sa représentation</a:t>
            </a: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Directeur-Monteur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pic>
        <p:nvPicPr>
          <p:cNvPr id="256" name="dropped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200400"/>
            <a:ext cx="11468100" cy="379816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8798392" y="7042150"/>
            <a:ext cx="369625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source:wikipedia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1191848" y="3752849"/>
            <a:ext cx="113779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r>
              <a:rPr>
                <a:hlinkClick r:id="rId2"/>
              </a:rPr>
              <a:t>http://www.tutorialspoint.com/jdbc/jdbc_tutorial.pdf</a:t>
            </a:r>
          </a:p>
        </p:txBody>
      </p:sp>
      <p:sp>
        <p:nvSpPr>
          <p:cNvPr id="262" name="Shape 262"/>
          <p:cNvSpPr/>
          <p:nvPr/>
        </p:nvSpPr>
        <p:spPr>
          <a:xfrm>
            <a:off x="1479700" y="5314949"/>
            <a:ext cx="1107947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r>
              <a:rPr>
                <a:hlinkClick r:id="rId3"/>
              </a:rPr>
              <a:t>http://java.sun.com/developer/Books/JDBCTutorial/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JPA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JPA : un peu d’histoire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1"/>
          </p:nvPr>
        </p:nvSpPr>
        <p:spPr>
          <a:xfrm>
            <a:off x="1206500" y="1866900"/>
            <a:ext cx="11849100" cy="7581900"/>
          </a:xfrm>
          <a:prstGeom prst="rect">
            <a:avLst/>
          </a:prstGeom>
        </p:spPr>
        <p:txBody>
          <a:bodyPr/>
          <a:lstStyle/>
          <a:p>
            <a:pPr marL="333375" indent="-295275">
              <a:defRPr sz="3100"/>
            </a:pPr>
            <a:r>
              <a:t>1998 EJB 1.0 : Container Management Persistence</a:t>
            </a:r>
          </a:p>
          <a:p>
            <a:pPr marL="333375" lvl="1" indent="-295275">
              <a:defRPr sz="3100"/>
            </a:pPr>
            <a:r>
              <a:t>Ne fonctionnait que dans un container</a:t>
            </a:r>
          </a:p>
          <a:p>
            <a:pPr marL="333375" lvl="1" indent="-295275">
              <a:defRPr sz="3100"/>
            </a:pPr>
            <a:r>
              <a:t>Très difficile à mettre en oeuvre</a:t>
            </a:r>
          </a:p>
          <a:p>
            <a:pPr marL="333375" lvl="1" indent="-295275">
              <a:defRPr sz="3100"/>
            </a:pPr>
            <a:r>
              <a:t>Très difficile à tester</a:t>
            </a:r>
          </a:p>
          <a:p>
            <a:pPr marL="333375" lvl="1" indent="-295275">
              <a:defRPr sz="3100"/>
            </a:pPr>
            <a:r>
              <a:t>Mapping très limité</a:t>
            </a:r>
          </a:p>
          <a:p>
            <a:pPr marL="333375" indent="-295275">
              <a:defRPr sz="3100"/>
            </a:pPr>
            <a:r>
              <a:t>2001 - EJB 2.0 / JDO 1.0</a:t>
            </a:r>
          </a:p>
          <a:p>
            <a:pPr marL="333375" indent="-295275">
              <a:defRPr sz="3100"/>
            </a:pPr>
            <a:r>
              <a:t>2002 - EJB 2.1</a:t>
            </a:r>
          </a:p>
          <a:p>
            <a:pPr marL="333375" lvl="1" indent="-295275">
              <a:defRPr sz="3100"/>
            </a:pPr>
            <a:r>
              <a:t>Hibernate propose une véritable alternative au EJB CMP 2.x</a:t>
            </a:r>
          </a:p>
          <a:p>
            <a:pPr marL="333375" indent="-295275">
              <a:defRPr sz="3100"/>
            </a:pPr>
            <a:r>
              <a:t>2005 JPA 1.0 (intégré à EJB 3.0 - JEE 1.5)</a:t>
            </a:r>
          </a:p>
          <a:p>
            <a:pPr marL="333375" lvl="1" indent="-295275">
              <a:defRPr sz="3100"/>
            </a:pPr>
            <a:r>
              <a:t>Basé sur l’expérience d’Hibernate</a:t>
            </a:r>
          </a:p>
          <a:p>
            <a:pPr marL="333375" indent="-295275">
              <a:defRPr sz="3100"/>
            </a:pPr>
            <a:r>
              <a:t>JPA 2.0 (JEE 1.6)</a:t>
            </a:r>
          </a:p>
          <a:p>
            <a:pPr marL="333375" lvl="1" indent="-295275">
              <a:defRPr sz="3100"/>
            </a:pPr>
            <a:r>
              <a:t>Eclipse Link est l’implémentation de référence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 bldLvl="5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 de base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par l’exception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571500" y="3073400"/>
            <a:ext cx="11849100" cy="5715000"/>
          </a:xfrm>
          <a:prstGeom prst="rect">
            <a:avLst/>
          </a:prstGeom>
        </p:spPr>
        <p:txBody>
          <a:bodyPr/>
          <a:lstStyle/>
          <a:p>
            <a:r>
              <a:t>Différent de l’approche pré-JEE5</a:t>
            </a:r>
          </a:p>
          <a:p>
            <a:pPr lvl="1"/>
            <a:r>
              <a:t>Toute la configuration est assumée connue par conventions.</a:t>
            </a:r>
          </a:p>
          <a:p>
            <a:pPr lvl="1"/>
            <a:r>
              <a:t>Seules les exceptions aux conventions sont configurées.</a:t>
            </a:r>
          </a:p>
          <a:p>
            <a:r>
              <a:t>La configuration peut être exprimée soit:</a:t>
            </a:r>
          </a:p>
          <a:p>
            <a:pPr lvl="1"/>
            <a:r>
              <a:t>par des fichiers XML</a:t>
            </a:r>
          </a:p>
          <a:p>
            <a:pPr lvl="1"/>
            <a:r>
              <a:t>par des annotations</a:t>
            </a:r>
          </a:p>
          <a:p>
            <a:r>
              <a:t>En cas de conflit XML-Annotations c’est le XML qui a la priorité.</a:t>
            </a:r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 bldLvl="5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XML vs Annotations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Annotations</a:t>
            </a:r>
          </a:p>
          <a:p>
            <a:pPr lvl="1"/>
            <a:r>
              <a:t>+ Peu verbeux</a:t>
            </a:r>
          </a:p>
          <a:p>
            <a:pPr lvl="1"/>
            <a:r>
              <a:t>+ Intuitif</a:t>
            </a:r>
          </a:p>
          <a:p>
            <a:pPr lvl="1"/>
            <a:r>
              <a:t>- Modèle “pollué” par des informations de persistences</a:t>
            </a:r>
          </a:p>
          <a:p>
            <a:r>
              <a:t>Descripteurs XML</a:t>
            </a:r>
          </a:p>
          <a:p>
            <a:pPr lvl="1"/>
            <a:r>
              <a:t>+ Séparation des responsabilités</a:t>
            </a:r>
          </a:p>
          <a:p>
            <a:pPr lvl="1"/>
            <a:r>
              <a:t>- Très verbeux</a:t>
            </a:r>
          </a:p>
          <a:p>
            <a:pPr lvl="1"/>
            <a:r>
              <a:t>Nous utiliserons la configuration par annotations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build="p" bldLvl="5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O-R Mapping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xfrm>
            <a:off x="609600" y="2247900"/>
            <a:ext cx="12115800" cy="7010400"/>
          </a:xfrm>
          <a:prstGeom prst="rect">
            <a:avLst/>
          </a:prstGeom>
        </p:spPr>
        <p:txBody>
          <a:bodyPr/>
          <a:lstStyle/>
          <a:p>
            <a:r>
              <a:t>Object-Relational Mapping</a:t>
            </a:r>
          </a:p>
          <a:p>
            <a:r>
              <a:t>Evite l’implémentation du patron de conception Directeur-Monteur</a:t>
            </a:r>
          </a:p>
          <a:p>
            <a:r>
              <a:t>Offre une vue OO transparent de la base de données</a:t>
            </a:r>
          </a:p>
          <a:p>
            <a:r>
              <a:t>Meta-données associées aux objects du modèle pour faire l’association avec la base de données</a:t>
            </a:r>
          </a:p>
          <a:p>
            <a:pPr lvl="2"/>
            <a:r>
              <a:t>Nom de table</a:t>
            </a:r>
          </a:p>
          <a:p>
            <a:pPr lvl="2"/>
            <a:r>
              <a:t>Nom de colonne</a:t>
            </a:r>
          </a:p>
          <a:p>
            <a:pPr lvl="2"/>
            <a:r>
              <a:t>Taille de colonne</a:t>
            </a:r>
          </a:p>
          <a:p>
            <a:pPr lvl="2"/>
            <a:r>
              <a:t>Nom des clés étrangères</a:t>
            </a: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build="p" bldLvl="5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Dépendances MAVEN</a:t>
            </a:r>
          </a:p>
        </p:txBody>
      </p:sp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422400" y="2628900"/>
            <a:ext cx="116586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&lt;version&gt;5.1.18&lt;/version&gt;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  <p:sp>
        <p:nvSpPr>
          <p:cNvPr id="289" name="Shape 289"/>
          <p:cNvSpPr/>
          <p:nvPr/>
        </p:nvSpPr>
        <p:spPr>
          <a:xfrm>
            <a:off x="6070600" y="4203700"/>
            <a:ext cx="6908800" cy="160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541" y="8036"/>
                </a:lnTo>
                <a:lnTo>
                  <a:pt x="2541" y="18171"/>
                </a:lnTo>
                <a:cubicBezTo>
                  <a:pt x="2541" y="20065"/>
                  <a:pt x="2897" y="21600"/>
                  <a:pt x="3335" y="21600"/>
                </a:cubicBezTo>
                <a:lnTo>
                  <a:pt x="20806" y="21600"/>
                </a:lnTo>
                <a:cubicBezTo>
                  <a:pt x="21244" y="21600"/>
                  <a:pt x="21600" y="20065"/>
                  <a:pt x="21600" y="18171"/>
                </a:cubicBezTo>
                <a:lnTo>
                  <a:pt x="21600" y="7886"/>
                </a:lnTo>
                <a:cubicBezTo>
                  <a:pt x="21600" y="5992"/>
                  <a:pt x="21244" y="4457"/>
                  <a:pt x="20806" y="4457"/>
                </a:cubicBezTo>
                <a:lnTo>
                  <a:pt x="3335" y="4457"/>
                </a:lnTo>
                <a:cubicBezTo>
                  <a:pt x="3191" y="4457"/>
                  <a:pt x="3058" y="4634"/>
                  <a:pt x="2942" y="4923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API JPA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270000" y="2247900"/>
            <a:ext cx="10464800" cy="5715000"/>
          </a:xfrm>
          <a:prstGeom prst="rect">
            <a:avLst/>
          </a:prstGeom>
        </p:spPr>
        <p:txBody>
          <a:bodyPr/>
          <a:lstStyle/>
          <a:p>
            <a:pPr lvl="1"/>
            <a:r>
              <a:t>Système de Gestion de Base de Données</a:t>
            </a:r>
          </a:p>
          <a:p>
            <a:pPr lvl="1"/>
            <a:r>
              <a:t>Modèle d’organisation des données</a:t>
            </a:r>
          </a:p>
          <a:p>
            <a:pPr lvl="2"/>
            <a:r>
              <a:t>Objets</a:t>
            </a:r>
          </a:p>
          <a:p>
            <a:pPr lvl="2"/>
            <a:r>
              <a:t>Relationnelles</a:t>
            </a:r>
          </a:p>
          <a:p>
            <a:pPr lvl="1"/>
            <a:r>
              <a:t>Distribution</a:t>
            </a:r>
          </a:p>
          <a:p>
            <a:pPr lvl="2"/>
            <a:r>
              <a:t>Embarquées, distribuées, centralisées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Qu’est qu’un SGBD?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 bldLvl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Dépendances MAVEN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422400" y="2628900"/>
            <a:ext cx="116586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&lt;version&gt;5.1.18&lt;/version&gt;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  <p:sp>
        <p:nvSpPr>
          <p:cNvPr id="294" name="Shape 294"/>
          <p:cNvSpPr/>
          <p:nvPr/>
        </p:nvSpPr>
        <p:spPr>
          <a:xfrm>
            <a:off x="5600700" y="6057900"/>
            <a:ext cx="6908800" cy="160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541" y="8036"/>
                </a:lnTo>
                <a:lnTo>
                  <a:pt x="2541" y="18171"/>
                </a:lnTo>
                <a:cubicBezTo>
                  <a:pt x="2541" y="20065"/>
                  <a:pt x="2897" y="21600"/>
                  <a:pt x="3335" y="21600"/>
                </a:cubicBezTo>
                <a:lnTo>
                  <a:pt x="20806" y="21600"/>
                </a:lnTo>
                <a:cubicBezTo>
                  <a:pt x="21244" y="21600"/>
                  <a:pt x="21600" y="20065"/>
                  <a:pt x="21600" y="18171"/>
                </a:cubicBezTo>
                <a:lnTo>
                  <a:pt x="21600" y="7886"/>
                </a:lnTo>
                <a:cubicBezTo>
                  <a:pt x="21600" y="5992"/>
                  <a:pt x="21244" y="4457"/>
                  <a:pt x="20806" y="4457"/>
                </a:cubicBezTo>
                <a:lnTo>
                  <a:pt x="3335" y="4457"/>
                </a:lnTo>
                <a:cubicBezTo>
                  <a:pt x="3191" y="4457"/>
                  <a:pt x="3058" y="4634"/>
                  <a:pt x="2942" y="4923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Implémentation JPA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Dépendances MAVEN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422400" y="2628900"/>
            <a:ext cx="116586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&lt;version&gt;5.1.18&lt;/version&gt;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  <p:sp>
        <p:nvSpPr>
          <p:cNvPr id="299" name="Shape 299"/>
          <p:cNvSpPr/>
          <p:nvPr/>
        </p:nvSpPr>
        <p:spPr>
          <a:xfrm>
            <a:off x="5778500" y="5600700"/>
            <a:ext cx="6731000" cy="177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53" y="0"/>
                </a:moveTo>
                <a:cubicBezTo>
                  <a:pt x="2403" y="0"/>
                  <a:pt x="2038" y="1382"/>
                  <a:pt x="2038" y="3086"/>
                </a:cubicBezTo>
                <a:lnTo>
                  <a:pt x="2038" y="12343"/>
                </a:lnTo>
                <a:cubicBezTo>
                  <a:pt x="2038" y="12508"/>
                  <a:pt x="2044" y="12667"/>
                  <a:pt x="2050" y="12825"/>
                </a:cubicBezTo>
                <a:lnTo>
                  <a:pt x="0" y="21600"/>
                </a:lnTo>
                <a:lnTo>
                  <a:pt x="2603" y="15265"/>
                </a:lnTo>
                <a:cubicBezTo>
                  <a:pt x="2682" y="15362"/>
                  <a:pt x="2765" y="15429"/>
                  <a:pt x="2853" y="15429"/>
                </a:cubicBezTo>
                <a:lnTo>
                  <a:pt x="20785" y="15429"/>
                </a:lnTo>
                <a:cubicBezTo>
                  <a:pt x="21235" y="15429"/>
                  <a:pt x="21600" y="14047"/>
                  <a:pt x="21600" y="12343"/>
                </a:cubicBezTo>
                <a:lnTo>
                  <a:pt x="21600" y="3086"/>
                </a:lnTo>
                <a:cubicBezTo>
                  <a:pt x="21600" y="1382"/>
                  <a:pt x="21235" y="0"/>
                  <a:pt x="20785" y="0"/>
                </a:cubicBezTo>
                <a:lnTo>
                  <a:pt x="285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Driver base de données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02" name="Shape 3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04" name="Shape 304"/>
          <p:cNvSpPr/>
          <p:nvPr/>
        </p:nvSpPr>
        <p:spPr>
          <a:xfrm>
            <a:off x="84635" y="28130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09" name="Shape 309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10" name="Shape 310"/>
          <p:cNvSpPr/>
          <p:nvPr/>
        </p:nvSpPr>
        <p:spPr>
          <a:xfrm>
            <a:off x="6172200" y="2578100"/>
            <a:ext cx="6591300" cy="200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0"/>
                </a:moveTo>
                <a:cubicBezTo>
                  <a:pt x="1996" y="0"/>
                  <a:pt x="1623" y="1224"/>
                  <a:pt x="1623" y="2734"/>
                </a:cubicBezTo>
                <a:lnTo>
                  <a:pt x="1623" y="10937"/>
                </a:lnTo>
                <a:cubicBezTo>
                  <a:pt x="1623" y="11292"/>
                  <a:pt x="1645" y="11629"/>
                  <a:pt x="1683" y="11941"/>
                </a:cubicBezTo>
                <a:lnTo>
                  <a:pt x="0" y="21600"/>
                </a:lnTo>
                <a:lnTo>
                  <a:pt x="2375" y="13645"/>
                </a:lnTo>
                <a:cubicBezTo>
                  <a:pt x="2402" y="13654"/>
                  <a:pt x="2428" y="13671"/>
                  <a:pt x="2455" y="13671"/>
                </a:cubicBezTo>
                <a:lnTo>
                  <a:pt x="20768" y="13671"/>
                </a:lnTo>
                <a:cubicBezTo>
                  <a:pt x="21227" y="13671"/>
                  <a:pt x="21600" y="12447"/>
                  <a:pt x="21600" y="10937"/>
                </a:cubicBezTo>
                <a:lnTo>
                  <a:pt x="21600" y="2734"/>
                </a:lnTo>
                <a:cubicBezTo>
                  <a:pt x="21600" y="1224"/>
                  <a:pt x="21227" y="0"/>
                  <a:pt x="20768" y="0"/>
                </a:cubicBezTo>
                <a:lnTo>
                  <a:pt x="245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FDB6F-FC6B-4323-9076-3D9E08C90A70}"/>
              </a:ext>
            </a:extLst>
          </p:cNvPr>
          <p:cNvSpPr/>
          <p:nvPr/>
        </p:nvSpPr>
        <p:spPr>
          <a:xfrm>
            <a:off x="7040675" y="2734438"/>
            <a:ext cx="53910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2800" dirty="0"/>
              <a:t>Nom de l’unité de persistance: </a:t>
            </a:r>
            <a:r>
              <a:rPr lang="fr-FR" sz="2800" dirty="0" err="1"/>
              <a:t>entity</a:t>
            </a:r>
            <a:r>
              <a:rPr lang="fr-FR" sz="2800" dirty="0"/>
              <a:t> manager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15" name="Shape 315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16" name="Shape 316"/>
          <p:cNvSpPr/>
          <p:nvPr/>
        </p:nvSpPr>
        <p:spPr>
          <a:xfrm>
            <a:off x="5575300" y="2578100"/>
            <a:ext cx="5892800" cy="267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34" y="0"/>
                </a:moveTo>
                <a:cubicBezTo>
                  <a:pt x="4420" y="0"/>
                  <a:pt x="4003" y="917"/>
                  <a:pt x="4003" y="2047"/>
                </a:cubicBezTo>
                <a:lnTo>
                  <a:pt x="4003" y="8190"/>
                </a:lnTo>
                <a:cubicBezTo>
                  <a:pt x="4003" y="8439"/>
                  <a:pt x="4026" y="8675"/>
                  <a:pt x="4063" y="8897"/>
                </a:cubicBezTo>
                <a:lnTo>
                  <a:pt x="0" y="21600"/>
                </a:lnTo>
                <a:lnTo>
                  <a:pt x="4804" y="10208"/>
                </a:lnTo>
                <a:cubicBezTo>
                  <a:pt x="4847" y="10222"/>
                  <a:pt x="4890" y="10237"/>
                  <a:pt x="4934" y="10237"/>
                </a:cubicBezTo>
                <a:lnTo>
                  <a:pt x="20669" y="10237"/>
                </a:lnTo>
                <a:cubicBezTo>
                  <a:pt x="21183" y="10237"/>
                  <a:pt x="21600" y="9320"/>
                  <a:pt x="21600" y="8190"/>
                </a:cubicBezTo>
                <a:lnTo>
                  <a:pt x="21600" y="2047"/>
                </a:lnTo>
                <a:cubicBezTo>
                  <a:pt x="21600" y="917"/>
                  <a:pt x="21183" y="0"/>
                  <a:pt x="20669" y="0"/>
                </a:cubicBezTo>
                <a:lnTo>
                  <a:pt x="4934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8D8CE-7305-40E4-B127-5F41594E808E}"/>
              </a:ext>
            </a:extLst>
          </p:cNvPr>
          <p:cNvSpPr/>
          <p:nvPr/>
        </p:nvSpPr>
        <p:spPr>
          <a:xfrm>
            <a:off x="7324270" y="2938790"/>
            <a:ext cx="3557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Classes </a:t>
            </a:r>
            <a:r>
              <a:rPr lang="en-US" sz="2800" dirty="0" err="1"/>
              <a:t>gérés</a:t>
            </a:r>
            <a:r>
              <a:rPr lang="en-US" sz="2800" dirty="0"/>
              <a:t> par JPA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19" name="Shape 3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21" name="Shape 321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22" name="Shape 322"/>
          <p:cNvSpPr/>
          <p:nvPr/>
        </p:nvSpPr>
        <p:spPr>
          <a:xfrm>
            <a:off x="6642100" y="2857500"/>
            <a:ext cx="4800600" cy="290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3" y="0"/>
                </a:moveTo>
                <a:cubicBezTo>
                  <a:pt x="512" y="0"/>
                  <a:pt x="0" y="845"/>
                  <a:pt x="0" y="1886"/>
                </a:cubicBezTo>
                <a:lnTo>
                  <a:pt x="0" y="7546"/>
                </a:lnTo>
                <a:cubicBezTo>
                  <a:pt x="0" y="8588"/>
                  <a:pt x="512" y="9432"/>
                  <a:pt x="1143" y="9432"/>
                </a:cubicBezTo>
                <a:lnTo>
                  <a:pt x="3200" y="9432"/>
                </a:lnTo>
                <a:lnTo>
                  <a:pt x="3771" y="21600"/>
                </a:lnTo>
                <a:lnTo>
                  <a:pt x="4343" y="9432"/>
                </a:lnTo>
                <a:lnTo>
                  <a:pt x="20457" y="9432"/>
                </a:lnTo>
                <a:cubicBezTo>
                  <a:pt x="21088" y="9432"/>
                  <a:pt x="21600" y="8588"/>
                  <a:pt x="21600" y="7546"/>
                </a:cubicBezTo>
                <a:lnTo>
                  <a:pt x="21600" y="1886"/>
                </a:lnTo>
                <a:cubicBezTo>
                  <a:pt x="21600" y="845"/>
                  <a:pt x="21088" y="0"/>
                  <a:pt x="20457" y="0"/>
                </a:cubicBezTo>
                <a:lnTo>
                  <a:pt x="114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DB2ECB-5B57-44CF-8A8F-D8CBEFBC4495}"/>
              </a:ext>
            </a:extLst>
          </p:cNvPr>
          <p:cNvSpPr/>
          <p:nvPr/>
        </p:nvSpPr>
        <p:spPr>
          <a:xfrm>
            <a:off x="6667500" y="3149599"/>
            <a:ext cx="464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Nom de la DB : utile pour les optimisations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27" name="Shape 327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28" name="Shape 328"/>
          <p:cNvSpPr/>
          <p:nvPr/>
        </p:nvSpPr>
        <p:spPr>
          <a:xfrm>
            <a:off x="6781800" y="4202042"/>
            <a:ext cx="480060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3" y="0"/>
                </a:moveTo>
                <a:cubicBezTo>
                  <a:pt x="512" y="0"/>
                  <a:pt x="0" y="1194"/>
                  <a:pt x="0" y="2667"/>
                </a:cubicBezTo>
                <a:lnTo>
                  <a:pt x="0" y="10667"/>
                </a:lnTo>
                <a:cubicBezTo>
                  <a:pt x="0" y="12139"/>
                  <a:pt x="512" y="13333"/>
                  <a:pt x="1143" y="13333"/>
                </a:cubicBezTo>
                <a:lnTo>
                  <a:pt x="3429" y="13333"/>
                </a:lnTo>
                <a:lnTo>
                  <a:pt x="4000" y="21600"/>
                </a:lnTo>
                <a:lnTo>
                  <a:pt x="4571" y="13333"/>
                </a:lnTo>
                <a:lnTo>
                  <a:pt x="20457" y="13333"/>
                </a:lnTo>
                <a:cubicBezTo>
                  <a:pt x="21088" y="13333"/>
                  <a:pt x="21600" y="12139"/>
                  <a:pt x="21600" y="10667"/>
                </a:cubicBezTo>
                <a:lnTo>
                  <a:pt x="21600" y="2667"/>
                </a:lnTo>
                <a:cubicBezTo>
                  <a:pt x="21600" y="1194"/>
                  <a:pt x="21088" y="0"/>
                  <a:pt x="20457" y="0"/>
                </a:cubicBezTo>
                <a:lnTo>
                  <a:pt x="114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5DFD5-6E8A-4936-92CC-87C8CB510911}"/>
              </a:ext>
            </a:extLst>
          </p:cNvPr>
          <p:cNvSpPr/>
          <p:nvPr/>
        </p:nvSpPr>
        <p:spPr>
          <a:xfrm>
            <a:off x="7056358" y="4645967"/>
            <a:ext cx="4251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/>
              <a:t>Classe du pilote de DB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31" name="Shape 3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33" name="Shape 333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34" name="Shape 334"/>
          <p:cNvSpPr/>
          <p:nvPr/>
        </p:nvSpPr>
        <p:spPr>
          <a:xfrm>
            <a:off x="6781800" y="4114800"/>
            <a:ext cx="562610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" y="0"/>
                </a:moveTo>
                <a:cubicBezTo>
                  <a:pt x="437" y="0"/>
                  <a:pt x="0" y="1023"/>
                  <a:pt x="0" y="2286"/>
                </a:cubicBezTo>
                <a:lnTo>
                  <a:pt x="0" y="9143"/>
                </a:lnTo>
                <a:cubicBezTo>
                  <a:pt x="0" y="10405"/>
                  <a:pt x="437" y="11429"/>
                  <a:pt x="975" y="11429"/>
                </a:cubicBezTo>
                <a:lnTo>
                  <a:pt x="9605" y="11429"/>
                </a:lnTo>
                <a:lnTo>
                  <a:pt x="10093" y="21600"/>
                </a:lnTo>
                <a:lnTo>
                  <a:pt x="10581" y="11429"/>
                </a:lnTo>
                <a:lnTo>
                  <a:pt x="20625" y="11429"/>
                </a:lnTo>
                <a:cubicBezTo>
                  <a:pt x="21163" y="11429"/>
                  <a:pt x="21600" y="10405"/>
                  <a:pt x="21600" y="9143"/>
                </a:cubicBezTo>
                <a:lnTo>
                  <a:pt x="21600" y="2286"/>
                </a:lnTo>
                <a:cubicBezTo>
                  <a:pt x="21600" y="1023"/>
                  <a:pt x="21163" y="0"/>
                  <a:pt x="20625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44C9DD-AF3C-4283-9DB9-8DD688E8B7B3}"/>
              </a:ext>
            </a:extLst>
          </p:cNvPr>
          <p:cNvSpPr/>
          <p:nvPr/>
        </p:nvSpPr>
        <p:spPr>
          <a:xfrm>
            <a:off x="6978650" y="4332715"/>
            <a:ext cx="523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Base de données en mémoire (utile pour tester)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37" name="Shape 3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39" name="Shape 339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40" name="Shape 340"/>
          <p:cNvSpPr/>
          <p:nvPr/>
        </p:nvSpPr>
        <p:spPr>
          <a:xfrm>
            <a:off x="6819900" y="5105400"/>
            <a:ext cx="5626100" cy="199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" y="0"/>
                </a:moveTo>
                <a:cubicBezTo>
                  <a:pt x="437" y="0"/>
                  <a:pt x="0" y="1232"/>
                  <a:pt x="0" y="2752"/>
                </a:cubicBezTo>
                <a:lnTo>
                  <a:pt x="0" y="11006"/>
                </a:lnTo>
                <a:cubicBezTo>
                  <a:pt x="0" y="12526"/>
                  <a:pt x="437" y="13758"/>
                  <a:pt x="975" y="13758"/>
                </a:cubicBezTo>
                <a:lnTo>
                  <a:pt x="9167" y="13758"/>
                </a:lnTo>
                <a:lnTo>
                  <a:pt x="9654" y="21600"/>
                </a:lnTo>
                <a:lnTo>
                  <a:pt x="10142" y="13758"/>
                </a:lnTo>
                <a:lnTo>
                  <a:pt x="20625" y="13758"/>
                </a:lnTo>
                <a:cubicBezTo>
                  <a:pt x="21163" y="13758"/>
                  <a:pt x="21600" y="12526"/>
                  <a:pt x="21600" y="11006"/>
                </a:cubicBezTo>
                <a:lnTo>
                  <a:pt x="21600" y="2752"/>
                </a:lnTo>
                <a:cubicBezTo>
                  <a:pt x="21600" y="1232"/>
                  <a:pt x="21163" y="0"/>
                  <a:pt x="20625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98A494-962D-4FDE-A68E-F56CCC499A09}"/>
              </a:ext>
            </a:extLst>
          </p:cNvPr>
          <p:cNvSpPr/>
          <p:nvPr/>
        </p:nvSpPr>
        <p:spPr>
          <a:xfrm>
            <a:off x="8659766" y="5460356"/>
            <a:ext cx="1946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 de la DB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43" name="Shape 3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45" name="Shape 345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46" name="Shape 346"/>
          <p:cNvSpPr/>
          <p:nvPr/>
        </p:nvSpPr>
        <p:spPr>
          <a:xfrm>
            <a:off x="6819900" y="5105400"/>
            <a:ext cx="5626100" cy="2374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" y="0"/>
                </a:moveTo>
                <a:cubicBezTo>
                  <a:pt x="437" y="0"/>
                  <a:pt x="0" y="1034"/>
                  <a:pt x="0" y="2310"/>
                </a:cubicBezTo>
                <a:lnTo>
                  <a:pt x="0" y="9241"/>
                </a:lnTo>
                <a:cubicBezTo>
                  <a:pt x="0" y="10517"/>
                  <a:pt x="437" y="11551"/>
                  <a:pt x="975" y="11551"/>
                </a:cubicBezTo>
                <a:lnTo>
                  <a:pt x="6534" y="11551"/>
                </a:lnTo>
                <a:lnTo>
                  <a:pt x="7021" y="21600"/>
                </a:lnTo>
                <a:lnTo>
                  <a:pt x="7509" y="11551"/>
                </a:lnTo>
                <a:lnTo>
                  <a:pt x="20625" y="11551"/>
                </a:lnTo>
                <a:cubicBezTo>
                  <a:pt x="21163" y="11551"/>
                  <a:pt x="21600" y="10517"/>
                  <a:pt x="21600" y="9241"/>
                </a:cubicBezTo>
                <a:lnTo>
                  <a:pt x="21600" y="2310"/>
                </a:lnTo>
                <a:cubicBezTo>
                  <a:pt x="21600" y="1034"/>
                  <a:pt x="21163" y="0"/>
                  <a:pt x="20625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60F338-A00A-4735-9786-DAA43DD6227D}"/>
              </a:ext>
            </a:extLst>
          </p:cNvPr>
          <p:cNvSpPr/>
          <p:nvPr/>
        </p:nvSpPr>
        <p:spPr>
          <a:xfrm>
            <a:off x="8284053" y="5446068"/>
            <a:ext cx="2494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Sécurité</a:t>
            </a:r>
            <a:r>
              <a:rPr lang="en-US" dirty="0"/>
              <a:t> de la DB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Base de Données Relationnelles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49" name="Shape 3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53" name="Shape 3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55" name="Shape 355"/>
          <p:cNvSpPr/>
          <p:nvPr/>
        </p:nvSpPr>
        <p:spPr>
          <a:xfrm>
            <a:off x="1714500" y="2463800"/>
            <a:ext cx="3924300" cy="175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515" y="8643"/>
                </a:lnTo>
                <a:cubicBezTo>
                  <a:pt x="3506" y="8786"/>
                  <a:pt x="3495" y="8929"/>
                  <a:pt x="3495" y="9078"/>
                </a:cubicBezTo>
                <a:lnTo>
                  <a:pt x="3495" y="18470"/>
                </a:lnTo>
                <a:cubicBezTo>
                  <a:pt x="3495" y="20198"/>
                  <a:pt x="4121" y="21600"/>
                  <a:pt x="4893" y="21600"/>
                </a:cubicBezTo>
                <a:lnTo>
                  <a:pt x="20202" y="21600"/>
                </a:lnTo>
                <a:cubicBezTo>
                  <a:pt x="20974" y="21600"/>
                  <a:pt x="21600" y="20198"/>
                  <a:pt x="21600" y="18470"/>
                </a:cubicBezTo>
                <a:lnTo>
                  <a:pt x="21600" y="9078"/>
                </a:lnTo>
                <a:cubicBezTo>
                  <a:pt x="21600" y="7349"/>
                  <a:pt x="20974" y="5948"/>
                  <a:pt x="20202" y="5948"/>
                </a:cubicBezTo>
                <a:lnTo>
                  <a:pt x="4893" y="5948"/>
                </a:lnTo>
                <a:cubicBezTo>
                  <a:pt x="4736" y="5948"/>
                  <a:pt x="4587" y="6016"/>
                  <a:pt x="4445" y="612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Géré par JPA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58" name="Shape 3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60" name="Shape 360"/>
          <p:cNvSpPr/>
          <p:nvPr/>
        </p:nvSpPr>
        <p:spPr>
          <a:xfrm>
            <a:off x="4406900" y="2959100"/>
            <a:ext cx="7569200" cy="250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" y="6054"/>
                </a:lnTo>
                <a:cubicBezTo>
                  <a:pt x="1818" y="6155"/>
                  <a:pt x="1812" y="6255"/>
                  <a:pt x="1812" y="6359"/>
                </a:cubicBezTo>
                <a:lnTo>
                  <a:pt x="1812" y="19407"/>
                </a:lnTo>
                <a:cubicBezTo>
                  <a:pt x="1812" y="20618"/>
                  <a:pt x="2137" y="21600"/>
                  <a:pt x="2537" y="21600"/>
                </a:cubicBezTo>
                <a:lnTo>
                  <a:pt x="20875" y="21600"/>
                </a:lnTo>
                <a:cubicBezTo>
                  <a:pt x="21275" y="21600"/>
                  <a:pt x="21600" y="20618"/>
                  <a:pt x="21600" y="19407"/>
                </a:cubicBezTo>
                <a:lnTo>
                  <a:pt x="21600" y="6359"/>
                </a:lnTo>
                <a:cubicBezTo>
                  <a:pt x="21600" y="5148"/>
                  <a:pt x="21275" y="4166"/>
                  <a:pt x="20875" y="4166"/>
                </a:cubicBezTo>
                <a:lnTo>
                  <a:pt x="2537" y="4166"/>
                </a:lnTo>
                <a:cubicBezTo>
                  <a:pt x="2455" y="4166"/>
                  <a:pt x="2378" y="4214"/>
                  <a:pt x="2305" y="4290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84E7BD-EDC6-459D-AEAB-9915C12F2357}"/>
              </a:ext>
            </a:extLst>
          </p:cNvPr>
          <p:cNvSpPr/>
          <p:nvPr/>
        </p:nvSpPr>
        <p:spPr>
          <a:xfrm>
            <a:off x="5232400" y="3747819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Table qui contient les données. Si non indiquée alors le nom de la table est “STUDENT” par défaut.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63" name="Shape 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65" name="Shape 365"/>
          <p:cNvSpPr/>
          <p:nvPr/>
        </p:nvSpPr>
        <p:spPr>
          <a:xfrm>
            <a:off x="1854200" y="5334000"/>
            <a:ext cx="5918200" cy="149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1" y="10108"/>
                </a:lnTo>
                <a:cubicBezTo>
                  <a:pt x="2325" y="10276"/>
                  <a:pt x="2318" y="10443"/>
                  <a:pt x="2318" y="10617"/>
                </a:cubicBezTo>
                <a:lnTo>
                  <a:pt x="2318" y="17939"/>
                </a:lnTo>
                <a:cubicBezTo>
                  <a:pt x="2318" y="19961"/>
                  <a:pt x="2733" y="21600"/>
                  <a:pt x="3245" y="21600"/>
                </a:cubicBezTo>
                <a:lnTo>
                  <a:pt x="20673" y="21600"/>
                </a:lnTo>
                <a:cubicBezTo>
                  <a:pt x="21185" y="21600"/>
                  <a:pt x="21600" y="19961"/>
                  <a:pt x="21600" y="17939"/>
                </a:cubicBezTo>
                <a:lnTo>
                  <a:pt x="21600" y="10617"/>
                </a:lnTo>
                <a:cubicBezTo>
                  <a:pt x="21600" y="8595"/>
                  <a:pt x="21185" y="6956"/>
                  <a:pt x="20673" y="6956"/>
                </a:cubicBezTo>
                <a:lnTo>
                  <a:pt x="3245" y="6956"/>
                </a:lnTo>
                <a:cubicBezTo>
                  <a:pt x="3140" y="6956"/>
                  <a:pt x="3041" y="7036"/>
                  <a:pt x="2948" y="7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6131C-C22D-4956-BC1A-BC9813E39E99}"/>
              </a:ext>
            </a:extLst>
          </p:cNvPr>
          <p:cNvSpPr/>
          <p:nvPr/>
        </p:nvSpPr>
        <p:spPr>
          <a:xfrm>
            <a:off x="3251817" y="6083300"/>
            <a:ext cx="3615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Champs </a:t>
            </a:r>
            <a:r>
              <a:rPr lang="en-US" dirty="0" err="1"/>
              <a:t>identité</a:t>
            </a:r>
            <a:r>
              <a:rPr lang="en-US" dirty="0"/>
              <a:t> (unique)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70" name="Shape 370"/>
          <p:cNvSpPr/>
          <p:nvPr/>
        </p:nvSpPr>
        <p:spPr>
          <a:xfrm>
            <a:off x="4648200" y="5829300"/>
            <a:ext cx="7569200" cy="194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" y="7796"/>
                </a:lnTo>
                <a:cubicBezTo>
                  <a:pt x="1818" y="7925"/>
                  <a:pt x="1812" y="8054"/>
                  <a:pt x="1812" y="8188"/>
                </a:cubicBezTo>
                <a:lnTo>
                  <a:pt x="1812" y="18776"/>
                </a:lnTo>
                <a:cubicBezTo>
                  <a:pt x="1812" y="20336"/>
                  <a:pt x="2137" y="21600"/>
                  <a:pt x="2537" y="21600"/>
                </a:cubicBezTo>
                <a:lnTo>
                  <a:pt x="20875" y="21600"/>
                </a:lnTo>
                <a:cubicBezTo>
                  <a:pt x="21275" y="21600"/>
                  <a:pt x="21600" y="20336"/>
                  <a:pt x="21600" y="18776"/>
                </a:cubicBezTo>
                <a:lnTo>
                  <a:pt x="21600" y="8188"/>
                </a:lnTo>
                <a:cubicBezTo>
                  <a:pt x="21600" y="6629"/>
                  <a:pt x="21275" y="5365"/>
                  <a:pt x="20875" y="5365"/>
                </a:cubicBezTo>
                <a:lnTo>
                  <a:pt x="2537" y="5365"/>
                </a:lnTo>
                <a:cubicBezTo>
                  <a:pt x="2455" y="5365"/>
                  <a:pt x="2378" y="5427"/>
                  <a:pt x="2305" y="552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t>Nom de la colonne. </a:t>
            </a:r>
          </a:p>
          <a:p>
            <a: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t>Par défaut “MID”.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73" name="Shape 3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75" name="Shape 375"/>
          <p:cNvSpPr/>
          <p:nvPr/>
        </p:nvSpPr>
        <p:spPr>
          <a:xfrm>
            <a:off x="4622800" y="6210300"/>
            <a:ext cx="803910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16" y="7363"/>
                </a:lnTo>
                <a:cubicBezTo>
                  <a:pt x="1711" y="7485"/>
                  <a:pt x="1706" y="7606"/>
                  <a:pt x="1706" y="7733"/>
                </a:cubicBezTo>
                <a:lnTo>
                  <a:pt x="1706" y="18933"/>
                </a:lnTo>
                <a:cubicBezTo>
                  <a:pt x="1706" y="20406"/>
                  <a:pt x="2012" y="21600"/>
                  <a:pt x="2389" y="21600"/>
                </a:cubicBezTo>
                <a:lnTo>
                  <a:pt x="20918" y="21600"/>
                </a:lnTo>
                <a:cubicBezTo>
                  <a:pt x="21294" y="21600"/>
                  <a:pt x="21600" y="20406"/>
                  <a:pt x="21600" y="18933"/>
                </a:cubicBezTo>
                <a:lnTo>
                  <a:pt x="21600" y="7733"/>
                </a:lnTo>
                <a:cubicBezTo>
                  <a:pt x="21600" y="6261"/>
                  <a:pt x="21294" y="5067"/>
                  <a:pt x="20918" y="5067"/>
                </a:cubicBezTo>
                <a:lnTo>
                  <a:pt x="2389" y="5067"/>
                </a:lnTo>
                <a:cubicBezTo>
                  <a:pt x="2312" y="5067"/>
                  <a:pt x="2239" y="5125"/>
                  <a:pt x="2170" y="5217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FD1A7-035D-4D07-B7C6-2475C177270E}"/>
              </a:ext>
            </a:extLst>
          </p:cNvPr>
          <p:cNvSpPr/>
          <p:nvPr/>
        </p:nvSpPr>
        <p:spPr>
          <a:xfrm>
            <a:off x="5391150" y="707750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Colonne dont le contenu est générée automatiquement par la DB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80" name="Shape 380"/>
          <p:cNvSpPr/>
          <p:nvPr/>
        </p:nvSpPr>
        <p:spPr>
          <a:xfrm>
            <a:off x="4673600" y="5156200"/>
            <a:ext cx="50038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18" y="0"/>
                </a:moveTo>
                <a:cubicBezTo>
                  <a:pt x="3013" y="0"/>
                  <a:pt x="2522" y="1289"/>
                  <a:pt x="2522" y="2880"/>
                </a:cubicBezTo>
                <a:lnTo>
                  <a:pt x="2522" y="14976"/>
                </a:lnTo>
                <a:cubicBezTo>
                  <a:pt x="2522" y="15028"/>
                  <a:pt x="2526" y="15077"/>
                  <a:pt x="2527" y="15129"/>
                </a:cubicBezTo>
                <a:lnTo>
                  <a:pt x="0" y="21600"/>
                </a:lnTo>
                <a:lnTo>
                  <a:pt x="3181" y="17618"/>
                </a:lnTo>
                <a:cubicBezTo>
                  <a:pt x="3315" y="17771"/>
                  <a:pt x="3463" y="17856"/>
                  <a:pt x="3618" y="17856"/>
                </a:cubicBezTo>
                <a:lnTo>
                  <a:pt x="20504" y="17856"/>
                </a:lnTo>
                <a:cubicBezTo>
                  <a:pt x="21109" y="17856"/>
                  <a:pt x="21600" y="16567"/>
                  <a:pt x="21600" y="14976"/>
                </a:cubicBezTo>
                <a:lnTo>
                  <a:pt x="21600" y="2880"/>
                </a:lnTo>
                <a:cubicBezTo>
                  <a:pt x="21600" y="1289"/>
                  <a:pt x="21109" y="0"/>
                  <a:pt x="20504" y="0"/>
                </a:cubicBezTo>
                <a:lnTo>
                  <a:pt x="3618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C7C533-A733-46E1-B36E-655FF7F24F47}"/>
              </a:ext>
            </a:extLst>
          </p:cNvPr>
          <p:cNvSpPr/>
          <p:nvPr/>
        </p:nvSpPr>
        <p:spPr>
          <a:xfrm>
            <a:off x="5571330" y="5689600"/>
            <a:ext cx="3601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Non sérialisé et non persisté dans la DB</a:t>
            </a: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83" name="Shape 3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85" name="Shape 385"/>
          <p:cNvSpPr/>
          <p:nvPr/>
        </p:nvSpPr>
        <p:spPr>
          <a:xfrm>
            <a:off x="4648200" y="6286500"/>
            <a:ext cx="50038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18" y="0"/>
                </a:moveTo>
                <a:cubicBezTo>
                  <a:pt x="3013" y="0"/>
                  <a:pt x="2522" y="1289"/>
                  <a:pt x="2522" y="2880"/>
                </a:cubicBezTo>
                <a:lnTo>
                  <a:pt x="2522" y="14976"/>
                </a:lnTo>
                <a:cubicBezTo>
                  <a:pt x="2522" y="15028"/>
                  <a:pt x="2526" y="15077"/>
                  <a:pt x="2527" y="15129"/>
                </a:cubicBezTo>
                <a:lnTo>
                  <a:pt x="0" y="21600"/>
                </a:lnTo>
                <a:lnTo>
                  <a:pt x="3181" y="17618"/>
                </a:lnTo>
                <a:cubicBezTo>
                  <a:pt x="3315" y="17771"/>
                  <a:pt x="3463" y="17856"/>
                  <a:pt x="3618" y="17856"/>
                </a:cubicBezTo>
                <a:lnTo>
                  <a:pt x="20504" y="17856"/>
                </a:lnTo>
                <a:cubicBezTo>
                  <a:pt x="21109" y="17856"/>
                  <a:pt x="21600" y="16567"/>
                  <a:pt x="21600" y="14976"/>
                </a:cubicBezTo>
                <a:lnTo>
                  <a:pt x="21600" y="2880"/>
                </a:lnTo>
                <a:cubicBezTo>
                  <a:pt x="21600" y="1289"/>
                  <a:pt x="21109" y="0"/>
                  <a:pt x="20504" y="0"/>
                </a:cubicBezTo>
                <a:lnTo>
                  <a:pt x="3618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9F7435-6489-4C73-92DF-5BB18BEB1030}"/>
              </a:ext>
            </a:extLst>
          </p:cNvPr>
          <p:cNvSpPr/>
          <p:nvPr/>
        </p:nvSpPr>
        <p:spPr>
          <a:xfrm>
            <a:off x="5766340" y="6682640"/>
            <a:ext cx="3763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Sérialisé mais non persisté dans la DB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88" name="Shape 3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92100" y="3886200"/>
            <a:ext cx="12928600" cy="29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Get the entity manager for persistence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EntityManagerFactory mEmf = Persistence.createEntityManagerFactory("Persistence");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EntityManager mEntityManager = mEmf.createEntityManager();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mEntityManager.getTransaction().begin();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mEntityManager.persist(student);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mEntityManager.getTransaction().commit();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mEntityManager.close;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mEmf.close();</a:t>
            </a: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1422400" y="3956050"/>
            <a:ext cx="96647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Ecrire un programme qui utilise JPA pour faire la même chose que 1)</a:t>
            </a:r>
          </a:p>
        </p:txBody>
      </p:sp>
      <p:pic>
        <p:nvPicPr>
          <p:cNvPr id="393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Relationnelles</a:t>
            </a:r>
          </a:p>
          <a:p>
            <a:pPr lvl="1"/>
            <a:r>
              <a:t>Très populaires / beaucoup d’existant</a:t>
            </a:r>
          </a:p>
          <a:p>
            <a:pPr lvl="1"/>
            <a:r>
              <a:t>Très performantes pour l’OLTP</a:t>
            </a:r>
          </a:p>
          <a:p>
            <a:pPr lvl="1"/>
            <a:r>
              <a:t>Théorie solide, norme reconnues</a:t>
            </a:r>
          </a:p>
          <a:p>
            <a:pPr lvl="1"/>
            <a:r>
              <a:t>Moins riche (pas d’héritage, références...)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relationnelles vs SGBD objet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 bldLvl="5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Méthodes de rappel et écouteurs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235656" y="3454400"/>
            <a:ext cx="12611101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Un objet du modèle est un simple objet java tant qu’il n’est pas géré par le conteneur de persistence.</a:t>
            </a:r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La gestion d’un objet par JPA donne lieu à un cycle de vie avec lequel il est possible d’interagir</a:t>
            </a:r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Equivalent à des “triggers”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build="p" bldLvl="5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Méthodes de rappel et écouteurs</a:t>
            </a:r>
          </a:p>
        </p:txBody>
      </p:sp>
      <p:sp>
        <p:nvSpPr>
          <p:cNvPr id="400" name="Shape 4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pSp>
        <p:nvGrpSpPr>
          <p:cNvPr id="404" name="Group 404"/>
          <p:cNvGrpSpPr/>
          <p:nvPr/>
        </p:nvGrpSpPr>
        <p:grpSpPr>
          <a:xfrm>
            <a:off x="3060699" y="2698750"/>
            <a:ext cx="4711701" cy="946150"/>
            <a:chOff x="0" y="0"/>
            <a:chExt cx="4711700" cy="946150"/>
          </a:xfrm>
        </p:grpSpPr>
        <p:sp>
          <p:nvSpPr>
            <p:cNvPr id="401" name="Shape 401"/>
            <p:cNvSpPr/>
            <p:nvPr/>
          </p:nvSpPr>
          <p:spPr>
            <a:xfrm>
              <a:off x="2006600" y="19050"/>
              <a:ext cx="2705101" cy="927100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Existe en mémoire</a:t>
              </a:r>
            </a:p>
          </p:txBody>
        </p:sp>
        <p:sp>
          <p:nvSpPr>
            <p:cNvPr id="402" name="Shape 402"/>
            <p:cNvSpPr/>
            <p:nvPr/>
          </p:nvSpPr>
          <p:spPr>
            <a:xfrm flipH="1" flipV="1">
              <a:off x="-1" y="490924"/>
              <a:ext cx="2038459" cy="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5570" y="0"/>
              <a:ext cx="62731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new</a:t>
              </a:r>
            </a:p>
          </p:txBody>
        </p:sp>
      </p:grpSp>
      <p:grpSp>
        <p:nvGrpSpPr>
          <p:cNvPr id="408" name="Group 408"/>
          <p:cNvGrpSpPr/>
          <p:nvPr/>
        </p:nvGrpSpPr>
        <p:grpSpPr>
          <a:xfrm>
            <a:off x="5067300" y="3670299"/>
            <a:ext cx="5113371" cy="3111501"/>
            <a:chOff x="0" y="0"/>
            <a:chExt cx="5113370" cy="3111500"/>
          </a:xfrm>
        </p:grpSpPr>
        <p:sp>
          <p:nvSpPr>
            <p:cNvPr id="405" name="Shape 405"/>
            <p:cNvSpPr/>
            <p:nvPr/>
          </p:nvSpPr>
          <p:spPr>
            <a:xfrm>
              <a:off x="0" y="2184400"/>
              <a:ext cx="2705100" cy="927101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Géré par JPA</a:t>
              </a:r>
            </a:p>
          </p:txBody>
        </p:sp>
        <p:sp>
          <p:nvSpPr>
            <p:cNvPr id="406" name="Shape 406"/>
            <p:cNvSpPr/>
            <p:nvPr/>
          </p:nvSpPr>
          <p:spPr>
            <a:xfrm flipV="1">
              <a:off x="1371600" y="-1"/>
              <a:ext cx="1" cy="21873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442822" y="234950"/>
              <a:ext cx="3670549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EntityManager.persist(obj)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@PrePersist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3. Insertion dans la DB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4. @PostPersist</a:t>
              </a:r>
            </a:p>
          </p:txBody>
        </p:sp>
      </p:grpSp>
      <p:grpSp>
        <p:nvGrpSpPr>
          <p:cNvPr id="411" name="Group 411"/>
          <p:cNvGrpSpPr/>
          <p:nvPr/>
        </p:nvGrpSpPr>
        <p:grpSpPr>
          <a:xfrm>
            <a:off x="7772400" y="3187700"/>
            <a:ext cx="5232304" cy="2669077"/>
            <a:chOff x="0" y="0"/>
            <a:chExt cx="5232303" cy="2669076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2540000" cy="266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451003" y="565150"/>
              <a:ext cx="278130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Suppression DB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@PostRemove</a:t>
              </a:r>
            </a:p>
          </p:txBody>
        </p:sp>
      </p:grpSp>
      <p:grpSp>
        <p:nvGrpSpPr>
          <p:cNvPr id="415" name="Group 415"/>
          <p:cNvGrpSpPr/>
          <p:nvPr/>
        </p:nvGrpSpPr>
        <p:grpSpPr>
          <a:xfrm>
            <a:off x="7088679" y="5854700"/>
            <a:ext cx="5918201" cy="2051050"/>
            <a:chOff x="0" y="0"/>
            <a:chExt cx="5918200" cy="2051050"/>
          </a:xfrm>
        </p:grpSpPr>
        <p:sp>
          <p:nvSpPr>
            <p:cNvPr id="412" name="Shape 412"/>
            <p:cNvSpPr/>
            <p:nvPr/>
          </p:nvSpPr>
          <p:spPr>
            <a:xfrm>
              <a:off x="2677620" y="0"/>
              <a:ext cx="2705101" cy="927100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Supprimé</a:t>
              </a:r>
            </a:p>
          </p:txBody>
        </p:sp>
        <p:sp>
          <p:nvSpPr>
            <p:cNvPr id="413" name="Shape 413"/>
            <p:cNvSpPr/>
            <p:nvPr/>
          </p:nvSpPr>
          <p:spPr>
            <a:xfrm flipH="1">
              <a:off x="671020" y="495298"/>
              <a:ext cx="1982666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0" y="882650"/>
              <a:ext cx="59182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EntityManager.remove(obj)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@PreRemove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3. Attente de suppression dans DB</a:t>
              </a:r>
            </a:p>
          </p:txBody>
        </p:sp>
      </p:grpSp>
      <p:sp>
        <p:nvSpPr>
          <p:cNvPr id="416" name="Shape 416"/>
          <p:cNvSpPr/>
          <p:nvPr/>
        </p:nvSpPr>
        <p:spPr>
          <a:xfrm>
            <a:off x="368300" y="2717800"/>
            <a:ext cx="2705100" cy="927100"/>
          </a:xfrm>
          <a:prstGeom prst="roundRect">
            <a:avLst>
              <a:gd name="adj" fmla="val 20548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N’existe pas</a:t>
            </a:r>
          </a:p>
        </p:txBody>
      </p:sp>
      <p:grpSp>
        <p:nvGrpSpPr>
          <p:cNvPr id="422" name="Group 422"/>
          <p:cNvGrpSpPr/>
          <p:nvPr/>
        </p:nvGrpSpPr>
        <p:grpSpPr>
          <a:xfrm>
            <a:off x="368300" y="5721350"/>
            <a:ext cx="4813383" cy="1511300"/>
            <a:chOff x="0" y="0"/>
            <a:chExt cx="4813382" cy="1511300"/>
          </a:xfrm>
        </p:grpSpPr>
        <p:sp>
          <p:nvSpPr>
            <p:cNvPr id="417" name="Shape 417"/>
            <p:cNvSpPr/>
            <p:nvPr/>
          </p:nvSpPr>
          <p:spPr>
            <a:xfrm flipH="1">
              <a:off x="2717661" y="503626"/>
              <a:ext cx="1987168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0" y="133350"/>
              <a:ext cx="2705100" cy="927100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Détaché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769680" y="0"/>
              <a:ext cx="1114426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Serialisé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1545117" y="1054100"/>
              <a:ext cx="3268266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EntityManager.merge(obj)</a:t>
              </a:r>
            </a:p>
          </p:txBody>
        </p:sp>
        <p:sp>
          <p:nvSpPr>
            <p:cNvPr id="421" name="Shape 421"/>
            <p:cNvSpPr/>
            <p:nvPr/>
          </p:nvSpPr>
          <p:spPr>
            <a:xfrm flipH="1" flipV="1">
              <a:off x="2730484" y="890461"/>
              <a:ext cx="1975452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26" name="Group 426"/>
          <p:cNvGrpSpPr/>
          <p:nvPr/>
        </p:nvGrpSpPr>
        <p:grpSpPr>
          <a:xfrm>
            <a:off x="3679715" y="6717287"/>
            <a:ext cx="7067533" cy="2598163"/>
            <a:chOff x="0" y="0"/>
            <a:chExt cx="7067531" cy="2598162"/>
          </a:xfrm>
        </p:grpSpPr>
        <p:sp>
          <p:nvSpPr>
            <p:cNvPr id="423" name="Shape 423"/>
            <p:cNvSpPr/>
            <p:nvPr/>
          </p:nvSpPr>
          <p:spPr>
            <a:xfrm rot="21360000">
              <a:off x="2118384" y="34637"/>
              <a:ext cx="1065701" cy="207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72"/>
                  </a:moveTo>
                  <a:lnTo>
                    <a:pt x="18745" y="21600"/>
                  </a:lnTo>
                  <a:lnTo>
                    <a:pt x="0" y="20928"/>
                  </a:lnTo>
                  <a:lnTo>
                    <a:pt x="2855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1074162"/>
              <a:ext cx="2131368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Update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@PreUpdate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3. update DB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4. @PostUpdate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3351888" y="1594862"/>
              <a:ext cx="3715644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EntityManager.refresh(obj)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@PostLoad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animBg="1" advAuto="0"/>
      <p:bldP spid="408" grpId="0" animBg="1" advAuto="0"/>
      <p:bldP spid="411" grpId="0" animBg="1" advAuto="0"/>
      <p:bldP spid="415" grpId="0" animBg="1" advAuto="0"/>
      <p:bldP spid="416" grpId="0" animBg="1" advAuto="0"/>
      <p:bldP spid="422" grpId="0" animBg="1" advAuto="0"/>
      <p:bldP spid="426" grpId="0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Méthodes de rappel et écouteurs</a:t>
            </a:r>
          </a:p>
        </p:txBody>
      </p:sp>
      <p:sp>
        <p:nvSpPr>
          <p:cNvPr id="429" name="Shape 4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438856" y="2832100"/>
            <a:ext cx="12115801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Un objet du modèle est un simple objet java tant qu’il n’est pas géré par le conteneur de persistence</a:t>
            </a:r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La gestion d’un objet par JPA donne lieu à un cycle de vie avec lequel il est possible d’interagir</a:t>
            </a:r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Equivalent à des “triggers”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 build="p" bldLvl="5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596900" y="254000"/>
            <a:ext cx="11760200" cy="2235200"/>
          </a:xfrm>
          <a:prstGeom prst="rect">
            <a:avLst/>
          </a:prstGeom>
        </p:spPr>
        <p:txBody>
          <a:bodyPr/>
          <a:lstStyle/>
          <a:p>
            <a:r>
              <a:t>Gestion des conflits de transactions</a:t>
            </a:r>
          </a:p>
          <a:p>
            <a:r>
              <a:t>-</a:t>
            </a:r>
          </a:p>
          <a:p>
            <a:r>
              <a:t>Risques de manque d’isolation</a:t>
            </a:r>
          </a:p>
        </p:txBody>
      </p:sp>
      <p:sp>
        <p:nvSpPr>
          <p:cNvPr id="433" name="Shape 4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graphicFrame>
        <p:nvGraphicFramePr>
          <p:cNvPr id="434" name="Table 434"/>
          <p:cNvGraphicFramePr/>
          <p:nvPr/>
        </p:nvGraphicFramePr>
        <p:xfrm>
          <a:off x="1957831" y="5424932"/>
          <a:ext cx="9080501" cy="2730501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291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/>
                        <a:t>FIRST_NAME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/>
                        <a:t>LAST_NAME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Joe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Averell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William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906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Jack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5" name="Shape 435"/>
          <p:cNvSpPr/>
          <p:nvPr/>
        </p:nvSpPr>
        <p:spPr>
          <a:xfrm>
            <a:off x="4914654" y="3867149"/>
            <a:ext cx="280369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BAD_GUYS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441" name="Group 441"/>
          <p:cNvGrpSpPr/>
          <p:nvPr/>
        </p:nvGrpSpPr>
        <p:grpSpPr>
          <a:xfrm>
            <a:off x="3144337" y="5346700"/>
            <a:ext cx="3944393" cy="2374900"/>
            <a:chOff x="0" y="0"/>
            <a:chExt cx="3944391" cy="2374900"/>
          </a:xfrm>
        </p:grpSpPr>
        <p:sp>
          <p:nvSpPr>
            <p:cNvPr id="439" name="Shape 439"/>
            <p:cNvSpPr/>
            <p:nvPr/>
          </p:nvSpPr>
          <p:spPr>
            <a:xfrm>
              <a:off x="-1" y="1206500"/>
              <a:ext cx="3944393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update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set LAST_NAME=‘CAPONE’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40" name="Shape 440"/>
            <p:cNvSpPr/>
            <p:nvPr/>
          </p:nvSpPr>
          <p:spPr>
            <a:xfrm flipH="1">
              <a:off x="1453062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45" name="Group 445"/>
          <p:cNvGrpSpPr/>
          <p:nvPr/>
        </p:nvGrpSpPr>
        <p:grpSpPr>
          <a:xfrm>
            <a:off x="2054" y="4064000"/>
            <a:ext cx="3556001" cy="3657600"/>
            <a:chOff x="0" y="0"/>
            <a:chExt cx="3556000" cy="3657600"/>
          </a:xfrm>
        </p:grpSpPr>
        <p:sp>
          <p:nvSpPr>
            <p:cNvPr id="442" name="Shape 442"/>
            <p:cNvSpPr/>
            <p:nvPr/>
          </p:nvSpPr>
          <p:spPr>
            <a:xfrm>
              <a:off x="0" y="0"/>
              <a:ext cx="35560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43" name="Shape 443"/>
            <p:cNvSpPr/>
            <p:nvPr/>
          </p:nvSpPr>
          <p:spPr>
            <a:xfrm flipH="1">
              <a:off x="1598145" y="12827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57181" y="24892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DALTON</a:t>
              </a:r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7311004" y="4102100"/>
            <a:ext cx="2755702" cy="3619500"/>
            <a:chOff x="0" y="0"/>
            <a:chExt cx="2755701" cy="3619500"/>
          </a:xfrm>
        </p:grpSpPr>
        <p:sp>
          <p:nvSpPr>
            <p:cNvPr id="446" name="Shape 446"/>
            <p:cNvSpPr/>
            <p:nvPr/>
          </p:nvSpPr>
          <p:spPr>
            <a:xfrm>
              <a:off x="-1" y="0"/>
              <a:ext cx="2755703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47" name="Shape 447"/>
            <p:cNvSpPr/>
            <p:nvPr/>
          </p:nvSpPr>
          <p:spPr>
            <a:xfrm flipH="1">
              <a:off x="1324995" y="12192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23732" y="24511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CAPONE</a:t>
              </a:r>
            </a:p>
          </p:txBody>
        </p:sp>
      </p:grpSp>
      <p:grpSp>
        <p:nvGrpSpPr>
          <p:cNvPr id="452" name="Group 452"/>
          <p:cNvGrpSpPr/>
          <p:nvPr/>
        </p:nvGrpSpPr>
        <p:grpSpPr>
          <a:xfrm>
            <a:off x="10397097" y="5346700"/>
            <a:ext cx="1091209" cy="1663700"/>
            <a:chOff x="0" y="0"/>
            <a:chExt cx="1091207" cy="1663700"/>
          </a:xfrm>
        </p:grpSpPr>
        <p:sp>
          <p:nvSpPr>
            <p:cNvPr id="450" name="Shape 450"/>
            <p:cNvSpPr/>
            <p:nvPr/>
          </p:nvSpPr>
          <p:spPr>
            <a:xfrm>
              <a:off x="0" y="1206500"/>
              <a:ext cx="109120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rollback</a:t>
              </a:r>
            </a:p>
          </p:txBody>
        </p:sp>
        <p:sp>
          <p:nvSpPr>
            <p:cNvPr id="451" name="Shape 451"/>
            <p:cNvSpPr/>
            <p:nvPr/>
          </p:nvSpPr>
          <p:spPr>
            <a:xfrm flipH="1">
              <a:off x="524902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11155036" y="43243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454" name="Shape 454"/>
          <p:cNvSpPr/>
          <p:nvPr/>
        </p:nvSpPr>
        <p:spPr>
          <a:xfrm>
            <a:off x="11155036" y="70675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sp>
        <p:nvSpPr>
          <p:cNvPr id="455" name="Shape 455"/>
          <p:cNvSpPr/>
          <p:nvPr/>
        </p:nvSpPr>
        <p:spPr>
          <a:xfrm>
            <a:off x="4941651" y="8477250"/>
            <a:ext cx="345169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 DIRTY READS</a:t>
            </a:r>
          </a:p>
        </p:txBody>
      </p:sp>
      <p:sp>
        <p:nvSpPr>
          <p:cNvPr id="456" name="Shape 456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 animBg="1" advAuto="0"/>
      <p:bldP spid="445" grpId="0" animBg="1" advAuto="0"/>
      <p:bldP spid="449" grpId="0" animBg="1" advAuto="0"/>
      <p:bldP spid="452" grpId="0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462" name="Group 462"/>
          <p:cNvGrpSpPr/>
          <p:nvPr/>
        </p:nvGrpSpPr>
        <p:grpSpPr>
          <a:xfrm>
            <a:off x="3893637" y="5295900"/>
            <a:ext cx="3944393" cy="2800350"/>
            <a:chOff x="0" y="0"/>
            <a:chExt cx="3944391" cy="2800350"/>
          </a:xfrm>
        </p:grpSpPr>
        <p:sp>
          <p:nvSpPr>
            <p:cNvPr id="460" name="Shape 460"/>
            <p:cNvSpPr/>
            <p:nvPr/>
          </p:nvSpPr>
          <p:spPr>
            <a:xfrm>
              <a:off x="-1" y="1276350"/>
              <a:ext cx="3944393" cy="152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update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set LAST_NAME=‘CAPONE’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1;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commit;</a:t>
              </a:r>
            </a:p>
          </p:txBody>
        </p:sp>
        <p:sp>
          <p:nvSpPr>
            <p:cNvPr id="461" name="Shape 461"/>
            <p:cNvSpPr/>
            <p:nvPr/>
          </p:nvSpPr>
          <p:spPr>
            <a:xfrm flipH="1">
              <a:off x="1948362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2054" y="4064000"/>
            <a:ext cx="3556001" cy="3657600"/>
            <a:chOff x="0" y="0"/>
            <a:chExt cx="3556000" cy="3657600"/>
          </a:xfrm>
        </p:grpSpPr>
        <p:sp>
          <p:nvSpPr>
            <p:cNvPr id="463" name="Shape 463"/>
            <p:cNvSpPr/>
            <p:nvPr/>
          </p:nvSpPr>
          <p:spPr>
            <a:xfrm>
              <a:off x="0" y="0"/>
              <a:ext cx="35560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64" name="Shape 464"/>
            <p:cNvSpPr/>
            <p:nvPr/>
          </p:nvSpPr>
          <p:spPr>
            <a:xfrm flipH="1">
              <a:off x="1598145" y="12827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747681" y="24892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DALTON</a:t>
              </a:r>
            </a:p>
          </p:txBody>
        </p:sp>
      </p:grpSp>
      <p:grpSp>
        <p:nvGrpSpPr>
          <p:cNvPr id="470" name="Group 470"/>
          <p:cNvGrpSpPr/>
          <p:nvPr/>
        </p:nvGrpSpPr>
        <p:grpSpPr>
          <a:xfrm>
            <a:off x="8073004" y="4102100"/>
            <a:ext cx="2755702" cy="3492500"/>
            <a:chOff x="0" y="0"/>
            <a:chExt cx="2755701" cy="3492500"/>
          </a:xfrm>
        </p:grpSpPr>
        <p:sp>
          <p:nvSpPr>
            <p:cNvPr id="467" name="Shape 467"/>
            <p:cNvSpPr/>
            <p:nvPr/>
          </p:nvSpPr>
          <p:spPr>
            <a:xfrm>
              <a:off x="-1" y="0"/>
              <a:ext cx="2755703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68" name="Shape 468"/>
            <p:cNvSpPr/>
            <p:nvPr/>
          </p:nvSpPr>
          <p:spPr>
            <a:xfrm flipH="1">
              <a:off x="1350395" y="12827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72932" y="23241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CAPONE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11155036" y="43243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472" name="Shape 472"/>
          <p:cNvSpPr/>
          <p:nvPr/>
        </p:nvSpPr>
        <p:spPr>
          <a:xfrm>
            <a:off x="11155036" y="70675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sp>
        <p:nvSpPr>
          <p:cNvPr id="473" name="Shape 473"/>
          <p:cNvSpPr/>
          <p:nvPr/>
        </p:nvSpPr>
        <p:spPr>
          <a:xfrm>
            <a:off x="3967571" y="8477250"/>
            <a:ext cx="539985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 Non-repeatable READS</a:t>
            </a:r>
          </a:p>
        </p:txBody>
      </p:sp>
      <p:sp>
        <p:nvSpPr>
          <p:cNvPr id="474" name="Shape 474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animBg="1" advAuto="0"/>
      <p:bldP spid="466" grpId="0" animBg="1" advAuto="0"/>
      <p:bldP spid="470" grpId="0" animBg="1" advAuto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480" name="Group 480"/>
          <p:cNvGrpSpPr/>
          <p:nvPr/>
        </p:nvGrpSpPr>
        <p:grpSpPr>
          <a:xfrm>
            <a:off x="3733244" y="5321300"/>
            <a:ext cx="3329137" cy="2114550"/>
            <a:chOff x="0" y="0"/>
            <a:chExt cx="3329136" cy="2114550"/>
          </a:xfrm>
        </p:grpSpPr>
        <p:sp>
          <p:nvSpPr>
            <p:cNvPr id="478" name="Shape 478"/>
            <p:cNvSpPr/>
            <p:nvPr/>
          </p:nvSpPr>
          <p:spPr>
            <a:xfrm>
              <a:off x="0" y="1301750"/>
              <a:ext cx="3329137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delete from BAD_GUYS;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commit;</a:t>
              </a:r>
            </a:p>
          </p:txBody>
        </p:sp>
        <p:sp>
          <p:nvSpPr>
            <p:cNvPr id="479" name="Shape 479"/>
            <p:cNvSpPr/>
            <p:nvPr/>
          </p:nvSpPr>
          <p:spPr>
            <a:xfrm flipH="1">
              <a:off x="1651555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84" name="Group 484"/>
          <p:cNvGrpSpPr/>
          <p:nvPr/>
        </p:nvGrpSpPr>
        <p:grpSpPr>
          <a:xfrm>
            <a:off x="-1747" y="4044950"/>
            <a:ext cx="3200401" cy="2965450"/>
            <a:chOff x="0" y="0"/>
            <a:chExt cx="3200400" cy="2965450"/>
          </a:xfrm>
        </p:grpSpPr>
        <p:sp>
          <p:nvSpPr>
            <p:cNvPr id="481" name="Shape 481"/>
            <p:cNvSpPr/>
            <p:nvPr/>
          </p:nvSpPr>
          <p:spPr>
            <a:xfrm>
              <a:off x="4148" y="0"/>
              <a:ext cx="318770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*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</p:txBody>
        </p:sp>
        <p:sp>
          <p:nvSpPr>
            <p:cNvPr id="482" name="Shape 482"/>
            <p:cNvSpPr/>
            <p:nvPr/>
          </p:nvSpPr>
          <p:spPr>
            <a:xfrm flipH="1">
              <a:off x="1589246" y="127635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0" y="2508250"/>
              <a:ext cx="3200400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#row count = 4</a:t>
              </a:r>
            </a:p>
          </p:txBody>
        </p:sp>
      </p:grpSp>
      <p:sp>
        <p:nvSpPr>
          <p:cNvPr id="485" name="Shape 485"/>
          <p:cNvSpPr/>
          <p:nvPr/>
        </p:nvSpPr>
        <p:spPr>
          <a:xfrm>
            <a:off x="11155036" y="43243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486" name="Shape 486"/>
          <p:cNvSpPr/>
          <p:nvPr/>
        </p:nvSpPr>
        <p:spPr>
          <a:xfrm>
            <a:off x="11155036" y="70675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sp>
        <p:nvSpPr>
          <p:cNvPr id="487" name="Shape 487"/>
          <p:cNvSpPr/>
          <p:nvPr/>
        </p:nvSpPr>
        <p:spPr>
          <a:xfrm>
            <a:off x="4783689" y="8477250"/>
            <a:ext cx="3767622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Phantom READS</a:t>
            </a:r>
          </a:p>
        </p:txBody>
      </p:sp>
      <p:grpSp>
        <p:nvGrpSpPr>
          <p:cNvPr id="491" name="Group 491"/>
          <p:cNvGrpSpPr/>
          <p:nvPr/>
        </p:nvGrpSpPr>
        <p:grpSpPr>
          <a:xfrm>
            <a:off x="8244379" y="4279900"/>
            <a:ext cx="2412952" cy="2768600"/>
            <a:chOff x="0" y="0"/>
            <a:chExt cx="2412950" cy="2768600"/>
          </a:xfrm>
        </p:grpSpPr>
        <p:sp>
          <p:nvSpPr>
            <p:cNvPr id="488" name="Shape 488"/>
            <p:cNvSpPr/>
            <p:nvPr/>
          </p:nvSpPr>
          <p:spPr>
            <a:xfrm>
              <a:off x="0" y="0"/>
              <a:ext cx="241295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*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</p:txBody>
        </p:sp>
        <p:sp>
          <p:nvSpPr>
            <p:cNvPr id="489" name="Shape 489"/>
            <p:cNvSpPr/>
            <p:nvPr/>
          </p:nvSpPr>
          <p:spPr>
            <a:xfrm flipH="1">
              <a:off x="1179020" y="10414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64083" y="2311400"/>
              <a:ext cx="2082255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#row count = 0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 animBg="1" advAuto="0"/>
      <p:bldP spid="484" grpId="0" animBg="1" advAuto="0"/>
      <p:bldP spid="491" grpId="0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body" idx="1"/>
          </p:nvPr>
        </p:nvSpPr>
        <p:spPr>
          <a:xfrm>
            <a:off x="1270000" y="3009900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t>Lecture sale (dirty read), lecture pendant la mise à jour d’une donnée par une transaction concurrente avant la garantie de cohérence. Pire il y a risque de rollback</a:t>
            </a:r>
          </a:p>
          <a:p>
            <a:r>
              <a:t>Lecture non-reproductible, lecture de deux valeurs différentes pendant la même requête. Par exemple si une transaction concurrente à mis à jour les données pendant ce temps.</a:t>
            </a:r>
          </a:p>
          <a:p>
            <a:r>
              <a:t>Lecture fantôme, lecture de donnée en évolution</a:t>
            </a:r>
          </a:p>
        </p:txBody>
      </p:sp>
      <p:sp>
        <p:nvSpPr>
          <p:cNvPr id="495" name="Shape 4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 build="p" bldLvl="5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Niveaux d’isolation</a:t>
            </a:r>
          </a:p>
        </p:txBody>
      </p:sp>
      <p:sp>
        <p:nvSpPr>
          <p:cNvPr id="499" name="Shape 499"/>
          <p:cNvSpPr>
            <a:spLocks noGrp="1"/>
          </p:cNvSpPr>
          <p:nvPr>
            <p:ph type="body" idx="1"/>
          </p:nvPr>
        </p:nvSpPr>
        <p:spPr>
          <a:xfrm>
            <a:off x="520700" y="2209800"/>
            <a:ext cx="12293600" cy="683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1700"/>
              </a:spcBef>
            </a:pPr>
            <a:r>
              <a:t>Serializable: soit un principe de verrous sur les données lues et modifiées. ATTENTION les “select *” provoque des “range locks” pour éviter les lectures fantômes;  soit un principe de détection des collisions</a:t>
            </a:r>
          </a:p>
          <a:p>
            <a:r>
              <a:t>Repeatable Reads: idem que précédemment mais sans les “range locks”.</a:t>
            </a:r>
          </a:p>
          <a:p>
            <a:r>
              <a:t>Read committed: uniquement des verrous d’écriture</a:t>
            </a:r>
          </a:p>
          <a:p>
            <a:r>
              <a:t>Read uncommitted: aucune sécurité</a:t>
            </a:r>
          </a:p>
        </p:txBody>
      </p:sp>
      <p:sp>
        <p:nvSpPr>
          <p:cNvPr id="500" name="Shape 5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 bldLvl="5" animBg="1" advAuto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Niveaux d’isolation</a:t>
            </a:r>
          </a:p>
        </p:txBody>
      </p:sp>
      <p:sp>
        <p:nvSpPr>
          <p:cNvPr id="503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graphicFrame>
        <p:nvGraphicFramePr>
          <p:cNvPr id="504" name="Table 504"/>
          <p:cNvGraphicFramePr/>
          <p:nvPr/>
        </p:nvGraphicFramePr>
        <p:xfrm>
          <a:off x="800099" y="3481832"/>
          <a:ext cx="11633201" cy="4991101"/>
        </p:xfrm>
        <a:graphic>
          <a:graphicData uri="http://schemas.openxmlformats.org/drawingml/2006/table">
            <a:tbl>
              <a:tblPr firstRow="1" firstCol="1">
                <a:tableStyleId>{8F44A2F1-9E1F-4B54-A3A2-5F16C0AD49E2}</a:tableStyleId>
              </a:tblPr>
              <a:tblGrid>
                <a:gridCol w="2777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Isolation level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Dirty Reads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Non-repeatable reads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Phantoms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Read Uncommitted
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Read committed
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Repeatable Reads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Serializable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Objets</a:t>
            </a:r>
          </a:p>
          <a:p>
            <a:pPr lvl="1"/>
            <a:r>
              <a:t>Très adaptés au monde objet</a:t>
            </a:r>
          </a:p>
          <a:p>
            <a:pPr lvl="1"/>
            <a:r>
              <a:t>Peu usitées</a:t>
            </a:r>
          </a:p>
          <a:p>
            <a:pPr lvl="1"/>
            <a:r>
              <a:t>Manque de normes</a:t>
            </a:r>
          </a:p>
        </p:txBody>
      </p: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relationnelles vs SGBD objet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bldLvl="5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Niveaux d’isolation</a:t>
            </a:r>
          </a:p>
        </p:txBody>
      </p:sp>
      <p:sp>
        <p:nvSpPr>
          <p:cNvPr id="507" name="Shape 5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553156" y="2654300"/>
            <a:ext cx="12192001" cy="608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Serializable: 100% ACID mais problème de performance</a:t>
            </a:r>
          </a:p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Repeatable Reads: Ecriture et relecture des mêmes informations au cours d’une même transaction</a:t>
            </a:r>
          </a:p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Read committed: Niveau d’isolation par défaut de JPA. Très bien pour la production de rapport : lecture seule</a:t>
            </a:r>
          </a:p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Read uncommitted: performant mais dangereux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" grpId="0" build="p" bldLvl="5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Locking</a:t>
            </a:r>
          </a:p>
        </p:txBody>
      </p:sp>
      <p:sp>
        <p:nvSpPr>
          <p:cNvPr id="511" name="Shape 5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Gestion des conflits entre les transactions:</a:t>
            </a:r>
          </a:p>
          <a:p>
            <a:pPr lvl="1"/>
            <a:r>
              <a:t>Optimistic Locking</a:t>
            </a:r>
          </a:p>
          <a:p>
            <a:pPr lvl="1"/>
            <a:r>
              <a:t>Pessimist Locking</a:t>
            </a:r>
          </a:p>
          <a:p>
            <a:r>
              <a:t>Garantir la cohérence de la base de données</a:t>
            </a:r>
          </a:p>
          <a:p>
            <a:r>
              <a:t>Peut être très gourmand en ressources</a:t>
            </a:r>
          </a:p>
        </p:txBody>
      </p:sp>
      <p:sp>
        <p:nvSpPr>
          <p:cNvPr id="512" name="Shape 5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 build="p" bldLvl="5" animBg="1" advAuto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15" name="Shape 515"/>
          <p:cNvSpPr>
            <a:spLocks noGrp="1"/>
          </p:cNvSpPr>
          <p:nvPr>
            <p:ph type="body" idx="1"/>
          </p:nvPr>
        </p:nvSpPr>
        <p:spPr>
          <a:xfrm>
            <a:off x="1117600" y="2768600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  <a:p>
            <a:pPr lvl="1"/>
            <a:r>
              <a:t>a.k.a. Optimistic concurrency checking</a:t>
            </a:r>
          </a:p>
          <a:p>
            <a:pPr lvl="1"/>
            <a:r>
              <a:t>a.k.a. Optimistic Concurrency Control</a:t>
            </a:r>
          </a:p>
          <a:p>
            <a:pPr lvl="1"/>
            <a:endParaRPr/>
          </a:p>
          <a:p>
            <a:r>
              <a:t>Assume que la grande partie des transactions ne seront pas sur les même données au même moment</a:t>
            </a:r>
          </a:p>
          <a:p>
            <a:r>
              <a:t>Peu couteux en ressources de la base de données si le nombre de conflits restent restraints.</a:t>
            </a:r>
          </a:p>
          <a:p>
            <a:r>
              <a:t>Permet de ne pas devoir garder la même transaction</a:t>
            </a:r>
          </a:p>
        </p:txBody>
      </p:sp>
      <p:sp>
        <p:nvSpPr>
          <p:cNvPr id="516" name="Shape 5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 build="p" bldLvl="5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19" name="Shape 5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83</a:t>
            </a:fld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524" name="Group 524"/>
          <p:cNvGrpSpPr/>
          <p:nvPr/>
        </p:nvGrpSpPr>
        <p:grpSpPr>
          <a:xfrm>
            <a:off x="1118" y="4375150"/>
            <a:ext cx="3441701" cy="2495550"/>
            <a:chOff x="0" y="0"/>
            <a:chExt cx="3441700" cy="2495550"/>
          </a:xfrm>
        </p:grpSpPr>
        <p:sp>
          <p:nvSpPr>
            <p:cNvPr id="521" name="Shape 521"/>
            <p:cNvSpPr/>
            <p:nvPr/>
          </p:nvSpPr>
          <p:spPr>
            <a:xfrm>
              <a:off x="0" y="0"/>
              <a:ext cx="3441700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Charge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  <p:sp>
          <p:nvSpPr>
            <p:cNvPr id="522" name="Shape 522"/>
            <p:cNvSpPr/>
            <p:nvPr/>
          </p:nvSpPr>
          <p:spPr>
            <a:xfrm flipH="1">
              <a:off x="1599081" y="90805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925599" y="2038350"/>
              <a:ext cx="134347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version=1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11465845" y="4013200"/>
            <a:ext cx="15367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526" name="Shape 526"/>
          <p:cNvSpPr/>
          <p:nvPr/>
        </p:nvSpPr>
        <p:spPr>
          <a:xfrm>
            <a:off x="11465845" y="6375400"/>
            <a:ext cx="15367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grpSp>
        <p:nvGrpSpPr>
          <p:cNvPr id="530" name="Group 530"/>
          <p:cNvGrpSpPr/>
          <p:nvPr/>
        </p:nvGrpSpPr>
        <p:grpSpPr>
          <a:xfrm>
            <a:off x="2921000" y="4800600"/>
            <a:ext cx="3073400" cy="2406650"/>
            <a:chOff x="0" y="0"/>
            <a:chExt cx="3073400" cy="2406650"/>
          </a:xfrm>
        </p:grpSpPr>
        <p:sp>
          <p:nvSpPr>
            <p:cNvPr id="527" name="Shape 527"/>
            <p:cNvSpPr/>
            <p:nvPr/>
          </p:nvSpPr>
          <p:spPr>
            <a:xfrm flipH="1">
              <a:off x="1320800" y="4826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4292" y="0"/>
              <a:ext cx="134347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version=1</a:t>
              </a:r>
            </a:p>
          </p:txBody>
        </p:sp>
        <p:sp>
          <p:nvSpPr>
            <p:cNvPr id="529" name="Shape 529"/>
            <p:cNvSpPr/>
            <p:nvPr/>
          </p:nvSpPr>
          <p:spPr>
            <a:xfrm>
              <a:off x="0" y="1593850"/>
              <a:ext cx="3073400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Charge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</p:grpSp>
      <p:grpSp>
        <p:nvGrpSpPr>
          <p:cNvPr id="534" name="Group 534"/>
          <p:cNvGrpSpPr/>
          <p:nvPr/>
        </p:nvGrpSpPr>
        <p:grpSpPr>
          <a:xfrm>
            <a:off x="8328486" y="4375150"/>
            <a:ext cx="2574132" cy="2498527"/>
            <a:chOff x="0" y="0"/>
            <a:chExt cx="2574131" cy="2498526"/>
          </a:xfrm>
        </p:grpSpPr>
        <p:sp>
          <p:nvSpPr>
            <p:cNvPr id="531" name="Shape 531"/>
            <p:cNvSpPr/>
            <p:nvPr/>
          </p:nvSpPr>
          <p:spPr>
            <a:xfrm>
              <a:off x="-1" y="0"/>
              <a:ext cx="2574133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Modifie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  <p:sp>
          <p:nvSpPr>
            <p:cNvPr id="532" name="Shape 532"/>
            <p:cNvSpPr/>
            <p:nvPr/>
          </p:nvSpPr>
          <p:spPr>
            <a:xfrm flipH="1">
              <a:off x="1437813" y="90805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13177" y="2035373"/>
              <a:ext cx="1850530" cy="463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version: 1 ≠ 2</a:t>
              </a:r>
            </a:p>
          </p:txBody>
        </p:sp>
      </p:grpSp>
      <p:grpSp>
        <p:nvGrpSpPr>
          <p:cNvPr id="538" name="Group 538"/>
          <p:cNvGrpSpPr/>
          <p:nvPr/>
        </p:nvGrpSpPr>
        <p:grpSpPr>
          <a:xfrm>
            <a:off x="5788486" y="4800600"/>
            <a:ext cx="2574132" cy="2406650"/>
            <a:chOff x="0" y="0"/>
            <a:chExt cx="2574131" cy="2406650"/>
          </a:xfrm>
        </p:grpSpPr>
        <p:sp>
          <p:nvSpPr>
            <p:cNvPr id="535" name="Shape 535"/>
            <p:cNvSpPr/>
            <p:nvPr/>
          </p:nvSpPr>
          <p:spPr>
            <a:xfrm flipH="1">
              <a:off x="1399713" y="4826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03206" y="0"/>
              <a:ext cx="1343473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version=2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-1" y="1593850"/>
              <a:ext cx="2574133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Modifie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</p:grpSp>
      <p:sp>
        <p:nvSpPr>
          <p:cNvPr id="539" name="Shape 539"/>
          <p:cNvSpPr/>
          <p:nvPr/>
        </p:nvSpPr>
        <p:spPr>
          <a:xfrm>
            <a:off x="8407400" y="6769100"/>
            <a:ext cx="3568700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Détection de conflit</a:t>
            </a:r>
          </a:p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OptimisticLockException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 animBg="1" advAuto="0"/>
      <p:bldP spid="530" grpId="0" animBg="1" advAuto="0"/>
      <p:bldP spid="534" grpId="0" animBg="1" advAuto="0"/>
      <p:bldP spid="538" grpId="0" animBg="1" advAuto="0"/>
      <p:bldP spid="539" grpId="0" animBg="1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1"/>
          </p:nvPr>
        </p:nvSpPr>
        <p:spPr>
          <a:xfrm>
            <a:off x="1092200" y="1193800"/>
            <a:ext cx="12192000" cy="5715000"/>
          </a:xfrm>
          <a:prstGeom prst="rect">
            <a:avLst/>
          </a:prstGeom>
        </p:spPr>
        <p:txBody>
          <a:bodyPr/>
          <a:lstStyle/>
          <a:p>
            <a:r>
              <a:t>Nécessite un numéro de version</a:t>
            </a:r>
          </a:p>
          <a:p>
            <a:r>
              <a:t>Avant le commit, le numéro de version est vérifié pour être certain qu’aucune autre transaction n’a eu lieu.</a:t>
            </a:r>
          </a:p>
        </p:txBody>
      </p:sp>
      <p:sp>
        <p:nvSpPr>
          <p:cNvPr id="543" name="Shape 5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84</a:t>
            </a:fld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1268164" y="5257800"/>
            <a:ext cx="5740451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lvl="2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/** The version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@Version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mVersion;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47" name="Shape 547"/>
          <p:cNvSpPr>
            <a:spLocks noGrp="1"/>
          </p:cNvSpPr>
          <p:nvPr>
            <p:ph type="body" idx="1"/>
          </p:nvPr>
        </p:nvSpPr>
        <p:spPr>
          <a:xfrm>
            <a:off x="596900" y="2768600"/>
            <a:ext cx="11137900" cy="5715000"/>
          </a:xfrm>
          <a:prstGeom prst="rect">
            <a:avLst/>
          </a:prstGeom>
        </p:spPr>
        <p:txBody>
          <a:bodyPr/>
          <a:lstStyle/>
          <a:p>
            <a:r>
              <a:t>Pièges à éviter</a:t>
            </a:r>
          </a:p>
          <a:p>
            <a:pPr lvl="1"/>
            <a:r>
              <a:t>Ne pas gérer automatiquement les “OptimisticLockException”</a:t>
            </a:r>
          </a:p>
          <a:p>
            <a:pPr lvl="1"/>
            <a:r>
              <a:t>Ne pas être paranoiac, une erreur peut être toléré par l’utilisateur si ses données ne sont pas compromises et si il en est informé</a:t>
            </a:r>
          </a:p>
          <a:p>
            <a:pPr lvl="1"/>
            <a:r>
              <a:t>Données modifiées par une application qui ignore le mécanisme</a:t>
            </a:r>
          </a:p>
          <a:p>
            <a:pPr lvl="1"/>
            <a:r>
              <a:t>Cela ne marche que si vous pouvez rajouter le champs version : problème avec le “legacy”</a:t>
            </a:r>
          </a:p>
        </p:txBody>
      </p:sp>
      <p:sp>
        <p:nvSpPr>
          <p:cNvPr id="548" name="Shape 5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 build="p" bldLvl="5" animBg="1" advAuto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Mise en place de JPA</a:t>
            </a:r>
          </a:p>
        </p:txBody>
      </p:sp>
      <p:sp>
        <p:nvSpPr>
          <p:cNvPr id="551" name="Shape 5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86</a:t>
            </a:fld>
            <a:endParaRPr/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xfrm>
            <a:off x="584200" y="266700"/>
            <a:ext cx="118237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test unitaire?</a:t>
            </a:r>
          </a:p>
        </p:txBody>
      </p:sp>
      <p:sp>
        <p:nvSpPr>
          <p:cNvPr id="554" name="Shape 5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87</a:t>
            </a:fld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3603705" y="2533650"/>
            <a:ext cx="6369894" cy="614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&lt;version&gt;5.1.18&lt;/version&gt;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title"/>
          </p:nvPr>
        </p:nvSpPr>
        <p:spPr>
          <a:xfrm>
            <a:off x="393700" y="330200"/>
            <a:ext cx="122174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test unitaire?</a:t>
            </a:r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88</a:t>
            </a:fld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558800" y="2330450"/>
            <a:ext cx="14693900" cy="708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xmlns="http://java.sun.com/xml/ns/persistence"&gt;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name="JEE6Demo-Persistence"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transaction-type="RESOURCE_LOCAL"&gt;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&lt;class&gt;ch.demo.dom.Grade&lt;/class&gt;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value="MYSQL"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value="com.mysql.jdbc.Driver"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value="jdbc:mysql://localhost:3306/Students_DB"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value="root"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name="eclipselink.ddl-generation" value="create-tables"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name="eclipselink.ddl-generation.output-mode" value="both"/&gt;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name="eclipselink.create-ddl-jdbc-file-name" value="createStudentsDB.sql"/&gt;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name="eclipselink.drop-ddl-jdbc-file-name" value="dropStudentsDB.sql"/&gt;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name="eclipselink.logging.level" value="INFO"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xfrm>
            <a:off x="647700" y="342900"/>
            <a:ext cx="117094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test unitaire?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89</a:t>
            </a:fld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432581" y="3829050"/>
            <a:ext cx="12128501" cy="401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Get the entity manager for the tests.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mEmf = Persistence.createEntityManagerFactory("JEE6Demo-Persistence");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 = mEmf.createEntityManager();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mTrx = mEntityManager.getTransaction();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mTrx.begin();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getEntityManager().persist(student);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mTrx.commit(); //ou mTrx.rollback();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mEntityManager.close();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mEmf.close();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Paradigmes entités-relations</a:t>
            </a:r>
          </a:p>
          <a:p>
            <a:pPr lvl="1"/>
            <a:r>
              <a:t>Entités =Tables</a:t>
            </a:r>
          </a:p>
          <a:p>
            <a:pPr lvl="1"/>
            <a:r>
              <a:t>Relations = Many 2 One, One 2 Many, ....</a:t>
            </a:r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 bldLvl="5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90</a:t>
            </a:fld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422400" y="2546350"/>
            <a:ext cx="11163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Ecrivez un programme JPA pour sauvegarder un nouvel étudiant dans la base de données. Vérifiez que l’insertion a fonctionné</a:t>
            </a:r>
          </a:p>
        </p:txBody>
      </p:sp>
      <p:sp>
        <p:nvSpPr>
          <p:cNvPr id="567" name="Shape 567"/>
          <p:cNvSpPr/>
          <p:nvPr/>
        </p:nvSpPr>
        <p:spPr>
          <a:xfrm>
            <a:off x="1422400" y="5111750"/>
            <a:ext cx="11137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2) Supprimez un étudiant de la base données.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suppression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1422400" y="7118350"/>
            <a:ext cx="112268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3) Chargez un étudiant et modifiez-le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modification</a:t>
            </a:r>
          </a:p>
        </p:txBody>
      </p:sp>
      <p:pic>
        <p:nvPicPr>
          <p:cNvPr id="569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unitaire</a:t>
            </a: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/>
          </p:cNvSpPr>
          <p:nvPr>
            <p:ph type="title"/>
          </p:nvPr>
        </p:nvSpPr>
        <p:spPr>
          <a:xfrm>
            <a:off x="584200" y="266700"/>
            <a:ext cx="118237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le serveur d’application?</a:t>
            </a:r>
          </a:p>
        </p:txBody>
      </p:sp>
      <p:sp>
        <p:nvSpPr>
          <p:cNvPr id="573" name="Shape 5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91</a:t>
            </a:fld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787400" y="2206643"/>
            <a:ext cx="12217400" cy="611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persistence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"2.0"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"http://java.sun.com/xml/ns/persistence"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persistence-unit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"JEE6Demo-Persistence"</a:t>
            </a:r>
            <a:r>
              <a:rPr>
                <a:solidFill>
                  <a:srgbClr val="000000"/>
                </a:solidFill>
              </a:rPr>
              <a:t> </a:t>
            </a:r>
            <a:r>
              <a:t>transaction-type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"JTA"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provider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org.eclipse.persistence.jpa.PersistenceProvider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provider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jta-data-source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jdbc</a:t>
            </a:r>
            <a:r>
              <a:rPr>
                <a:solidFill>
                  <a:srgbClr val="000000"/>
                </a:solidFill>
              </a:rPr>
              <a:t>/StudentsDS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jta-data-source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ch.demo.dom.Student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ch.demo.dom.Grade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ch.demo.dom.Badge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properties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property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"eclipselink.target-database"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"DERBY"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property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"eclipselink.logging.level"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"INFO"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r>
              <a:rPr>
                <a:solidFill>
                  <a:srgbClr val="000000"/>
                </a:solidFill>
              </a:rPr>
              <a:t>           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properties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       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persistence-unit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persistence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575" name="Shape 575"/>
          <p:cNvSpPr/>
          <p:nvPr/>
        </p:nvSpPr>
        <p:spPr>
          <a:xfrm>
            <a:off x="4826000" y="4673600"/>
            <a:ext cx="7569200" cy="194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" y="7796"/>
                </a:lnTo>
                <a:cubicBezTo>
                  <a:pt x="1818" y="7925"/>
                  <a:pt x="1812" y="8054"/>
                  <a:pt x="1812" y="8188"/>
                </a:cubicBezTo>
                <a:lnTo>
                  <a:pt x="1812" y="18776"/>
                </a:lnTo>
                <a:cubicBezTo>
                  <a:pt x="1812" y="20336"/>
                  <a:pt x="2137" y="21600"/>
                  <a:pt x="2537" y="21600"/>
                </a:cubicBezTo>
                <a:lnTo>
                  <a:pt x="20875" y="21600"/>
                </a:lnTo>
                <a:cubicBezTo>
                  <a:pt x="21275" y="21600"/>
                  <a:pt x="21600" y="20336"/>
                  <a:pt x="21600" y="18776"/>
                </a:cubicBezTo>
                <a:lnTo>
                  <a:pt x="21600" y="8188"/>
                </a:lnTo>
                <a:cubicBezTo>
                  <a:pt x="21600" y="6629"/>
                  <a:pt x="21275" y="5365"/>
                  <a:pt x="20875" y="5365"/>
                </a:cubicBezTo>
                <a:lnTo>
                  <a:pt x="2537" y="5365"/>
                </a:lnTo>
                <a:cubicBezTo>
                  <a:pt x="2455" y="5365"/>
                  <a:pt x="2378" y="5427"/>
                  <a:pt x="2305" y="552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Datasource du serveur</a:t>
            </a:r>
          </a:p>
        </p:txBody>
      </p:sp>
      <p:sp>
        <p:nvSpPr>
          <p:cNvPr id="576" name="Shape 576"/>
          <p:cNvSpPr/>
          <p:nvPr/>
        </p:nvSpPr>
        <p:spPr>
          <a:xfrm>
            <a:off x="5461000" y="1384300"/>
            <a:ext cx="6934200" cy="186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1" y="0"/>
                </a:moveTo>
                <a:cubicBezTo>
                  <a:pt x="354" y="0"/>
                  <a:pt x="0" y="1316"/>
                  <a:pt x="0" y="2939"/>
                </a:cubicBezTo>
                <a:lnTo>
                  <a:pt x="0" y="13959"/>
                </a:lnTo>
                <a:cubicBezTo>
                  <a:pt x="0" y="15582"/>
                  <a:pt x="354" y="16898"/>
                  <a:pt x="791" y="16898"/>
                </a:cubicBezTo>
                <a:lnTo>
                  <a:pt x="14558" y="16898"/>
                </a:lnTo>
                <a:lnTo>
                  <a:pt x="14954" y="21600"/>
                </a:lnTo>
                <a:lnTo>
                  <a:pt x="15349" y="16898"/>
                </a:lnTo>
                <a:lnTo>
                  <a:pt x="20809" y="16898"/>
                </a:lnTo>
                <a:cubicBezTo>
                  <a:pt x="21246" y="16898"/>
                  <a:pt x="21600" y="15582"/>
                  <a:pt x="21600" y="13959"/>
                </a:cubicBezTo>
                <a:lnTo>
                  <a:pt x="21600" y="2939"/>
                </a:lnTo>
                <a:cubicBezTo>
                  <a:pt x="21600" y="1316"/>
                  <a:pt x="21246" y="0"/>
                  <a:pt x="20809" y="0"/>
                </a:cubicBezTo>
                <a:lnTo>
                  <a:pt x="79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Transaction gérée par le serveur</a:t>
            </a:r>
          </a:p>
        </p:txBody>
      </p:sp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xfrm>
            <a:off x="584200" y="266700"/>
            <a:ext cx="118237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le serveur d’application?</a:t>
            </a:r>
          </a:p>
        </p:txBody>
      </p:sp>
      <p:sp>
        <p:nvSpPr>
          <p:cNvPr id="579" name="Shape 5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92</a:t>
            </a:fld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342900" y="2025650"/>
            <a:ext cx="12065000" cy="679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@Stateless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StudentServiceJPAImpl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StudentServiceRemote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entity manager that manages the persistence. As there is only one persistence unit, 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it takes it by default.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@PersistenceContext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EntityManager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The following service is allowed for all connected users.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Furthermore, the </a:t>
            </a:r>
            <a:r>
              <a:rPr>
                <a:solidFill>
                  <a:srgbClr val="91AFCB"/>
                </a:solidFill>
              </a:rPr>
              <a:t>@Benchmakable</a:t>
            </a:r>
            <a:r>
              <a:t> annotation triggers an </a:t>
            </a:r>
            <a:r>
              <a:rPr u="sng"/>
              <a:t>interceptor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that will measure the time consumed by this method.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@RolesAllowed</a:t>
            </a:r>
            <a:r>
              <a:rPr>
                <a:solidFill>
                  <a:srgbClr val="000000"/>
                </a:solidFill>
              </a:rPr>
              <a:t>({ </a:t>
            </a:r>
            <a:r>
              <a:rPr>
                <a:solidFill>
                  <a:srgbClr val="3933FF"/>
                </a:solidFill>
              </a:rPr>
              <a:t>"user"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getAll() {</a:t>
            </a:r>
          </a:p>
          <a:p>
            <a:pPr algn="l">
              <a:spcBef>
                <a:spcPts val="0"/>
              </a:spcBef>
              <a:defRPr sz="1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	</a:t>
            </a:r>
            <a:r>
              <a:t>numberOfAccess</a:t>
            </a:r>
            <a:r>
              <a:rPr>
                <a:solidFill>
                  <a:srgbClr val="000000"/>
                </a:solidFill>
              </a:rPr>
              <a:t>++;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CriteriaBuilder qb =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.getCriteriaBuilder();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CriteriaQuery&lt;Student&gt; c = qb.createQuery(Student.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TypedQuery&lt;Student&gt; query =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.createQuery(c);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query.getResultList();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81" name="Shape 581"/>
          <p:cNvSpPr/>
          <p:nvPr/>
        </p:nvSpPr>
        <p:spPr>
          <a:xfrm>
            <a:off x="5613400" y="3543300"/>
            <a:ext cx="6083300" cy="146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29" y="0"/>
                </a:moveTo>
                <a:cubicBezTo>
                  <a:pt x="3831" y="0"/>
                  <a:pt x="3427" y="1682"/>
                  <a:pt x="3427" y="3757"/>
                </a:cubicBezTo>
                <a:lnTo>
                  <a:pt x="3427" y="7701"/>
                </a:lnTo>
                <a:lnTo>
                  <a:pt x="0" y="9579"/>
                </a:lnTo>
                <a:lnTo>
                  <a:pt x="3427" y="11457"/>
                </a:lnTo>
                <a:lnTo>
                  <a:pt x="3427" y="17843"/>
                </a:lnTo>
                <a:cubicBezTo>
                  <a:pt x="3427" y="19918"/>
                  <a:pt x="3831" y="21600"/>
                  <a:pt x="4329" y="21600"/>
                </a:cubicBezTo>
                <a:lnTo>
                  <a:pt x="20698" y="21600"/>
                </a:lnTo>
                <a:cubicBezTo>
                  <a:pt x="21196" y="21600"/>
                  <a:pt x="21600" y="19918"/>
                  <a:pt x="21600" y="17843"/>
                </a:cubicBezTo>
                <a:lnTo>
                  <a:pt x="21600" y="3757"/>
                </a:lnTo>
                <a:cubicBezTo>
                  <a:pt x="21600" y="1682"/>
                  <a:pt x="21196" y="0"/>
                  <a:pt x="20698" y="0"/>
                </a:cubicBezTo>
                <a:lnTo>
                  <a:pt x="4329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582" name="Shape 582"/>
          <p:cNvSpPr/>
          <p:nvPr/>
        </p:nvSpPr>
        <p:spPr>
          <a:xfrm>
            <a:off x="5321300" y="5207000"/>
            <a:ext cx="6375400" cy="173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20" y="0"/>
                </a:moveTo>
                <a:cubicBezTo>
                  <a:pt x="4645" y="0"/>
                  <a:pt x="4260" y="1412"/>
                  <a:pt x="4260" y="3153"/>
                </a:cubicBezTo>
                <a:lnTo>
                  <a:pt x="4260" y="15924"/>
                </a:lnTo>
                <a:lnTo>
                  <a:pt x="0" y="17501"/>
                </a:lnTo>
                <a:lnTo>
                  <a:pt x="4277" y="19087"/>
                </a:lnTo>
                <a:cubicBezTo>
                  <a:pt x="4358" y="20522"/>
                  <a:pt x="4705" y="21600"/>
                  <a:pt x="5120" y="21600"/>
                </a:cubicBezTo>
                <a:lnTo>
                  <a:pt x="20739" y="21600"/>
                </a:lnTo>
                <a:cubicBezTo>
                  <a:pt x="21215" y="21600"/>
                  <a:pt x="21600" y="20188"/>
                  <a:pt x="21600" y="18447"/>
                </a:cubicBezTo>
                <a:lnTo>
                  <a:pt x="21600" y="3153"/>
                </a:lnTo>
                <a:cubicBezTo>
                  <a:pt x="21600" y="1412"/>
                  <a:pt x="21215" y="0"/>
                  <a:pt x="20739" y="0"/>
                </a:cubicBezTo>
                <a:lnTo>
                  <a:pt x="512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E8AD9-6D9F-400D-8CC4-A7A6EE07923B}"/>
              </a:ext>
            </a:extLst>
          </p:cNvPr>
          <p:cNvSpPr/>
          <p:nvPr/>
        </p:nvSpPr>
        <p:spPr>
          <a:xfrm>
            <a:off x="7080266" y="3858905"/>
            <a:ext cx="4049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Injection de l’</a:t>
            </a:r>
            <a:r>
              <a:rPr lang="fr-FR" dirty="0" err="1"/>
              <a:t>em</a:t>
            </a:r>
            <a:r>
              <a:rPr lang="fr-FR" dirty="0"/>
              <a:t> par le serveur d’app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FD939-8C9C-49A1-9C41-5940D57B376F}"/>
              </a:ext>
            </a:extLst>
          </p:cNvPr>
          <p:cNvSpPr/>
          <p:nvPr/>
        </p:nvSpPr>
        <p:spPr>
          <a:xfrm>
            <a:off x="7051676" y="5476785"/>
            <a:ext cx="4078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Par défaut pas besoin de gérer les transactions (JTA voir EJB)</a:t>
            </a:r>
          </a:p>
        </p:txBody>
      </p:sp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93</a:t>
            </a:fld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1422400" y="2546350"/>
            <a:ext cx="11163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Modifier un EJB pour utiliser JPA afin de sauvegarder un nouvel étudiant dans la base de données. Vérifiez que l’insertion a fonctionné</a:t>
            </a:r>
          </a:p>
        </p:txBody>
      </p:sp>
      <p:sp>
        <p:nvSpPr>
          <p:cNvPr id="586" name="Shape 586"/>
          <p:cNvSpPr/>
          <p:nvPr/>
        </p:nvSpPr>
        <p:spPr>
          <a:xfrm>
            <a:off x="1422400" y="5111750"/>
            <a:ext cx="11137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2) Supprimez un étudiant de la base données.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suppression</a:t>
            </a:r>
          </a:p>
        </p:txBody>
      </p:sp>
      <p:sp>
        <p:nvSpPr>
          <p:cNvPr id="587" name="Shape 587"/>
          <p:cNvSpPr/>
          <p:nvPr/>
        </p:nvSpPr>
        <p:spPr>
          <a:xfrm>
            <a:off x="1422400" y="7118350"/>
            <a:ext cx="112268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3) Chargez un étudiant et modifiez-le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modification</a:t>
            </a:r>
          </a:p>
        </p:txBody>
      </p:sp>
      <p:pic>
        <p:nvPicPr>
          <p:cNvPr id="588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Shape 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Serveur d’application</a:t>
            </a: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/>
          </p:cNvSpPr>
          <p:nvPr>
            <p:ph type="title"/>
          </p:nvPr>
        </p:nvSpPr>
        <p:spPr>
          <a:xfrm>
            <a:off x="1092200" y="33655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O-R Mapping</a:t>
            </a:r>
          </a:p>
        </p:txBody>
      </p:sp>
      <p:sp>
        <p:nvSpPr>
          <p:cNvPr id="592" name="Shape 5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94</a:t>
            </a:fld>
            <a:endParaRPr/>
          </a:p>
        </p:txBody>
      </p:sp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body" idx="1"/>
          </p:nvPr>
        </p:nvSpPr>
        <p:spPr>
          <a:xfrm>
            <a:off x="1270000" y="2184400"/>
            <a:ext cx="10464800" cy="70739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4C95"/>
              </a:buClr>
              <a:defRPr sz="3300"/>
            </a:pPr>
            <a:r>
              <a:t>Les relations entre objets doivent être projetées sur des relations entre tables</a:t>
            </a:r>
          </a:p>
          <a:p>
            <a:pPr>
              <a:buClr>
                <a:srgbClr val="004C95"/>
              </a:buClr>
              <a:defRPr sz="3300"/>
            </a:pPr>
            <a:r>
              <a:t>Les références entre objets deviennent des clés étrangères</a:t>
            </a:r>
          </a:p>
          <a:p>
            <a:pPr>
              <a:buClr>
                <a:srgbClr val="004C95"/>
              </a:buClr>
              <a:defRPr sz="3300"/>
            </a:pPr>
            <a:r>
              <a:t>Comment projeter les relations suivantes</a:t>
            </a:r>
          </a:p>
          <a:p>
            <a:pPr lvl="1">
              <a:buClr>
                <a:srgbClr val="004C95"/>
              </a:buClr>
              <a:defRPr sz="3300"/>
            </a:pPr>
            <a:r>
              <a:t>Classes embarquées (one to one)</a:t>
            </a:r>
          </a:p>
          <a:p>
            <a:pPr lvl="1">
              <a:buClr>
                <a:srgbClr val="004C95"/>
              </a:buClr>
              <a:defRPr sz="3300"/>
            </a:pPr>
            <a:r>
              <a:t>Héritage</a:t>
            </a:r>
          </a:p>
          <a:p>
            <a:pPr lvl="1">
              <a:buClr>
                <a:srgbClr val="004C95"/>
              </a:buClr>
              <a:defRPr sz="3300"/>
            </a:pPr>
            <a:r>
              <a:t>List&lt;Student&gt;</a:t>
            </a:r>
          </a:p>
          <a:p>
            <a:pPr lvl="1">
              <a:buClr>
                <a:srgbClr val="004C95"/>
              </a:buClr>
              <a:defRPr sz="3300"/>
            </a:pPr>
            <a:r>
              <a:t>Map&lt;String, Student&gt;</a:t>
            </a:r>
          </a:p>
          <a:p>
            <a:pPr lvl="1">
              <a:buClr>
                <a:srgbClr val="004C95"/>
              </a:buClr>
              <a:defRPr sz="3300"/>
            </a:pPr>
            <a:r>
              <a:t>....</a:t>
            </a:r>
          </a:p>
        </p:txBody>
      </p:sp>
      <p:sp>
        <p:nvSpPr>
          <p:cNvPr id="595" name="Shape 5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95</a:t>
            </a:fld>
            <a:endParaRPr/>
          </a:p>
        </p:txBody>
      </p:sp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O-R Mapping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Simple associations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96</a:t>
            </a:fld>
            <a:endParaRPr/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97</a:t>
            </a:fld>
            <a:endParaRPr/>
          </a:p>
        </p:txBody>
      </p:sp>
      <p:sp>
        <p:nvSpPr>
          <p:cNvPr id="602" name="Shape 602"/>
          <p:cNvSpPr>
            <a:spLocks noGrp="1"/>
          </p:cNvSpPr>
          <p:nvPr>
            <p:ph type="title"/>
          </p:nvPr>
        </p:nvSpPr>
        <p:spPr>
          <a:xfrm>
            <a:off x="558800" y="346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03" name="Shape 603"/>
          <p:cNvSpPr/>
          <p:nvPr/>
        </p:nvSpPr>
        <p:spPr>
          <a:xfrm>
            <a:off x="1079500" y="1892300"/>
            <a:ext cx="1727200" cy="19939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</p:txBody>
      </p:sp>
      <p:sp>
        <p:nvSpPr>
          <p:cNvPr id="604" name="Shape 604"/>
          <p:cNvSpPr/>
          <p:nvPr/>
        </p:nvSpPr>
        <p:spPr>
          <a:xfrm>
            <a:off x="1079500" y="4660900"/>
            <a:ext cx="1727200" cy="19939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Address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street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city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605" name="Shape 605"/>
          <p:cNvSpPr/>
          <p:nvPr/>
        </p:nvSpPr>
        <p:spPr>
          <a:xfrm>
            <a:off x="1938407" y="3929753"/>
            <a:ext cx="1" cy="732796"/>
          </a:xfrm>
          <a:prstGeom prst="line">
            <a:avLst/>
          </a:prstGeom>
          <a:ln w="25400">
            <a:solidFill>
              <a:srgbClr val="000000"/>
            </a:solidFill>
            <a:headEnd type="diamond"/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5334000" y="3479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9461500" y="28956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Street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City</a:t>
            </a:r>
          </a:p>
        </p:txBody>
      </p:sp>
      <p:sp>
        <p:nvSpPr>
          <p:cNvPr id="608" name="Shape 608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09" name="Shape 609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12" name="Shape 6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98</a:t>
            </a:fld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1104900" y="2959100"/>
            <a:ext cx="10934700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@Embeddable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Address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1197893493017932784L;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house number.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"NUMBER"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mNumber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name of the street.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"STREET"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mStreet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}</a:t>
            </a:r>
            <a:r>
              <a:t> </a:t>
            </a:r>
          </a:p>
        </p:txBody>
      </p:sp>
      <p:sp>
        <p:nvSpPr>
          <p:cNvPr id="614" name="Shape 614"/>
          <p:cNvSpPr/>
          <p:nvPr/>
        </p:nvSpPr>
        <p:spPr>
          <a:xfrm>
            <a:off x="3022600" y="2755900"/>
            <a:ext cx="7658100" cy="210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07" y="0"/>
                </a:moveTo>
                <a:cubicBezTo>
                  <a:pt x="2112" y="0"/>
                  <a:pt x="1791" y="1165"/>
                  <a:pt x="1791" y="2602"/>
                </a:cubicBezTo>
                <a:lnTo>
                  <a:pt x="1791" y="5205"/>
                </a:lnTo>
                <a:lnTo>
                  <a:pt x="0" y="6506"/>
                </a:lnTo>
                <a:lnTo>
                  <a:pt x="1791" y="7807"/>
                </a:lnTo>
                <a:lnTo>
                  <a:pt x="1791" y="18998"/>
                </a:lnTo>
                <a:cubicBezTo>
                  <a:pt x="1791" y="20435"/>
                  <a:pt x="2112" y="21600"/>
                  <a:pt x="2507" y="21600"/>
                </a:cubicBezTo>
                <a:lnTo>
                  <a:pt x="20884" y="21600"/>
                </a:lnTo>
                <a:cubicBezTo>
                  <a:pt x="21279" y="21600"/>
                  <a:pt x="21600" y="20435"/>
                  <a:pt x="21600" y="18998"/>
                </a:cubicBezTo>
                <a:lnTo>
                  <a:pt x="21600" y="2602"/>
                </a:lnTo>
                <a:cubicBezTo>
                  <a:pt x="21600" y="1165"/>
                  <a:pt x="21279" y="0"/>
                  <a:pt x="20884" y="0"/>
                </a:cubicBezTo>
                <a:lnTo>
                  <a:pt x="25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Cette classe peut-être embarquée et n’a donc pas de table dédiée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" grpId="0" animBg="1" advAuto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99</a:t>
            </a:fld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1117600" y="2032000"/>
            <a:ext cx="1300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unique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lvl="1" indent="228600"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address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@Embedded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Address </a:t>
            </a:r>
            <a:r>
              <a:rPr>
                <a:solidFill>
                  <a:srgbClr val="0326CC"/>
                </a:solidFill>
              </a:rPr>
              <a:t>mAddress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619" name="Shape 619"/>
          <p:cNvSpPr/>
          <p:nvPr/>
        </p:nvSpPr>
        <p:spPr>
          <a:xfrm>
            <a:off x="3746500" y="5778500"/>
            <a:ext cx="7708900" cy="208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33" y="0"/>
                </a:moveTo>
                <a:cubicBezTo>
                  <a:pt x="2240" y="0"/>
                  <a:pt x="1922" y="1179"/>
                  <a:pt x="1922" y="2634"/>
                </a:cubicBezTo>
                <a:lnTo>
                  <a:pt x="1922" y="17517"/>
                </a:lnTo>
                <a:lnTo>
                  <a:pt x="0" y="18834"/>
                </a:lnTo>
                <a:lnTo>
                  <a:pt x="2009" y="20213"/>
                </a:lnTo>
                <a:cubicBezTo>
                  <a:pt x="2130" y="21035"/>
                  <a:pt x="2363" y="21600"/>
                  <a:pt x="2633" y="21600"/>
                </a:cubicBezTo>
                <a:lnTo>
                  <a:pt x="20888" y="21600"/>
                </a:lnTo>
                <a:cubicBezTo>
                  <a:pt x="21281" y="21600"/>
                  <a:pt x="21600" y="20421"/>
                  <a:pt x="21600" y="18966"/>
                </a:cubicBezTo>
                <a:lnTo>
                  <a:pt x="21600" y="2634"/>
                </a:lnTo>
                <a:cubicBezTo>
                  <a:pt x="21600" y="1179"/>
                  <a:pt x="21281" y="0"/>
                  <a:pt x="20888" y="0"/>
                </a:cubicBezTo>
                <a:lnTo>
                  <a:pt x="263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Embarque la classe Address dont ses données sont stockées dans la table STUDENTS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9384</Words>
  <Application>Microsoft Office PowerPoint</Application>
  <PresentationFormat>Custom</PresentationFormat>
  <Paragraphs>1720</Paragraphs>
  <Slides>145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2" baseType="lpstr">
      <vt:lpstr>Gill Sans</vt:lpstr>
      <vt:lpstr>Helvetica</vt:lpstr>
      <vt:lpstr>Inconsolata</vt:lpstr>
      <vt:lpstr>Lucida Grande</vt:lpstr>
      <vt:lpstr>Monaco</vt:lpstr>
      <vt:lpstr>Myriad Pro</vt:lpstr>
      <vt:lpstr>White</vt:lpstr>
      <vt:lpstr>PowerPoint Presentation</vt:lpstr>
      <vt:lpstr>PowerPoint Presentation</vt:lpstr>
      <vt:lpstr>Persistence des données?</vt:lpstr>
      <vt:lpstr>Comment persister des données?</vt:lpstr>
      <vt:lpstr>Qu’est qu’un SGBD?</vt:lpstr>
      <vt:lpstr>Base de Données Relationnelles</vt:lpstr>
      <vt:lpstr>SGBD relationnelles vs SGBD objet</vt:lpstr>
      <vt:lpstr>SGBD relationnelles vs SGBD objet</vt:lpstr>
      <vt:lpstr>SGBD Relationnel</vt:lpstr>
      <vt:lpstr>JDBC</vt:lpstr>
      <vt:lpstr>JDBC</vt:lpstr>
      <vt:lpstr>JDBC</vt:lpstr>
      <vt:lpstr>JDBC How to</vt:lpstr>
      <vt:lpstr>Charger le driver</vt:lpstr>
      <vt:lpstr>PowerPoint Presentation</vt:lpstr>
      <vt:lpstr>Définir l’URL</vt:lpstr>
      <vt:lpstr>Etablir la connexion</vt:lpstr>
      <vt:lpstr>Charger des informations sur la DB</vt:lpstr>
      <vt:lpstr>Première connexion</vt:lpstr>
      <vt:lpstr>Etablir un statement</vt:lpstr>
      <vt:lpstr>Executer une requête</vt:lpstr>
      <vt:lpstr>Traiter le résultat</vt:lpstr>
      <vt:lpstr>Interroger la DB</vt:lpstr>
      <vt:lpstr>Gestion des exceptions</vt:lpstr>
      <vt:lpstr>Gestion des exceptions</vt:lpstr>
      <vt:lpstr>Problème majeur n°1 : la gestion des erreurs</vt:lpstr>
      <vt:lpstr>Problème majeur n°1 : la gestion des erreurs</vt:lpstr>
      <vt:lpstr>Problème majeur n°1 : la gestion des erreurs</vt:lpstr>
      <vt:lpstr>Problème majeur n°2</vt:lpstr>
      <vt:lpstr>Problème majeur n°3</vt:lpstr>
      <vt:lpstr>Dissection du test complet</vt:lpstr>
      <vt:lpstr>Transactions</vt:lpstr>
      <vt:lpstr>Transactions</vt:lpstr>
      <vt:lpstr>Interagir avec la DB</vt:lpstr>
      <vt:lpstr>Requête paramétrées</vt:lpstr>
      <vt:lpstr>Requête paramétrées</vt:lpstr>
      <vt:lpstr>Interagir avec la DB</vt:lpstr>
      <vt:lpstr>JDBC :  Conclusion</vt:lpstr>
      <vt:lpstr>Patron de conception Directeur-Monteur</vt:lpstr>
      <vt:lpstr>Directeur-Monteur</vt:lpstr>
      <vt:lpstr>Directeur-Monteur</vt:lpstr>
      <vt:lpstr>Bibliographie</vt:lpstr>
      <vt:lpstr>JPA</vt:lpstr>
      <vt:lpstr>JPA : un peu d’histoire</vt:lpstr>
      <vt:lpstr>Concepts de base</vt:lpstr>
      <vt:lpstr>Configuration par l’exception</vt:lpstr>
      <vt:lpstr>XML vs Annotations</vt:lpstr>
      <vt:lpstr>O-R Mapping</vt:lpstr>
      <vt:lpstr>Dépendances MAVEN</vt:lpstr>
      <vt:lpstr>Dépendances MAVEN</vt:lpstr>
      <vt:lpstr>Dépendances MAVEN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PowerPoint Presentation</vt:lpstr>
      <vt:lpstr>Méthodes de rappel et écouteurs</vt:lpstr>
      <vt:lpstr>Méthodes de rappel et écouteurs</vt:lpstr>
      <vt:lpstr>Méthodes de rappel et écouteurs</vt:lpstr>
      <vt:lpstr>Gestion des conflits de transactions - Risques de manque d’isolation</vt:lpstr>
      <vt:lpstr>PowerPoint Presentation</vt:lpstr>
      <vt:lpstr>PowerPoint Presentation</vt:lpstr>
      <vt:lpstr>PowerPoint Presentation</vt:lpstr>
      <vt:lpstr>PowerPoint Presentation</vt:lpstr>
      <vt:lpstr>Niveaux d’isolation</vt:lpstr>
      <vt:lpstr>Niveaux d’isolation</vt:lpstr>
      <vt:lpstr>Niveaux d’isolation</vt:lpstr>
      <vt:lpstr>Locking</vt:lpstr>
      <vt:lpstr>Optimistic Locking</vt:lpstr>
      <vt:lpstr>Optimistic Locking</vt:lpstr>
      <vt:lpstr>Optimistic Locking</vt:lpstr>
      <vt:lpstr>Optimistic Locking</vt:lpstr>
      <vt:lpstr>Mise en place de JPA</vt:lpstr>
      <vt:lpstr>Comment démarrer JPA dans un test unitaire?</vt:lpstr>
      <vt:lpstr>Comment démarrer JPA dans un test unitaire?</vt:lpstr>
      <vt:lpstr>Comment démarrer JPA dans un test unitaire?</vt:lpstr>
      <vt:lpstr>Test unitaire</vt:lpstr>
      <vt:lpstr>Comment démarrer JPA dans un le serveur d’application?</vt:lpstr>
      <vt:lpstr>Comment démarrer JPA dans un le serveur d’application?</vt:lpstr>
      <vt:lpstr>Serveur d’application</vt:lpstr>
      <vt:lpstr>O-R Mapping</vt:lpstr>
      <vt:lpstr>O-R Mapping</vt:lpstr>
      <vt:lpstr>Simple associations</vt:lpstr>
      <vt:lpstr>Objet embarqués</vt:lpstr>
      <vt:lpstr>Objet embarqués</vt:lpstr>
      <vt:lpstr>Objet embarqués</vt:lpstr>
      <vt:lpstr>Objet embarqués</vt:lpstr>
      <vt:lpstr>One to one (variante 1)</vt:lpstr>
      <vt:lpstr>One to one (variante 1)</vt:lpstr>
      <vt:lpstr>Objet a One to one (variante 1)</vt:lpstr>
      <vt:lpstr>One to one (variante 2)</vt:lpstr>
      <vt:lpstr>One to one (variante 1)</vt:lpstr>
      <vt:lpstr>Objet a One to one (variante 1)</vt:lpstr>
      <vt:lpstr>Mapping avancé</vt:lpstr>
      <vt:lpstr>java.lang.Map</vt:lpstr>
      <vt:lpstr>Map</vt:lpstr>
      <vt:lpstr>Glouton/fainéant</vt:lpstr>
      <vt:lpstr>Tri des relations</vt:lpstr>
      <vt:lpstr>Tri des relations</vt:lpstr>
      <vt:lpstr>One to Many</vt:lpstr>
      <vt:lpstr>One 2 Many uni-directionelle</vt:lpstr>
      <vt:lpstr>One 2 Many uni-directionelle</vt:lpstr>
      <vt:lpstr>One 2 Many uni-directionelle</vt:lpstr>
      <vt:lpstr>One 2 Many uni-directionelle</vt:lpstr>
      <vt:lpstr>One 2 Many bi-directionelle</vt:lpstr>
      <vt:lpstr>One 2 Many bi-directionelle</vt:lpstr>
      <vt:lpstr>One 2 Many uni-directionelle</vt:lpstr>
      <vt:lpstr>One 2 Many uni-directionelle</vt:lpstr>
      <vt:lpstr>Many to Many</vt:lpstr>
      <vt:lpstr>Many 2 Many</vt:lpstr>
      <vt:lpstr>Many 2 Many</vt:lpstr>
      <vt:lpstr>Many 2 Many</vt:lpstr>
      <vt:lpstr>Many 2 Many</vt:lpstr>
      <vt:lpstr>Héritage</vt:lpstr>
      <vt:lpstr>Héritage</vt:lpstr>
      <vt:lpstr>Héritage</vt:lpstr>
      <vt:lpstr>Stratégie à une table par hiérarchie</vt:lpstr>
      <vt:lpstr>Stratégie à une table par hiérarchie</vt:lpstr>
      <vt:lpstr>Stratégie à une table par hiérarchie</vt:lpstr>
      <vt:lpstr>Stratégie à une table par hiérarchie</vt:lpstr>
      <vt:lpstr>Stratégie par jointure entre sous-classes</vt:lpstr>
      <vt:lpstr>Stratégie par jointure entre sous-classes</vt:lpstr>
      <vt:lpstr>Stratégie par jointure entre sous-classes</vt:lpstr>
      <vt:lpstr>Stratégie par jointure entre sous-classes</vt:lpstr>
      <vt:lpstr>JPQL</vt:lpstr>
      <vt:lpstr>JPQL</vt:lpstr>
      <vt:lpstr>Syntaxe d’une requête</vt:lpstr>
      <vt:lpstr>Syntaxe d’une requête</vt:lpstr>
      <vt:lpstr>Requêtes nommées</vt:lpstr>
      <vt:lpstr>Requêtes natives</vt:lpstr>
      <vt:lpstr>Bibliographie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Hostettler, Steve</cp:lastModifiedBy>
  <cp:revision>3</cp:revision>
  <dcterms:modified xsi:type="dcterms:W3CDTF">2020-03-20T13:07:00Z</dcterms:modified>
</cp:coreProperties>
</file>