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7" r:id="rId7"/>
    <p:sldId id="260" r:id="rId8"/>
    <p:sldId id="261" r:id="rId9"/>
    <p:sldId id="262" r:id="rId10"/>
    <p:sldId id="263" r:id="rId11"/>
    <p:sldId id="265"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66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96A9116-2AFD-485B-999D-96B8B15DFC9F}" type="datetimeFigureOut">
              <a:rPr lang="zh-CN" altLang="en-US" smtClean="0"/>
              <a:t>2017/6/10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3B5A90-471F-4756-9074-1B3578B83BF6}" type="slidenum">
              <a:rPr lang="zh-CN" altLang="en-US" smtClean="0"/>
              <a:t>‹#›</a:t>
            </a:fld>
            <a:endParaRPr lang="zh-CN" altLang="en-US"/>
          </a:p>
        </p:txBody>
      </p:sp>
    </p:spTree>
    <p:extLst>
      <p:ext uri="{BB962C8B-B14F-4D97-AF65-F5344CB8AC3E}">
        <p14:creationId xmlns:p14="http://schemas.microsoft.com/office/powerpoint/2010/main" val="328509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A9116-2AFD-485B-999D-96B8B15DFC9F}" type="datetimeFigureOut">
              <a:rPr lang="zh-CN" altLang="en-US" smtClean="0"/>
              <a:t>2017/6/10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3B5A90-471F-4756-9074-1B3578B83BF6}" type="slidenum">
              <a:rPr lang="zh-CN" altLang="en-US" smtClean="0"/>
              <a:t>‹#›</a:t>
            </a:fld>
            <a:endParaRPr lang="zh-CN" altLang="en-US"/>
          </a:p>
        </p:txBody>
      </p:sp>
    </p:spTree>
    <p:extLst>
      <p:ext uri="{BB962C8B-B14F-4D97-AF65-F5344CB8AC3E}">
        <p14:creationId xmlns:p14="http://schemas.microsoft.com/office/powerpoint/2010/main" val="340824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A9116-2AFD-485B-999D-96B8B15DFC9F}" type="datetimeFigureOut">
              <a:rPr lang="zh-CN" altLang="en-US" smtClean="0"/>
              <a:t>2017/6/10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3B5A90-471F-4756-9074-1B3578B83BF6}" type="slidenum">
              <a:rPr lang="zh-CN" altLang="en-US" smtClean="0"/>
              <a:t>‹#›</a:t>
            </a:fld>
            <a:endParaRPr lang="zh-CN" altLang="en-US"/>
          </a:p>
        </p:txBody>
      </p:sp>
    </p:spTree>
    <p:extLst>
      <p:ext uri="{BB962C8B-B14F-4D97-AF65-F5344CB8AC3E}">
        <p14:creationId xmlns:p14="http://schemas.microsoft.com/office/powerpoint/2010/main" val="163569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A9116-2AFD-485B-999D-96B8B15DFC9F}" type="datetimeFigureOut">
              <a:rPr lang="zh-CN" altLang="en-US" smtClean="0"/>
              <a:t>2017/6/10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3B5A90-471F-4756-9074-1B3578B83BF6}" type="slidenum">
              <a:rPr lang="zh-CN" altLang="en-US" smtClean="0"/>
              <a:t>‹#›</a:t>
            </a:fld>
            <a:endParaRPr lang="zh-CN" altLang="en-US"/>
          </a:p>
        </p:txBody>
      </p:sp>
    </p:spTree>
    <p:extLst>
      <p:ext uri="{BB962C8B-B14F-4D97-AF65-F5344CB8AC3E}">
        <p14:creationId xmlns:p14="http://schemas.microsoft.com/office/powerpoint/2010/main" val="136651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96A9116-2AFD-485B-999D-96B8B15DFC9F}" type="datetimeFigureOut">
              <a:rPr lang="zh-CN" altLang="en-US" smtClean="0"/>
              <a:t>2017/6/10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3B5A90-471F-4756-9074-1B3578B83BF6}" type="slidenum">
              <a:rPr lang="zh-CN" altLang="en-US" smtClean="0"/>
              <a:t>‹#›</a:t>
            </a:fld>
            <a:endParaRPr lang="zh-CN" altLang="en-US"/>
          </a:p>
        </p:txBody>
      </p:sp>
    </p:spTree>
    <p:extLst>
      <p:ext uri="{BB962C8B-B14F-4D97-AF65-F5344CB8AC3E}">
        <p14:creationId xmlns:p14="http://schemas.microsoft.com/office/powerpoint/2010/main" val="50666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6A9116-2AFD-485B-999D-96B8B15DFC9F}" type="datetimeFigureOut">
              <a:rPr lang="zh-CN" altLang="en-US" smtClean="0"/>
              <a:t>2017/6/10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3B5A90-471F-4756-9074-1B3578B83BF6}" type="slidenum">
              <a:rPr lang="zh-CN" altLang="en-US" smtClean="0"/>
              <a:t>‹#›</a:t>
            </a:fld>
            <a:endParaRPr lang="zh-CN" altLang="en-US"/>
          </a:p>
        </p:txBody>
      </p:sp>
    </p:spTree>
    <p:extLst>
      <p:ext uri="{BB962C8B-B14F-4D97-AF65-F5344CB8AC3E}">
        <p14:creationId xmlns:p14="http://schemas.microsoft.com/office/powerpoint/2010/main" val="217592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96A9116-2AFD-485B-999D-96B8B15DFC9F}" type="datetimeFigureOut">
              <a:rPr lang="zh-CN" altLang="en-US" smtClean="0"/>
              <a:t>2017/6/10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33B5A90-471F-4756-9074-1B3578B83BF6}" type="slidenum">
              <a:rPr lang="zh-CN" altLang="en-US" smtClean="0"/>
              <a:t>‹#›</a:t>
            </a:fld>
            <a:endParaRPr lang="zh-CN" altLang="en-US"/>
          </a:p>
        </p:txBody>
      </p:sp>
    </p:spTree>
    <p:extLst>
      <p:ext uri="{BB962C8B-B14F-4D97-AF65-F5344CB8AC3E}">
        <p14:creationId xmlns:p14="http://schemas.microsoft.com/office/powerpoint/2010/main" val="87303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96A9116-2AFD-485B-999D-96B8B15DFC9F}" type="datetimeFigureOut">
              <a:rPr lang="zh-CN" altLang="en-US" smtClean="0"/>
              <a:t>2017/6/10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3B5A90-471F-4756-9074-1B3578B83BF6}" type="slidenum">
              <a:rPr lang="zh-CN" altLang="en-US" smtClean="0"/>
              <a:t>‹#›</a:t>
            </a:fld>
            <a:endParaRPr lang="zh-CN" altLang="en-US"/>
          </a:p>
        </p:txBody>
      </p:sp>
    </p:spTree>
    <p:extLst>
      <p:ext uri="{BB962C8B-B14F-4D97-AF65-F5344CB8AC3E}">
        <p14:creationId xmlns:p14="http://schemas.microsoft.com/office/powerpoint/2010/main" val="170614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A9116-2AFD-485B-999D-96B8B15DFC9F}" type="datetimeFigureOut">
              <a:rPr lang="zh-CN" altLang="en-US" smtClean="0"/>
              <a:t>2017/6/10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33B5A90-471F-4756-9074-1B3578B83BF6}" type="slidenum">
              <a:rPr lang="zh-CN" altLang="en-US" smtClean="0"/>
              <a:t>‹#›</a:t>
            </a:fld>
            <a:endParaRPr lang="zh-CN" altLang="en-US"/>
          </a:p>
        </p:txBody>
      </p:sp>
    </p:spTree>
    <p:extLst>
      <p:ext uri="{BB962C8B-B14F-4D97-AF65-F5344CB8AC3E}">
        <p14:creationId xmlns:p14="http://schemas.microsoft.com/office/powerpoint/2010/main" val="14092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96A9116-2AFD-485B-999D-96B8B15DFC9F}" type="datetimeFigureOut">
              <a:rPr lang="zh-CN" altLang="en-US" smtClean="0"/>
              <a:t>2017/6/10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3B5A90-471F-4756-9074-1B3578B83BF6}" type="slidenum">
              <a:rPr lang="zh-CN" altLang="en-US" smtClean="0"/>
              <a:t>‹#›</a:t>
            </a:fld>
            <a:endParaRPr lang="zh-CN" altLang="en-US"/>
          </a:p>
        </p:txBody>
      </p:sp>
    </p:spTree>
    <p:extLst>
      <p:ext uri="{BB962C8B-B14F-4D97-AF65-F5344CB8AC3E}">
        <p14:creationId xmlns:p14="http://schemas.microsoft.com/office/powerpoint/2010/main" val="81547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96A9116-2AFD-485B-999D-96B8B15DFC9F}" type="datetimeFigureOut">
              <a:rPr lang="zh-CN" altLang="en-US" smtClean="0"/>
              <a:t>2017/6/10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3B5A90-471F-4756-9074-1B3578B83BF6}" type="slidenum">
              <a:rPr lang="zh-CN" altLang="en-US" smtClean="0"/>
              <a:t>‹#›</a:t>
            </a:fld>
            <a:endParaRPr lang="zh-CN" altLang="en-US"/>
          </a:p>
        </p:txBody>
      </p:sp>
    </p:spTree>
    <p:extLst>
      <p:ext uri="{BB962C8B-B14F-4D97-AF65-F5344CB8AC3E}">
        <p14:creationId xmlns:p14="http://schemas.microsoft.com/office/powerpoint/2010/main" val="82178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A9116-2AFD-485B-999D-96B8B15DFC9F}" type="datetimeFigureOut">
              <a:rPr lang="zh-CN" altLang="en-US" smtClean="0"/>
              <a:t>2017/6/10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B5A90-471F-4756-9074-1B3578B83BF6}" type="slidenum">
              <a:rPr lang="zh-CN" altLang="en-US" smtClean="0"/>
              <a:t>‹#›</a:t>
            </a:fld>
            <a:endParaRPr lang="zh-CN" altLang="en-US"/>
          </a:p>
        </p:txBody>
      </p:sp>
    </p:spTree>
    <p:extLst>
      <p:ext uri="{BB962C8B-B14F-4D97-AF65-F5344CB8AC3E}">
        <p14:creationId xmlns:p14="http://schemas.microsoft.com/office/powerpoint/2010/main" val="1149170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ocos2d/cocos2d-x" TargetMode="External"/><Relationship Id="rId2" Type="http://schemas.openxmlformats.org/officeDocument/2006/relationships/hyperlink" Target="http://www.cocos2d-x.org/" TargetMode="External"/><Relationship Id="rId1" Type="http://schemas.openxmlformats.org/officeDocument/2006/relationships/slideLayout" Target="../slideLayouts/slideLayout2.xml"/><Relationship Id="rId5" Type="http://schemas.openxmlformats.org/officeDocument/2006/relationships/hyperlink" Target="https://github.com/bjorn/tiled" TargetMode="External"/><Relationship Id="rId4" Type="http://schemas.openxmlformats.org/officeDocument/2006/relationships/hyperlink" Target="http://www.mapeditor.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F801E50-F23C-40F1-906C-49F01F5FC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5842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1F93586-C8AD-44BF-A799-9F8CDA940243}"/>
              </a:ext>
            </a:extLst>
          </p:cNvPr>
          <p:cNvGrpSpPr/>
          <p:nvPr/>
        </p:nvGrpSpPr>
        <p:grpSpPr>
          <a:xfrm>
            <a:off x="0" y="512064"/>
            <a:ext cx="9144000" cy="816864"/>
            <a:chOff x="0" y="512064"/>
            <a:chExt cx="9144000" cy="816864"/>
          </a:xfrm>
        </p:grpSpPr>
        <p:cxnSp>
          <p:nvCxnSpPr>
            <p:cNvPr id="5" name="直接连接符 4">
              <a:extLst>
                <a:ext uri="{FF2B5EF4-FFF2-40B4-BE49-F238E27FC236}">
                  <a16:creationId xmlns:a16="http://schemas.microsoft.com/office/drawing/2014/main" id="{DE6E2A2F-A0A6-4EB7-B7FD-8D9AF758E089}"/>
                </a:ext>
              </a:extLst>
            </p:cNvPr>
            <p:cNvCxnSpPr/>
            <p:nvPr/>
          </p:nvCxnSpPr>
          <p:spPr>
            <a:xfrm>
              <a:off x="0" y="1328928"/>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17B9F642-EBC3-4A40-AD6D-FB4785BAA976}"/>
                </a:ext>
              </a:extLst>
            </p:cNvPr>
            <p:cNvSpPr/>
            <p:nvPr/>
          </p:nvSpPr>
          <p:spPr>
            <a:xfrm>
              <a:off x="0" y="512064"/>
              <a:ext cx="2901696" cy="81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技术亮点</a:t>
              </a:r>
            </a:p>
          </p:txBody>
        </p:sp>
        <p:sp>
          <p:nvSpPr>
            <p:cNvPr id="7" name="矩形 6">
              <a:extLst>
                <a:ext uri="{FF2B5EF4-FFF2-40B4-BE49-F238E27FC236}">
                  <a16:creationId xmlns:a16="http://schemas.microsoft.com/office/drawing/2014/main" id="{FF2E77F2-2042-4B10-9FB2-70151ACA0DA5}"/>
                </a:ext>
              </a:extLst>
            </p:cNvPr>
            <p:cNvSpPr/>
            <p:nvPr/>
          </p:nvSpPr>
          <p:spPr>
            <a:xfrm>
              <a:off x="2901696" y="542499"/>
              <a:ext cx="2901696" cy="786429"/>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solidFill>
                  <a:latin typeface="微软雅黑" panose="020B0503020204020204" pitchFamily="34" charset="-122"/>
                  <a:ea typeface="微软雅黑" panose="020B0503020204020204" pitchFamily="34" charset="-122"/>
                </a:rPr>
                <a:t>瓦片地图</a:t>
              </a:r>
            </a:p>
          </p:txBody>
        </p:sp>
      </p:grpSp>
    </p:spTree>
    <p:extLst>
      <p:ext uri="{BB962C8B-B14F-4D97-AF65-F5344CB8AC3E}">
        <p14:creationId xmlns:p14="http://schemas.microsoft.com/office/powerpoint/2010/main" val="101277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1F93586-C8AD-44BF-A799-9F8CDA940243}"/>
              </a:ext>
            </a:extLst>
          </p:cNvPr>
          <p:cNvGrpSpPr/>
          <p:nvPr/>
        </p:nvGrpSpPr>
        <p:grpSpPr>
          <a:xfrm>
            <a:off x="0" y="512064"/>
            <a:ext cx="9144000" cy="816864"/>
            <a:chOff x="0" y="512064"/>
            <a:chExt cx="9144000" cy="816864"/>
          </a:xfrm>
        </p:grpSpPr>
        <p:cxnSp>
          <p:nvCxnSpPr>
            <p:cNvPr id="5" name="直接连接符 4">
              <a:extLst>
                <a:ext uri="{FF2B5EF4-FFF2-40B4-BE49-F238E27FC236}">
                  <a16:creationId xmlns:a16="http://schemas.microsoft.com/office/drawing/2014/main" id="{DE6E2A2F-A0A6-4EB7-B7FD-8D9AF758E089}"/>
                </a:ext>
              </a:extLst>
            </p:cNvPr>
            <p:cNvCxnSpPr/>
            <p:nvPr/>
          </p:nvCxnSpPr>
          <p:spPr>
            <a:xfrm>
              <a:off x="0" y="1328928"/>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17B9F642-EBC3-4A40-AD6D-FB4785BAA976}"/>
                </a:ext>
              </a:extLst>
            </p:cNvPr>
            <p:cNvSpPr/>
            <p:nvPr/>
          </p:nvSpPr>
          <p:spPr>
            <a:xfrm>
              <a:off x="0" y="512064"/>
              <a:ext cx="2901696" cy="81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技术亮点</a:t>
              </a:r>
            </a:p>
          </p:txBody>
        </p:sp>
        <p:sp>
          <p:nvSpPr>
            <p:cNvPr id="7" name="矩形 6">
              <a:extLst>
                <a:ext uri="{FF2B5EF4-FFF2-40B4-BE49-F238E27FC236}">
                  <a16:creationId xmlns:a16="http://schemas.microsoft.com/office/drawing/2014/main" id="{FF2E77F2-2042-4B10-9FB2-70151ACA0DA5}"/>
                </a:ext>
              </a:extLst>
            </p:cNvPr>
            <p:cNvSpPr/>
            <p:nvPr/>
          </p:nvSpPr>
          <p:spPr>
            <a:xfrm>
              <a:off x="2901696" y="542499"/>
              <a:ext cx="2901696" cy="786429"/>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solidFill>
                  <a:latin typeface="微软雅黑" panose="020B0503020204020204" pitchFamily="34" charset="-122"/>
                  <a:ea typeface="微软雅黑" panose="020B0503020204020204" pitchFamily="34" charset="-122"/>
                </a:rPr>
                <a:t>寻路系统</a:t>
              </a:r>
            </a:p>
          </p:txBody>
        </p:sp>
      </p:grpSp>
    </p:spTree>
    <p:extLst>
      <p:ext uri="{BB962C8B-B14F-4D97-AF65-F5344CB8AC3E}">
        <p14:creationId xmlns:p14="http://schemas.microsoft.com/office/powerpoint/2010/main" val="216795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1F93586-C8AD-44BF-A799-9F8CDA940243}"/>
              </a:ext>
            </a:extLst>
          </p:cNvPr>
          <p:cNvGrpSpPr/>
          <p:nvPr/>
        </p:nvGrpSpPr>
        <p:grpSpPr>
          <a:xfrm>
            <a:off x="0" y="512064"/>
            <a:ext cx="9144000" cy="816864"/>
            <a:chOff x="0" y="512064"/>
            <a:chExt cx="9144000" cy="816864"/>
          </a:xfrm>
        </p:grpSpPr>
        <p:cxnSp>
          <p:nvCxnSpPr>
            <p:cNvPr id="5" name="直接连接符 4">
              <a:extLst>
                <a:ext uri="{FF2B5EF4-FFF2-40B4-BE49-F238E27FC236}">
                  <a16:creationId xmlns:a16="http://schemas.microsoft.com/office/drawing/2014/main" id="{DE6E2A2F-A0A6-4EB7-B7FD-8D9AF758E089}"/>
                </a:ext>
              </a:extLst>
            </p:cNvPr>
            <p:cNvCxnSpPr/>
            <p:nvPr/>
          </p:nvCxnSpPr>
          <p:spPr>
            <a:xfrm>
              <a:off x="0" y="1328928"/>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17B9F642-EBC3-4A40-AD6D-FB4785BAA976}"/>
                </a:ext>
              </a:extLst>
            </p:cNvPr>
            <p:cNvSpPr/>
            <p:nvPr/>
          </p:nvSpPr>
          <p:spPr>
            <a:xfrm>
              <a:off x="0" y="512064"/>
              <a:ext cx="2901696" cy="81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技术亮点</a:t>
              </a:r>
            </a:p>
          </p:txBody>
        </p:sp>
        <p:sp>
          <p:nvSpPr>
            <p:cNvPr id="7" name="矩形 6">
              <a:extLst>
                <a:ext uri="{FF2B5EF4-FFF2-40B4-BE49-F238E27FC236}">
                  <a16:creationId xmlns:a16="http://schemas.microsoft.com/office/drawing/2014/main" id="{FF2E77F2-2042-4B10-9FB2-70151ACA0DA5}"/>
                </a:ext>
              </a:extLst>
            </p:cNvPr>
            <p:cNvSpPr/>
            <p:nvPr/>
          </p:nvSpPr>
          <p:spPr>
            <a:xfrm>
              <a:off x="2901696" y="542499"/>
              <a:ext cx="2901696" cy="786429"/>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solidFill>
                  <a:latin typeface="微软雅黑" panose="020B0503020204020204" pitchFamily="34" charset="-122"/>
                  <a:ea typeface="微软雅黑" panose="020B0503020204020204" pitchFamily="34" charset="-122"/>
                </a:rPr>
                <a:t>网络通信</a:t>
              </a:r>
            </a:p>
          </p:txBody>
        </p:sp>
      </p:grpSp>
    </p:spTree>
    <p:extLst>
      <p:ext uri="{BB962C8B-B14F-4D97-AF65-F5344CB8AC3E}">
        <p14:creationId xmlns:p14="http://schemas.microsoft.com/office/powerpoint/2010/main" val="162665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D9999EA-4920-4AAB-A253-9BFC7405CB9A}"/>
              </a:ext>
            </a:extLst>
          </p:cNvPr>
          <p:cNvSpPr/>
          <p:nvPr/>
        </p:nvSpPr>
        <p:spPr>
          <a:xfrm rot="19106849">
            <a:off x="-743712" y="499872"/>
            <a:ext cx="3413760" cy="6827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目录</a:t>
            </a:r>
          </a:p>
        </p:txBody>
      </p:sp>
      <p:sp>
        <p:nvSpPr>
          <p:cNvPr id="6" name="文本框 5">
            <a:extLst>
              <a:ext uri="{FF2B5EF4-FFF2-40B4-BE49-F238E27FC236}">
                <a16:creationId xmlns:a16="http://schemas.microsoft.com/office/drawing/2014/main" id="{98EA20BD-4A19-4CDE-8A9F-E66FFF6A92B2}"/>
              </a:ext>
            </a:extLst>
          </p:cNvPr>
          <p:cNvSpPr txBox="1"/>
          <p:nvPr/>
        </p:nvSpPr>
        <p:spPr>
          <a:xfrm>
            <a:off x="2466946" y="1780032"/>
            <a:ext cx="4059936" cy="3046988"/>
          </a:xfrm>
          <a:prstGeom prst="rect">
            <a:avLst/>
          </a:prstGeom>
          <a:noFill/>
        </p:spPr>
        <p:txBody>
          <a:bodyPr wrap="square" rtlCol="0">
            <a:spAutoFit/>
          </a:bodyPr>
          <a:lstStyle/>
          <a:p>
            <a:pPr marL="285750" indent="-285750" algn="ctr">
              <a:buFont typeface="Wingdings" panose="05000000000000000000" pitchFamily="2" charset="2"/>
              <a:buChar char="l"/>
            </a:pPr>
            <a:r>
              <a:rPr lang="zh-CN" altLang="en-US" sz="4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游戏简介</a:t>
            </a:r>
            <a:endParaRPr lang="en-US" altLang="zh-CN" sz="4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85750" indent="-285750" algn="ctr">
              <a:buFont typeface="Wingdings" panose="05000000000000000000" pitchFamily="2" charset="2"/>
              <a:buChar char="l"/>
            </a:pPr>
            <a:r>
              <a:rPr lang="zh-CN" altLang="en-US" sz="4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游戏界面</a:t>
            </a:r>
            <a:endParaRPr lang="en-US" altLang="zh-CN" sz="4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85750" indent="-285750" algn="ctr">
              <a:buFont typeface="Wingdings" panose="05000000000000000000" pitchFamily="2" charset="2"/>
              <a:buChar char="l"/>
            </a:pPr>
            <a:r>
              <a:rPr lang="zh-CN" altLang="en-US" sz="4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游戏玩法</a:t>
            </a:r>
            <a:endParaRPr lang="en-US" altLang="zh-CN" sz="4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85750" indent="-285750" algn="ctr">
              <a:buFont typeface="Wingdings" panose="05000000000000000000" pitchFamily="2" charset="2"/>
              <a:buChar char="l"/>
            </a:pPr>
            <a:r>
              <a:rPr lang="zh-CN" altLang="en-US" sz="4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技术亮点</a:t>
            </a:r>
          </a:p>
        </p:txBody>
      </p:sp>
    </p:spTree>
    <p:extLst>
      <p:ext uri="{BB962C8B-B14F-4D97-AF65-F5344CB8AC3E}">
        <p14:creationId xmlns:p14="http://schemas.microsoft.com/office/powerpoint/2010/main" val="248745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DECC3C66-CE86-4967-84DC-3372BB66F579}"/>
              </a:ext>
            </a:extLst>
          </p:cNvPr>
          <p:cNvGrpSpPr/>
          <p:nvPr/>
        </p:nvGrpSpPr>
        <p:grpSpPr>
          <a:xfrm>
            <a:off x="0" y="512064"/>
            <a:ext cx="9144000" cy="816864"/>
            <a:chOff x="0" y="512064"/>
            <a:chExt cx="9144000" cy="816864"/>
          </a:xfrm>
        </p:grpSpPr>
        <p:cxnSp>
          <p:nvCxnSpPr>
            <p:cNvPr id="3" name="直接连接符 2">
              <a:extLst>
                <a:ext uri="{FF2B5EF4-FFF2-40B4-BE49-F238E27FC236}">
                  <a16:creationId xmlns:a16="http://schemas.microsoft.com/office/drawing/2014/main" id="{B30FF515-8F10-4FAA-B087-5E32746E966D}"/>
                </a:ext>
              </a:extLst>
            </p:cNvPr>
            <p:cNvCxnSpPr/>
            <p:nvPr/>
          </p:nvCxnSpPr>
          <p:spPr>
            <a:xfrm>
              <a:off x="0" y="1328928"/>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A57520F8-8990-4591-B3B2-65EBEE532D8B}"/>
                </a:ext>
              </a:extLst>
            </p:cNvPr>
            <p:cNvSpPr/>
            <p:nvPr/>
          </p:nvSpPr>
          <p:spPr>
            <a:xfrm>
              <a:off x="0" y="512064"/>
              <a:ext cx="2901696" cy="81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游戏简介</a:t>
              </a:r>
            </a:p>
          </p:txBody>
        </p:sp>
        <p:sp>
          <p:nvSpPr>
            <p:cNvPr id="6" name="矩形 5">
              <a:extLst>
                <a:ext uri="{FF2B5EF4-FFF2-40B4-BE49-F238E27FC236}">
                  <a16:creationId xmlns:a16="http://schemas.microsoft.com/office/drawing/2014/main" id="{EF1E2129-76BE-492B-89E2-53FFAB7634FB}"/>
                </a:ext>
              </a:extLst>
            </p:cNvPr>
            <p:cNvSpPr/>
            <p:nvPr/>
          </p:nvSpPr>
          <p:spPr>
            <a:xfrm>
              <a:off x="2901696" y="542499"/>
              <a:ext cx="2901696" cy="786429"/>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solidFill>
                  <a:latin typeface="微软雅黑" panose="020B0503020204020204" pitchFamily="34" charset="-122"/>
                  <a:ea typeface="微软雅黑" panose="020B0503020204020204" pitchFamily="34" charset="-122"/>
                </a:rPr>
                <a:t>概述</a:t>
              </a:r>
            </a:p>
          </p:txBody>
        </p:sp>
      </p:grpSp>
      <p:sp>
        <p:nvSpPr>
          <p:cNvPr id="8" name="Rectangle 1">
            <a:extLst>
              <a:ext uri="{FF2B5EF4-FFF2-40B4-BE49-F238E27FC236}">
                <a16:creationId xmlns:a16="http://schemas.microsoft.com/office/drawing/2014/main" id="{938726B4-EF5F-420C-93EB-91DBF7B3F423}"/>
              </a:ext>
            </a:extLst>
          </p:cNvPr>
          <p:cNvSpPr>
            <a:spLocks noChangeArrowheads="1"/>
          </p:cNvSpPr>
          <p:nvPr/>
        </p:nvSpPr>
        <p:spPr bwMode="auto">
          <a:xfrm>
            <a:off x="623863" y="1693518"/>
            <a:ext cx="7896274" cy="4257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游戏信息</a:t>
            </a:r>
            <a:endPar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r>
              <a:rPr lang="en-US" altLang="zh-CN" sz="2000" dirty="0">
                <a:solidFill>
                  <a:srgbClr val="333333"/>
                </a:solidFill>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游戏名：</a:t>
            </a: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FudanCraft</a:t>
            </a:r>
            <a:endPar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版本号：</a:t>
            </a: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v0.4.0</a:t>
            </a:r>
            <a:endPar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安装包大小：</a:t>
            </a: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107MB</a:t>
            </a:r>
            <a:endPar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更新日期：</a:t>
            </a: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2017/06/10</a:t>
            </a:r>
            <a:endPar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endPar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软硬件环境要求</a:t>
            </a:r>
            <a:endPar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运行平台：</a:t>
            </a: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Windows</a:t>
            </a:r>
            <a:endPar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所需硬盘空间</a:t>
            </a:r>
            <a:r>
              <a:rPr lang="zh-CN" altLang="en-US" sz="2000" dirty="0">
                <a:solidFill>
                  <a:srgbClr val="333333"/>
                </a:solidFill>
                <a:latin typeface="微软雅黑" panose="020B0503020204020204" pitchFamily="34" charset="-122"/>
                <a:ea typeface="微软雅黑" panose="020B0503020204020204" pitchFamily="34" charset="-122"/>
              </a:rPr>
              <a:t>：</a:t>
            </a:r>
            <a:r>
              <a:rPr lang="en-US" altLang="zh-CN" sz="2000" dirty="0">
                <a:solidFill>
                  <a:srgbClr val="333333"/>
                </a:solidFill>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150MB</a:t>
            </a:r>
            <a:endPar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推荐配置：</a:t>
            </a: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可流畅运行于现有的大部分PC</a:t>
            </a:r>
            <a:endPar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endPar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安装与配置</a:t>
            </a:r>
            <a:endPar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r>
              <a:rPr kumimoji="0" lang="en-US"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下载游戏安装包到硬盘，解压后即可运行，无需特别配置</a:t>
            </a:r>
            <a:endParaRPr kumimoji="0" lang="zh-CN"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143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0329F8F-C879-4492-9315-71E3092F5BF4}"/>
              </a:ext>
            </a:extLst>
          </p:cNvPr>
          <p:cNvGrpSpPr/>
          <p:nvPr/>
        </p:nvGrpSpPr>
        <p:grpSpPr>
          <a:xfrm>
            <a:off x="0" y="512064"/>
            <a:ext cx="9144000" cy="816864"/>
            <a:chOff x="0" y="512064"/>
            <a:chExt cx="9144000" cy="816864"/>
          </a:xfrm>
        </p:grpSpPr>
        <p:cxnSp>
          <p:nvCxnSpPr>
            <p:cNvPr id="3" name="直接连接符 2">
              <a:extLst>
                <a:ext uri="{FF2B5EF4-FFF2-40B4-BE49-F238E27FC236}">
                  <a16:creationId xmlns:a16="http://schemas.microsoft.com/office/drawing/2014/main" id="{3B55E16B-459D-4C1E-BFA2-0AE6B89A688F}"/>
                </a:ext>
              </a:extLst>
            </p:cNvPr>
            <p:cNvCxnSpPr/>
            <p:nvPr/>
          </p:nvCxnSpPr>
          <p:spPr>
            <a:xfrm>
              <a:off x="0" y="1328928"/>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F8EA4E19-EE2D-40B8-8AFF-047EB15E3645}"/>
                </a:ext>
              </a:extLst>
            </p:cNvPr>
            <p:cNvSpPr/>
            <p:nvPr/>
          </p:nvSpPr>
          <p:spPr>
            <a:xfrm>
              <a:off x="0" y="512064"/>
              <a:ext cx="2901696" cy="81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游戏简介</a:t>
              </a:r>
            </a:p>
          </p:txBody>
        </p:sp>
        <p:sp>
          <p:nvSpPr>
            <p:cNvPr id="5" name="矩形 4">
              <a:extLst>
                <a:ext uri="{FF2B5EF4-FFF2-40B4-BE49-F238E27FC236}">
                  <a16:creationId xmlns:a16="http://schemas.microsoft.com/office/drawing/2014/main" id="{CFFC586B-0AEA-4EC8-88E5-36B07C75E886}"/>
                </a:ext>
              </a:extLst>
            </p:cNvPr>
            <p:cNvSpPr/>
            <p:nvPr/>
          </p:nvSpPr>
          <p:spPr>
            <a:xfrm>
              <a:off x="2901696" y="542499"/>
              <a:ext cx="2901696" cy="786429"/>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solidFill>
                  <a:latin typeface="微软雅黑" panose="020B0503020204020204" pitchFamily="34" charset="-122"/>
                  <a:ea typeface="微软雅黑" panose="020B0503020204020204" pitchFamily="34" charset="-122"/>
                </a:rPr>
                <a:t>游戏信息</a:t>
              </a:r>
            </a:p>
          </p:txBody>
        </p:sp>
      </p:grpSp>
      <p:sp>
        <p:nvSpPr>
          <p:cNvPr id="6" name="文本框 5">
            <a:extLst>
              <a:ext uri="{FF2B5EF4-FFF2-40B4-BE49-F238E27FC236}">
                <a16:creationId xmlns:a16="http://schemas.microsoft.com/office/drawing/2014/main" id="{04BDE62D-9ABD-4CDC-9335-59EF8F85DC00}"/>
              </a:ext>
            </a:extLst>
          </p:cNvPr>
          <p:cNvSpPr txBox="1"/>
          <p:nvPr/>
        </p:nvSpPr>
        <p:spPr>
          <a:xfrm>
            <a:off x="655092" y="2429301"/>
            <a:ext cx="7833816" cy="2985433"/>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游戏框架</a:t>
            </a:r>
            <a:endParaRPr lang="en-US" altLang="zh-CN" sz="28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FudanCraft</a:t>
            </a:r>
            <a:r>
              <a:rPr lang="zh-CN" altLang="en-US" sz="2000" dirty="0">
                <a:latin typeface="微软雅黑" panose="020B0503020204020204" pitchFamily="34" charset="-122"/>
                <a:ea typeface="微软雅黑" panose="020B0503020204020204" pitchFamily="34" charset="-122"/>
              </a:rPr>
              <a:t>是一款即时战略游戏，地图布局为</a:t>
            </a:r>
            <a:r>
              <a:rPr lang="en-US" altLang="zh-CN" sz="2000" dirty="0">
                <a:latin typeface="微软雅黑" panose="020B0503020204020204" pitchFamily="34" charset="-122"/>
                <a:ea typeface="微软雅黑" panose="020B0503020204020204" pitchFamily="34" charset="-122"/>
              </a:rPr>
              <a:t>128*128</a:t>
            </a:r>
            <a:r>
              <a:rPr lang="zh-CN" altLang="en-US" sz="2000" dirty="0">
                <a:latin typeface="微软雅黑" panose="020B0503020204020204" pitchFamily="34" charset="-122"/>
                <a:ea typeface="微软雅黑" panose="020B0503020204020204" pitchFamily="34" charset="-122"/>
              </a:rPr>
              <a:t>正方形的瓦片地图（目前尚不支持自定义地图），支持多人在线对战（最多四人），在游戏中玩家需充分利用基地持续产生的资源和击杀对方单位获得的资源，生产自己的单位，搭配不同兵种，运用大量的操作，在保护己方基地不被破坏的前提下，摧毁敌人的基地，从而取得最终的胜利。</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829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0329F8F-C879-4492-9315-71E3092F5BF4}"/>
              </a:ext>
            </a:extLst>
          </p:cNvPr>
          <p:cNvGrpSpPr/>
          <p:nvPr/>
        </p:nvGrpSpPr>
        <p:grpSpPr>
          <a:xfrm>
            <a:off x="0" y="512064"/>
            <a:ext cx="9144000" cy="816864"/>
            <a:chOff x="0" y="512064"/>
            <a:chExt cx="9144000" cy="816864"/>
          </a:xfrm>
        </p:grpSpPr>
        <p:cxnSp>
          <p:nvCxnSpPr>
            <p:cNvPr id="3" name="直接连接符 2">
              <a:extLst>
                <a:ext uri="{FF2B5EF4-FFF2-40B4-BE49-F238E27FC236}">
                  <a16:creationId xmlns:a16="http://schemas.microsoft.com/office/drawing/2014/main" id="{3B55E16B-459D-4C1E-BFA2-0AE6B89A688F}"/>
                </a:ext>
              </a:extLst>
            </p:cNvPr>
            <p:cNvCxnSpPr/>
            <p:nvPr/>
          </p:nvCxnSpPr>
          <p:spPr>
            <a:xfrm>
              <a:off x="0" y="1328928"/>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F8EA4E19-EE2D-40B8-8AFF-047EB15E3645}"/>
                </a:ext>
              </a:extLst>
            </p:cNvPr>
            <p:cNvSpPr/>
            <p:nvPr/>
          </p:nvSpPr>
          <p:spPr>
            <a:xfrm>
              <a:off x="0" y="512064"/>
              <a:ext cx="2901696" cy="81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游戏简介</a:t>
              </a:r>
            </a:p>
          </p:txBody>
        </p:sp>
        <p:sp>
          <p:nvSpPr>
            <p:cNvPr id="5" name="矩形 4">
              <a:extLst>
                <a:ext uri="{FF2B5EF4-FFF2-40B4-BE49-F238E27FC236}">
                  <a16:creationId xmlns:a16="http://schemas.microsoft.com/office/drawing/2014/main" id="{CFFC586B-0AEA-4EC8-88E5-36B07C75E886}"/>
                </a:ext>
              </a:extLst>
            </p:cNvPr>
            <p:cNvSpPr/>
            <p:nvPr/>
          </p:nvSpPr>
          <p:spPr>
            <a:xfrm>
              <a:off x="2901696" y="542499"/>
              <a:ext cx="2901696" cy="786429"/>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solidFill>
                  <a:latin typeface="微软雅黑" panose="020B0503020204020204" pitchFamily="34" charset="-122"/>
                  <a:ea typeface="微软雅黑" panose="020B0503020204020204" pitchFamily="34" charset="-122"/>
                </a:rPr>
                <a:t>游戏信息</a:t>
              </a:r>
            </a:p>
          </p:txBody>
        </p:sp>
      </p:grpSp>
      <p:sp>
        <p:nvSpPr>
          <p:cNvPr id="6" name="文本框 5">
            <a:extLst>
              <a:ext uri="{FF2B5EF4-FFF2-40B4-BE49-F238E27FC236}">
                <a16:creationId xmlns:a16="http://schemas.microsoft.com/office/drawing/2014/main" id="{04BDE62D-9ABD-4CDC-9335-59EF8F85DC00}"/>
              </a:ext>
            </a:extLst>
          </p:cNvPr>
          <p:cNvSpPr txBox="1"/>
          <p:nvPr/>
        </p:nvSpPr>
        <p:spPr>
          <a:xfrm>
            <a:off x="614149" y="1965277"/>
            <a:ext cx="7915701" cy="390876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游戏引擎</a:t>
            </a:r>
            <a:endParaRPr lang="en-US" altLang="zh-CN" sz="2800" b="1"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FudanCraft</a:t>
            </a:r>
            <a:r>
              <a:rPr lang="zh-CN" altLang="en-US" sz="2000" dirty="0">
                <a:latin typeface="微软雅黑" panose="020B0503020204020204" pitchFamily="34" charset="-122"/>
                <a:ea typeface="微软雅黑" panose="020B0503020204020204" pitchFamily="34" charset="-122"/>
              </a:rPr>
              <a:t>采用时下最流行的开源</a:t>
            </a:r>
            <a:r>
              <a:rPr lang="en-US" altLang="zh-CN" sz="2000" dirty="0">
                <a:latin typeface="微软雅黑" panose="020B0503020204020204" pitchFamily="34" charset="-122"/>
                <a:ea typeface="微软雅黑" panose="020B0503020204020204" pitchFamily="34" charset="-122"/>
              </a:rPr>
              <a:t>2D</a:t>
            </a:r>
            <a:r>
              <a:rPr lang="zh-CN" altLang="en-US" sz="2000" dirty="0">
                <a:latin typeface="微软雅黑" panose="020B0503020204020204" pitchFamily="34" charset="-122"/>
                <a:ea typeface="微软雅黑" panose="020B0503020204020204" pitchFamily="34" charset="-122"/>
              </a:rPr>
              <a:t>游戏引擎</a:t>
            </a:r>
            <a:r>
              <a:rPr lang="en-US" altLang="zh-CN" sz="2000" dirty="0">
                <a:latin typeface="微软雅黑" panose="020B0503020204020204" pitchFamily="34" charset="-122"/>
                <a:ea typeface="微软雅黑" panose="020B0503020204020204" pitchFamily="34" charset="-122"/>
              </a:rPr>
              <a:t>Cocos 2dx</a:t>
            </a:r>
            <a:r>
              <a:rPr lang="zh-CN" altLang="en-US" sz="2000" dirty="0">
                <a:latin typeface="微软雅黑" panose="020B0503020204020204" pitchFamily="34" charset="-122"/>
                <a:ea typeface="微软雅黑" panose="020B0503020204020204" pitchFamily="34" charset="-122"/>
              </a:rPr>
              <a:t>编写，引擎版本为</a:t>
            </a:r>
            <a:r>
              <a:rPr lang="en-US" altLang="zh-CN" sz="2000" dirty="0">
                <a:latin typeface="微软雅黑" panose="020B0503020204020204" pitchFamily="34" charset="-122"/>
                <a:ea typeface="微软雅黑" panose="020B0503020204020204" pitchFamily="34" charset="-122"/>
              </a:rPr>
              <a:t>3.14.1</a:t>
            </a:r>
          </a:p>
          <a:p>
            <a:r>
              <a:rPr lang="en-US" altLang="zh-CN" sz="2000" dirty="0">
                <a:latin typeface="微软雅黑" panose="020B0503020204020204" pitchFamily="34" charset="-122"/>
                <a:ea typeface="微软雅黑" panose="020B0503020204020204" pitchFamily="34" charset="-122"/>
              </a:rPr>
              <a:t>	Cocos 2dx </a:t>
            </a:r>
            <a:r>
              <a:rPr lang="zh-CN" altLang="en-US" sz="2000" dirty="0">
                <a:latin typeface="微软雅黑" panose="020B0503020204020204" pitchFamily="34" charset="-122"/>
                <a:ea typeface="微软雅黑" panose="020B0503020204020204" pitchFamily="34" charset="-122"/>
              </a:rPr>
              <a:t>官网</a:t>
            </a:r>
            <a:r>
              <a:rPr lang="en-US"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hlinkClick r:id="rId2"/>
              </a:rPr>
              <a:t>http://www.cocos2d-x.org/</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Cocos 2dx Github</a:t>
            </a:r>
            <a:r>
              <a:rPr lang="zh-CN" altLang="en-US" sz="2000" dirty="0">
                <a:latin typeface="微软雅黑" panose="020B0503020204020204" pitchFamily="34" charset="-122"/>
                <a:ea typeface="微软雅黑" panose="020B0503020204020204" pitchFamily="34" charset="-122"/>
              </a:rPr>
              <a:t>主页</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hlinkClick r:id="rId3"/>
              </a:rPr>
              <a:t>https://github.com/cocos2d/cocos2d-x</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瓦片地图编辑使用</a:t>
            </a:r>
            <a:r>
              <a:rPr lang="en-US" altLang="zh-CN" sz="2000" dirty="0">
                <a:latin typeface="微软雅黑" panose="020B0503020204020204" pitchFamily="34" charset="-122"/>
                <a:ea typeface="微软雅黑" panose="020B0503020204020204" pitchFamily="34" charset="-122"/>
              </a:rPr>
              <a:t>Tiled Map Editor</a:t>
            </a:r>
            <a:r>
              <a:rPr lang="zh-CN" altLang="en-US" sz="2000" dirty="0">
                <a:latin typeface="微软雅黑" panose="020B0503020204020204" pitchFamily="34" charset="-122"/>
                <a:ea typeface="微软雅黑" panose="020B0503020204020204" pitchFamily="34" charset="-122"/>
              </a:rPr>
              <a:t>， 版本为 </a:t>
            </a:r>
            <a:r>
              <a:rPr lang="en-US" altLang="zh-CN" sz="2000" dirty="0" err="1">
                <a:latin typeface="微软雅黑" panose="020B0503020204020204" pitchFamily="34" charset="-122"/>
                <a:ea typeface="微软雅黑" panose="020B0503020204020204" pitchFamily="34" charset="-122"/>
              </a:rPr>
              <a:t>snapshop</a:t>
            </a:r>
            <a:r>
              <a:rPr lang="en-US" altLang="zh-CN" sz="2000" dirty="0">
                <a:latin typeface="微软雅黑" panose="020B0503020204020204" pitchFamily="34" charset="-122"/>
                <a:ea typeface="微软雅黑" panose="020B0503020204020204" pitchFamily="34" charset="-122"/>
              </a:rPr>
              <a:t> Version 2017.05.26</a:t>
            </a:r>
          </a:p>
          <a:p>
            <a:r>
              <a:rPr lang="en-US" altLang="zh-CN" sz="2000" dirty="0">
                <a:latin typeface="微软雅黑" panose="020B0503020204020204" pitchFamily="34" charset="-122"/>
                <a:ea typeface="微软雅黑" panose="020B0503020204020204" pitchFamily="34" charset="-122"/>
              </a:rPr>
              <a:t>	Tiled Map Editor </a:t>
            </a:r>
            <a:r>
              <a:rPr lang="zh-CN" altLang="en-US" sz="2000" dirty="0">
                <a:latin typeface="微软雅黑" panose="020B0503020204020204" pitchFamily="34" charset="-122"/>
                <a:ea typeface="微软雅黑" panose="020B0503020204020204" pitchFamily="34" charset="-122"/>
              </a:rPr>
              <a:t>官网</a:t>
            </a:r>
            <a:r>
              <a:rPr lang="en-US"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hlinkClick r:id="rId4"/>
              </a:rPr>
              <a:t>http://www.mapeditor.org/</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Tiled Map Editor Github</a:t>
            </a:r>
            <a:r>
              <a:rPr lang="zh-CN" altLang="en-US" sz="2000" dirty="0">
                <a:latin typeface="微软雅黑" panose="020B0503020204020204" pitchFamily="34" charset="-122"/>
                <a:ea typeface="微软雅黑" panose="020B0503020204020204" pitchFamily="34" charset="-122"/>
              </a:rPr>
              <a:t>主页</a:t>
            </a:r>
            <a:r>
              <a:rPr lang="en-US"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hlinkClick r:id="rId5"/>
              </a:rPr>
              <a:t>https://github.com/bjorn/tiled</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553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0329F8F-C879-4492-9315-71E3092F5BF4}"/>
              </a:ext>
            </a:extLst>
          </p:cNvPr>
          <p:cNvGrpSpPr/>
          <p:nvPr/>
        </p:nvGrpSpPr>
        <p:grpSpPr>
          <a:xfrm>
            <a:off x="0" y="512064"/>
            <a:ext cx="9144000" cy="816864"/>
            <a:chOff x="0" y="512064"/>
            <a:chExt cx="9144000" cy="816864"/>
          </a:xfrm>
        </p:grpSpPr>
        <p:cxnSp>
          <p:nvCxnSpPr>
            <p:cNvPr id="3" name="直接连接符 2">
              <a:extLst>
                <a:ext uri="{FF2B5EF4-FFF2-40B4-BE49-F238E27FC236}">
                  <a16:creationId xmlns:a16="http://schemas.microsoft.com/office/drawing/2014/main" id="{3B55E16B-459D-4C1E-BFA2-0AE6B89A688F}"/>
                </a:ext>
              </a:extLst>
            </p:cNvPr>
            <p:cNvCxnSpPr/>
            <p:nvPr/>
          </p:nvCxnSpPr>
          <p:spPr>
            <a:xfrm>
              <a:off x="0" y="1328928"/>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F8EA4E19-EE2D-40B8-8AFF-047EB15E3645}"/>
                </a:ext>
              </a:extLst>
            </p:cNvPr>
            <p:cNvSpPr/>
            <p:nvPr/>
          </p:nvSpPr>
          <p:spPr>
            <a:xfrm>
              <a:off x="0" y="512064"/>
              <a:ext cx="2901696" cy="81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游戏简介</a:t>
              </a:r>
            </a:p>
          </p:txBody>
        </p:sp>
        <p:sp>
          <p:nvSpPr>
            <p:cNvPr id="5" name="矩形 4">
              <a:extLst>
                <a:ext uri="{FF2B5EF4-FFF2-40B4-BE49-F238E27FC236}">
                  <a16:creationId xmlns:a16="http://schemas.microsoft.com/office/drawing/2014/main" id="{CFFC586B-0AEA-4EC8-88E5-36B07C75E886}"/>
                </a:ext>
              </a:extLst>
            </p:cNvPr>
            <p:cNvSpPr/>
            <p:nvPr/>
          </p:nvSpPr>
          <p:spPr>
            <a:xfrm>
              <a:off x="2901696" y="542499"/>
              <a:ext cx="2901696" cy="786429"/>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solidFill>
                  <a:latin typeface="微软雅黑" panose="020B0503020204020204" pitchFamily="34" charset="-122"/>
                  <a:ea typeface="微软雅黑" panose="020B0503020204020204" pitchFamily="34" charset="-122"/>
                </a:rPr>
                <a:t>游戏信息</a:t>
              </a:r>
            </a:p>
          </p:txBody>
        </p:sp>
      </p:grpSp>
      <p:sp>
        <p:nvSpPr>
          <p:cNvPr id="6" name="文本框 5">
            <a:extLst>
              <a:ext uri="{FF2B5EF4-FFF2-40B4-BE49-F238E27FC236}">
                <a16:creationId xmlns:a16="http://schemas.microsoft.com/office/drawing/2014/main" id="{04BDE62D-9ABD-4CDC-9335-59EF8F85DC00}"/>
              </a:ext>
            </a:extLst>
          </p:cNvPr>
          <p:cNvSpPr txBox="1"/>
          <p:nvPr/>
        </p:nvSpPr>
        <p:spPr>
          <a:xfrm>
            <a:off x="2176818" y="2593074"/>
            <a:ext cx="4790364" cy="255454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资源：金钱</a:t>
            </a:r>
            <a:endParaRPr lang="en-US" altLang="zh-CN" sz="2800" b="1"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单位：步兵、坦克、战斗机</a:t>
            </a:r>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建筑：基地、防御塔</a:t>
            </a:r>
            <a:endParaRPr lang="en-US" altLang="zh-CN" sz="2800" b="1" dirty="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1235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DEB17D4-655A-4CB0-83B2-865F2FF05987}"/>
              </a:ext>
            </a:extLst>
          </p:cNvPr>
          <p:cNvGrpSpPr/>
          <p:nvPr/>
        </p:nvGrpSpPr>
        <p:grpSpPr>
          <a:xfrm>
            <a:off x="0" y="512064"/>
            <a:ext cx="9144000" cy="816864"/>
            <a:chOff x="0" y="512064"/>
            <a:chExt cx="9144000" cy="816864"/>
          </a:xfrm>
        </p:grpSpPr>
        <p:cxnSp>
          <p:nvCxnSpPr>
            <p:cNvPr id="3" name="直接连接符 2">
              <a:extLst>
                <a:ext uri="{FF2B5EF4-FFF2-40B4-BE49-F238E27FC236}">
                  <a16:creationId xmlns:a16="http://schemas.microsoft.com/office/drawing/2014/main" id="{CFEB8411-3965-4DF9-B1AE-26048209D734}"/>
                </a:ext>
              </a:extLst>
            </p:cNvPr>
            <p:cNvCxnSpPr/>
            <p:nvPr/>
          </p:nvCxnSpPr>
          <p:spPr>
            <a:xfrm>
              <a:off x="0" y="1328928"/>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A55F2E65-51C7-4F0D-A3B1-41487D6D30BF}"/>
                </a:ext>
              </a:extLst>
            </p:cNvPr>
            <p:cNvSpPr/>
            <p:nvPr/>
          </p:nvSpPr>
          <p:spPr>
            <a:xfrm>
              <a:off x="0" y="512064"/>
              <a:ext cx="2901696" cy="81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游戏界面</a:t>
              </a:r>
            </a:p>
          </p:txBody>
        </p:sp>
        <p:sp>
          <p:nvSpPr>
            <p:cNvPr id="5" name="矩形 4">
              <a:extLst>
                <a:ext uri="{FF2B5EF4-FFF2-40B4-BE49-F238E27FC236}">
                  <a16:creationId xmlns:a16="http://schemas.microsoft.com/office/drawing/2014/main" id="{AD214C32-03AA-4A21-8DBC-F1A97EDC199F}"/>
                </a:ext>
              </a:extLst>
            </p:cNvPr>
            <p:cNvSpPr/>
            <p:nvPr/>
          </p:nvSpPr>
          <p:spPr>
            <a:xfrm>
              <a:off x="2901696" y="542499"/>
              <a:ext cx="2901696" cy="786429"/>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solidFill>
                  <a:latin typeface="微软雅黑" panose="020B0503020204020204" pitchFamily="34" charset="-122"/>
                  <a:ea typeface="微软雅黑" panose="020B0503020204020204" pitchFamily="34" charset="-122"/>
                </a:rPr>
                <a:t>菜单界面</a:t>
              </a:r>
            </a:p>
          </p:txBody>
        </p:sp>
      </p:grpSp>
      <p:pic>
        <p:nvPicPr>
          <p:cNvPr id="7" name="图片 6">
            <a:extLst>
              <a:ext uri="{FF2B5EF4-FFF2-40B4-BE49-F238E27FC236}">
                <a16:creationId xmlns:a16="http://schemas.microsoft.com/office/drawing/2014/main" id="{C77E1EB0-2655-4915-A644-F562F7608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71" y="1606757"/>
            <a:ext cx="4032391" cy="2269208"/>
          </a:xfrm>
          <a:prstGeom prst="rect">
            <a:avLst/>
          </a:prstGeom>
        </p:spPr>
      </p:pic>
      <p:pic>
        <p:nvPicPr>
          <p:cNvPr id="9" name="图片 8">
            <a:extLst>
              <a:ext uri="{FF2B5EF4-FFF2-40B4-BE49-F238E27FC236}">
                <a16:creationId xmlns:a16="http://schemas.microsoft.com/office/drawing/2014/main" id="{5E4911A9-C346-4FC7-BBC4-532A4E21B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4681" y="1606757"/>
            <a:ext cx="4027181" cy="2272452"/>
          </a:xfrm>
          <a:prstGeom prst="rect">
            <a:avLst/>
          </a:prstGeom>
        </p:spPr>
      </p:pic>
      <p:pic>
        <p:nvPicPr>
          <p:cNvPr id="11" name="图片 10">
            <a:extLst>
              <a:ext uri="{FF2B5EF4-FFF2-40B4-BE49-F238E27FC236}">
                <a16:creationId xmlns:a16="http://schemas.microsoft.com/office/drawing/2014/main" id="{08AA11D6-C5D7-4FEF-9440-702FE3308C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557" y="4153793"/>
            <a:ext cx="4035005" cy="2268455"/>
          </a:xfrm>
          <a:prstGeom prst="rect">
            <a:avLst/>
          </a:prstGeom>
        </p:spPr>
      </p:pic>
      <p:pic>
        <p:nvPicPr>
          <p:cNvPr id="13" name="图片 12">
            <a:extLst>
              <a:ext uri="{FF2B5EF4-FFF2-40B4-BE49-F238E27FC236}">
                <a16:creationId xmlns:a16="http://schemas.microsoft.com/office/drawing/2014/main" id="{2E405E3C-A359-43CF-A69A-4E206FD416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4681" y="4153793"/>
            <a:ext cx="4042046" cy="2268455"/>
          </a:xfrm>
          <a:prstGeom prst="rect">
            <a:avLst/>
          </a:prstGeom>
        </p:spPr>
      </p:pic>
    </p:spTree>
    <p:extLst>
      <p:ext uri="{BB962C8B-B14F-4D97-AF65-F5344CB8AC3E}">
        <p14:creationId xmlns:p14="http://schemas.microsoft.com/office/powerpoint/2010/main" val="220235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BAD1ED2-AEF4-4DE1-9BA5-67F0D3B8BD6B}"/>
              </a:ext>
            </a:extLst>
          </p:cNvPr>
          <p:cNvGrpSpPr/>
          <p:nvPr/>
        </p:nvGrpSpPr>
        <p:grpSpPr>
          <a:xfrm>
            <a:off x="0" y="512064"/>
            <a:ext cx="9144000" cy="816864"/>
            <a:chOff x="0" y="512064"/>
            <a:chExt cx="9144000" cy="816864"/>
          </a:xfrm>
        </p:grpSpPr>
        <p:cxnSp>
          <p:nvCxnSpPr>
            <p:cNvPr id="3" name="直接连接符 2">
              <a:extLst>
                <a:ext uri="{FF2B5EF4-FFF2-40B4-BE49-F238E27FC236}">
                  <a16:creationId xmlns:a16="http://schemas.microsoft.com/office/drawing/2014/main" id="{420771E0-79EB-40D3-A94E-4AFD4E86D540}"/>
                </a:ext>
              </a:extLst>
            </p:cNvPr>
            <p:cNvCxnSpPr/>
            <p:nvPr/>
          </p:nvCxnSpPr>
          <p:spPr>
            <a:xfrm>
              <a:off x="0" y="1328928"/>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5F7E6F53-E578-451B-BBEE-90791031B9CF}"/>
                </a:ext>
              </a:extLst>
            </p:cNvPr>
            <p:cNvSpPr/>
            <p:nvPr/>
          </p:nvSpPr>
          <p:spPr>
            <a:xfrm>
              <a:off x="0" y="512064"/>
              <a:ext cx="2901696" cy="81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游戏界面</a:t>
              </a:r>
            </a:p>
          </p:txBody>
        </p:sp>
        <p:sp>
          <p:nvSpPr>
            <p:cNvPr id="5" name="矩形 4">
              <a:extLst>
                <a:ext uri="{FF2B5EF4-FFF2-40B4-BE49-F238E27FC236}">
                  <a16:creationId xmlns:a16="http://schemas.microsoft.com/office/drawing/2014/main" id="{E65479EB-719B-47A2-BCFC-510E72519A1B}"/>
                </a:ext>
              </a:extLst>
            </p:cNvPr>
            <p:cNvSpPr/>
            <p:nvPr/>
          </p:nvSpPr>
          <p:spPr>
            <a:xfrm>
              <a:off x="2901696" y="542499"/>
              <a:ext cx="2901696" cy="786429"/>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solidFill>
                  <a:latin typeface="微软雅黑" panose="020B0503020204020204" pitchFamily="34" charset="-122"/>
                  <a:ea typeface="微软雅黑" panose="020B0503020204020204" pitchFamily="34" charset="-122"/>
                </a:rPr>
                <a:t>战斗界面</a:t>
              </a:r>
            </a:p>
          </p:txBody>
        </p:sp>
      </p:grpSp>
    </p:spTree>
    <p:extLst>
      <p:ext uri="{BB962C8B-B14F-4D97-AF65-F5344CB8AC3E}">
        <p14:creationId xmlns:p14="http://schemas.microsoft.com/office/powerpoint/2010/main" val="294724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AC73D08F-5B55-41D7-82C5-304021BD3AD1}"/>
              </a:ext>
            </a:extLst>
          </p:cNvPr>
          <p:cNvCxnSpPr/>
          <p:nvPr/>
        </p:nvCxnSpPr>
        <p:spPr>
          <a:xfrm>
            <a:off x="0" y="1328928"/>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53A2C527-0B56-4D4D-AB2C-0169796D8E86}"/>
              </a:ext>
            </a:extLst>
          </p:cNvPr>
          <p:cNvSpPr/>
          <p:nvPr/>
        </p:nvSpPr>
        <p:spPr>
          <a:xfrm>
            <a:off x="0" y="512064"/>
            <a:ext cx="2901696" cy="81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游戏玩法</a:t>
            </a:r>
          </a:p>
        </p:txBody>
      </p:sp>
    </p:spTree>
    <p:extLst>
      <p:ext uri="{BB962C8B-B14F-4D97-AF65-F5344CB8AC3E}">
        <p14:creationId xmlns:p14="http://schemas.microsoft.com/office/powerpoint/2010/main" val="35305275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182</Words>
  <Application>Microsoft Office PowerPoint</Application>
  <PresentationFormat>全屏显示(4:3)</PresentationFormat>
  <Paragraphs>56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潘健</dc:creator>
  <cp:lastModifiedBy>潘健</cp:lastModifiedBy>
  <cp:revision>6</cp:revision>
  <dcterms:created xsi:type="dcterms:W3CDTF">2017-06-10T13:41:53Z</dcterms:created>
  <dcterms:modified xsi:type="dcterms:W3CDTF">2017-06-10T14:30:34Z</dcterms:modified>
</cp:coreProperties>
</file>